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6"/>
  </p:notesMasterIdLst>
  <p:sldIdLst>
    <p:sldId id="1339" r:id="rId2"/>
    <p:sldId id="1340" r:id="rId3"/>
    <p:sldId id="1335" r:id="rId4"/>
    <p:sldId id="1341" r:id="rId5"/>
    <p:sldId id="1336" r:id="rId6"/>
    <p:sldId id="1337" r:id="rId7"/>
    <p:sldId id="1342" r:id="rId8"/>
    <p:sldId id="1292" r:id="rId9"/>
    <p:sldId id="1313" r:id="rId10"/>
    <p:sldId id="1350" r:id="rId11"/>
    <p:sldId id="1349" r:id="rId12"/>
    <p:sldId id="1317" r:id="rId13"/>
    <p:sldId id="1318" r:id="rId14"/>
    <p:sldId id="1358" r:id="rId15"/>
    <p:sldId id="1357" r:id="rId16"/>
    <p:sldId id="1362" r:id="rId17"/>
    <p:sldId id="1359" r:id="rId18"/>
    <p:sldId id="1360" r:id="rId19"/>
    <p:sldId id="1319" r:id="rId20"/>
    <p:sldId id="1361" r:id="rId21"/>
    <p:sldId id="1320" r:id="rId22"/>
    <p:sldId id="1363" r:id="rId23"/>
    <p:sldId id="1312" r:id="rId24"/>
    <p:sldId id="1314" r:id="rId25"/>
    <p:sldId id="1353" r:id="rId26"/>
    <p:sldId id="1354" r:id="rId27"/>
    <p:sldId id="1355" r:id="rId28"/>
    <p:sldId id="1356" r:id="rId29"/>
    <p:sldId id="1351" r:id="rId30"/>
    <p:sldId id="1316" r:id="rId31"/>
    <p:sldId id="1321" r:id="rId32"/>
    <p:sldId id="1365" r:id="rId33"/>
    <p:sldId id="1364" r:id="rId34"/>
    <p:sldId id="1323" r:id="rId35"/>
    <p:sldId id="1322" r:id="rId36"/>
    <p:sldId id="1366" r:id="rId37"/>
    <p:sldId id="1325" r:id="rId38"/>
    <p:sldId id="1369" r:id="rId39"/>
    <p:sldId id="1370" r:id="rId40"/>
    <p:sldId id="1371" r:id="rId41"/>
    <p:sldId id="1374" r:id="rId42"/>
    <p:sldId id="1367" r:id="rId43"/>
    <p:sldId id="1368" r:id="rId44"/>
    <p:sldId id="1372" r:id="rId45"/>
    <p:sldId id="1328" r:id="rId46"/>
    <p:sldId id="1375" r:id="rId47"/>
    <p:sldId id="1373" r:id="rId48"/>
    <p:sldId id="1376" r:id="rId49"/>
    <p:sldId id="1378" r:id="rId50"/>
    <p:sldId id="1377" r:id="rId51"/>
    <p:sldId id="1379" r:id="rId52"/>
    <p:sldId id="1380" r:id="rId53"/>
    <p:sldId id="1346" r:id="rId54"/>
    <p:sldId id="1333" r:id="rId55"/>
    <p:sldId id="1329" r:id="rId56"/>
    <p:sldId id="1331" r:id="rId57"/>
    <p:sldId id="1381" r:id="rId58"/>
    <p:sldId id="1382" r:id="rId59"/>
    <p:sldId id="1332" r:id="rId60"/>
    <p:sldId id="1383" r:id="rId61"/>
    <p:sldId id="1384" r:id="rId62"/>
    <p:sldId id="1345" r:id="rId63"/>
    <p:sldId id="1385" r:id="rId64"/>
    <p:sldId id="1344" r:id="rId6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FF7"/>
    <a:srgbClr val="D6DC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492" autoAdjust="0"/>
    <p:restoredTop sz="86681" autoAdjust="0"/>
  </p:normalViewPr>
  <p:slideViewPr>
    <p:cSldViewPr snapToGrid="0">
      <p:cViewPr>
        <p:scale>
          <a:sx n="75" d="100"/>
          <a:sy n="75" d="100"/>
        </p:scale>
        <p:origin x="-187" y="235"/>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F2275B-2CBC-47EB-B079-1E28D04A3FE6}" type="datetimeFigureOut">
              <a:rPr lang="zh-CN" altLang="en-US" smtClean="0"/>
              <a:t>2024/3/18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94E52E-B13E-4AEA-95D7-92EF0004DF3B}" type="slidenum">
              <a:rPr lang="zh-CN" altLang="en-US" smtClean="0"/>
              <a:t>‹#›</a:t>
            </a:fld>
            <a:endParaRPr lang="zh-CN" altLang="en-US"/>
          </a:p>
        </p:txBody>
      </p:sp>
    </p:spTree>
    <p:extLst>
      <p:ext uri="{BB962C8B-B14F-4D97-AF65-F5344CB8AC3E}">
        <p14:creationId xmlns:p14="http://schemas.microsoft.com/office/powerpoint/2010/main" val="3896723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4C844-CD47-856F-29A6-FDB9CF8327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6C9574C-AB8B-8E1E-E43D-C75875B50012}"/>
              </a:ext>
            </a:extLst>
          </p:cNvPr>
          <p:cNvSpPr>
            <a:spLocks noGrp="1" noRot="1" noChangeAspect="1"/>
          </p:cNvSpPr>
          <p:nvPr>
            <p:ph type="sldImg"/>
          </p:nvPr>
        </p:nvSpPr>
        <p:spPr>
          <a:xfrm>
            <a:off x="142875" y="768350"/>
            <a:ext cx="6818313" cy="3836988"/>
          </a:xfrm>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58BF8A0E-2C77-5805-1134-4411F20FC6E9}"/>
                  </a:ext>
                </a:extLst>
              </p:cNvPr>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mc:Choice>
        <mc:Fallback xmlns="">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We </a:t>
                </a:r>
                <a:r>
                  <a:rPr lang="en-US" altLang="zh-CN" sz="1200" kern="1200" dirty="0" smtClean="0">
                    <a:solidFill>
                      <a:schemeClr val="tx1"/>
                    </a:solidFill>
                    <a:effectLst/>
                    <a:latin typeface="+mn-lt"/>
                    <a:ea typeface="+mn-ea"/>
                    <a:cs typeface="宋体" pitchFamily="-106" charset="-122"/>
                  </a:rPr>
                  <a:t>formally </a:t>
                </a:r>
                <a:r>
                  <a:rPr lang="en-US" altLang="zh-CN" sz="1200" kern="1200" dirty="0" smtClean="0">
                    <a:solidFill>
                      <a:schemeClr val="tx1"/>
                    </a:solidFill>
                    <a:effectLst/>
                    <a:latin typeface="+mn-lt"/>
                    <a:ea typeface="+mn-ea"/>
                    <a:cs typeface="宋体" pitchFamily="-106" charset="-122"/>
                  </a:rPr>
                  <a:t>introduce the issue of Federated Deep Knowledge Tracing</a:t>
                </a:r>
                <a:r>
                  <a:rPr lang="en-US" altLang="zh-CN" sz="1200" kern="1200" dirty="0" smtClean="0">
                    <a:solidFill>
                      <a:schemeClr val="tx1"/>
                    </a:solidFill>
                    <a:effectLst/>
                    <a:latin typeface="+mn-lt"/>
                    <a:ea typeface="+mn-ea"/>
                    <a:cs typeface="宋体" pitchFamily="-106" charset="-122"/>
                  </a:rPr>
                  <a:t>. Given </a:t>
                </a:r>
                <a:r>
                  <a:rPr lang="en-US" altLang="zh-CN" sz="1200" dirty="0" smtClean="0">
                    <a:solidFill>
                      <a:srgbClr val="1C1C1C"/>
                    </a:solidFill>
                    <a:latin typeface="Times New Roman" panose="02020603050405020304" pitchFamily="18" charset="0"/>
                    <a:ea typeface="Microsoft YaHei" pitchFamily="50"/>
                    <a:cs typeface="Times New Roman" panose="02020603050405020304" pitchFamily="18" charset="0"/>
                  </a:rPr>
                  <a:t>learning records of students from |S| schools isolated.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Here </a:t>
                </a:r>
                <a:r>
                  <a:rPr lang="en-US" altLang="zh-CN" sz="2400" i="0" dirty="0">
                    <a:solidFill>
                      <a:srgbClr val="1C1C1C"/>
                    </a:solidFill>
                    <a:latin typeface="Cambria Math"/>
                    <a:ea typeface="Microsoft YaHei" pitchFamily="50"/>
                    <a:cs typeface="Times New Roman" panose="02020603050405020304" pitchFamily="18" charset="0"/>
                  </a:rPr>
                  <a:t>𝑞_𝑙</a:t>
                </a:r>
                <a:r>
                  <a:rPr lang="zh-CN" altLang="en-US" sz="2400" b="0" i="0" dirty="0" smtClean="0">
                    <a:solidFill>
                      <a:srgbClr val="1C1C1C"/>
                    </a:solidFill>
                    <a:latin typeface="Cambria Math"/>
                    <a:ea typeface="Microsoft YaHei" pitchFamily="50"/>
                    <a:cs typeface="Times New Roman" panose="02020603050405020304" pitchFamily="18" charset="0"/>
                  </a:rPr>
                  <a:t>∈</a:t>
                </a:r>
                <a:r>
                  <a:rPr lang="en-US" altLang="zh-CN" sz="2400" b="0" i="0" dirty="0" smtClean="0">
                    <a:solidFill>
                      <a:srgbClr val="1C1C1C"/>
                    </a:solidFill>
                    <a:latin typeface="Cambria Math"/>
                    <a:ea typeface="Microsoft YaHei" pitchFamily="50"/>
                    <a:cs typeface="Times New Roman" panose="02020603050405020304" pitchFamily="18" charset="0"/>
                  </a:rPr>
                  <a:t>𝑄</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b="0" i="0" dirty="0" smtClean="0">
                    <a:solidFill>
                      <a:srgbClr val="1C1C1C"/>
                    </a:solidFill>
                    <a:latin typeface="Cambria Math"/>
                    <a:ea typeface="Microsoft YaHei" pitchFamily="50"/>
                    <a:cs typeface="Times New Roman" panose="02020603050405020304" pitchFamily="18" charset="0"/>
                  </a:rPr>
                  <a:t>𝑠</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represents the exercise practiced by a</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student at time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and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denotes the corresponding score. Generally, if the student correctly answers exercise </a:t>
                </a:r>
                <a:r>
                  <a:rPr lang="en-US" altLang="zh-CN" sz="2400" i="0" dirty="0">
                    <a:solidFill>
                      <a:srgbClr val="1C1C1C"/>
                    </a:solidFill>
                    <a:latin typeface="Cambria Math"/>
                    <a:ea typeface="Microsoft YaHei" pitchFamily="50"/>
                    <a:cs typeface="Times New Roman" panose="02020603050405020304" pitchFamily="18" charset="0"/>
                  </a:rPr>
                  <a:t>𝑞_𝑙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b="0" i="0" dirty="0" smtClean="0">
                    <a:solidFill>
                      <a:srgbClr val="1C1C1C"/>
                    </a:solidFill>
                    <a:latin typeface="Cambria Math"/>
                    <a:ea typeface="Microsoft YaHei" pitchFamily="50"/>
                    <a:cs typeface="Times New Roman" panose="02020603050405020304" pitchFamily="18" charset="0"/>
                  </a:rPr>
                  <a:t>=1</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otherwise, </a:t>
                </a:r>
                <a:r>
                  <a:rPr lang="en-US" altLang="zh-CN" sz="2400" i="0" dirty="0">
                    <a:solidFill>
                      <a:srgbClr val="1C1C1C"/>
                    </a:solidFill>
                    <a:latin typeface="Cambria Math"/>
                    <a:ea typeface="Microsoft YaHei" pitchFamily="50"/>
                    <a:cs typeface="Times New Roman" panose="02020603050405020304" pitchFamily="18" charset="0"/>
                  </a:rPr>
                  <a:t>𝑔_𝑙=</a:t>
                </a:r>
                <a:r>
                  <a:rPr lang="en-US" altLang="zh-CN" sz="2400" b="0" i="0" dirty="0" smtClean="0">
                    <a:solidFill>
                      <a:srgbClr val="1C1C1C"/>
                    </a:solidFill>
                    <a:latin typeface="Cambria Math"/>
                    <a:ea typeface="Microsoft YaHei" pitchFamily="50"/>
                    <a:cs typeface="Times New Roman" panose="02020603050405020304" pitchFamily="18" charset="0"/>
                  </a:rPr>
                  <a:t>0.</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All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exercises are derived from K</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concepts (e.g</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Mode</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zh-CN" altLang="en-US" sz="2400" dirty="0" smtClean="0"/>
                  <a:t>Our goal is to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train |S| local DKT models, where the s-</a:t>
                </a:r>
                <a:r>
                  <a:rPr lang="en-US" altLang="zh-CN" sz="2400" dirty="0" err="1" smtClean="0">
                    <a:solidFill>
                      <a:srgbClr val="1C1C1C"/>
                    </a:solidFill>
                    <a:latin typeface="Times New Roman" panose="02020603050405020304" pitchFamily="18" charset="0"/>
                    <a:ea typeface="Microsoft YaHei" pitchFamily="50"/>
                    <a:cs typeface="Times New Roman" panose="02020603050405020304" pitchFamily="18" charset="0"/>
                  </a:rPr>
                  <a:t>th</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DKT model can trace the students in school s of knowledge states (represent the students' mastery of concepts).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mn-lt"/>
                  <a:ea typeface="+mn-ea"/>
                  <a:cs typeface="宋体" pitchFamily="-106" charset="-122"/>
                </a:endParaRPr>
              </a:p>
              <a:p>
                <a:endParaRPr lang="zh-CN" altLang="en-US" dirty="0"/>
              </a:p>
            </p:txBody>
          </p:sp>
        </mc:Fallback>
      </mc:AlternateContent>
      <p:sp>
        <p:nvSpPr>
          <p:cNvPr id="4" name="灯片编号占位符 3">
            <a:extLst>
              <a:ext uri="{FF2B5EF4-FFF2-40B4-BE49-F238E27FC236}">
                <a16:creationId xmlns:a16="http://schemas.microsoft.com/office/drawing/2014/main" id="{D5429129-89D0-C4E2-9843-6336AB69E7FB}"/>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8412EE-440F-428C-82E8-07BCEF19615F}" type="slidenum">
              <a:rPr kumimoji="0" lang="zh-CN" altLang="en-US" sz="13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zh-CN" altLang="en-US" sz="13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4276186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F54AE-071D-83AA-E9DE-7F1E4B3B34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B562879-2B3F-B72C-9BE3-9D26F8F2E8DE}"/>
              </a:ext>
            </a:extLst>
          </p:cNvPr>
          <p:cNvSpPr>
            <a:spLocks noGrp="1" noRot="1" noChangeAspect="1"/>
          </p:cNvSpPr>
          <p:nvPr>
            <p:ph type="sldImg"/>
          </p:nvPr>
        </p:nvSpPr>
        <p:spPr>
          <a:xfrm>
            <a:off x="142875" y="768350"/>
            <a:ext cx="6818313" cy="3836988"/>
          </a:xfrm>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D78AA805-03DB-7850-EFCF-D63B27E8BE3E}"/>
                  </a:ext>
                </a:extLst>
              </p:cNvPr>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将对框出的几种方法选取代表性工作作为例子进行介绍。</a:t>
                </a:r>
              </a:p>
            </p:txBody>
          </p:sp>
        </mc:Choice>
        <mc:Fallback xmlns="">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We </a:t>
                </a:r>
                <a:r>
                  <a:rPr lang="en-US" altLang="zh-CN" sz="1200" kern="1200" dirty="0" smtClean="0">
                    <a:solidFill>
                      <a:schemeClr val="tx1"/>
                    </a:solidFill>
                    <a:effectLst/>
                    <a:latin typeface="+mn-lt"/>
                    <a:ea typeface="+mn-ea"/>
                    <a:cs typeface="宋体" pitchFamily="-106" charset="-122"/>
                  </a:rPr>
                  <a:t>formally </a:t>
                </a:r>
                <a:r>
                  <a:rPr lang="en-US" altLang="zh-CN" sz="1200" kern="1200" dirty="0" smtClean="0">
                    <a:solidFill>
                      <a:schemeClr val="tx1"/>
                    </a:solidFill>
                    <a:effectLst/>
                    <a:latin typeface="+mn-lt"/>
                    <a:ea typeface="+mn-ea"/>
                    <a:cs typeface="宋体" pitchFamily="-106" charset="-122"/>
                  </a:rPr>
                  <a:t>introduce the issue of Federated Deep Knowledge Tracing</a:t>
                </a:r>
                <a:r>
                  <a:rPr lang="en-US" altLang="zh-CN" sz="1200" kern="1200" dirty="0" smtClean="0">
                    <a:solidFill>
                      <a:schemeClr val="tx1"/>
                    </a:solidFill>
                    <a:effectLst/>
                    <a:latin typeface="+mn-lt"/>
                    <a:ea typeface="+mn-ea"/>
                    <a:cs typeface="宋体" pitchFamily="-106" charset="-122"/>
                  </a:rPr>
                  <a:t>. Given </a:t>
                </a:r>
                <a:r>
                  <a:rPr lang="en-US" altLang="zh-CN" sz="1200" dirty="0" smtClean="0">
                    <a:solidFill>
                      <a:srgbClr val="1C1C1C"/>
                    </a:solidFill>
                    <a:latin typeface="Times New Roman" panose="02020603050405020304" pitchFamily="18" charset="0"/>
                    <a:ea typeface="Microsoft YaHei" pitchFamily="50"/>
                    <a:cs typeface="Times New Roman" panose="02020603050405020304" pitchFamily="18" charset="0"/>
                  </a:rPr>
                  <a:t>learning records of students from |S| schools isolated.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Here </a:t>
                </a:r>
                <a:r>
                  <a:rPr lang="en-US" altLang="zh-CN" sz="2400" i="0" dirty="0">
                    <a:solidFill>
                      <a:srgbClr val="1C1C1C"/>
                    </a:solidFill>
                    <a:latin typeface="Cambria Math"/>
                    <a:ea typeface="Microsoft YaHei" pitchFamily="50"/>
                    <a:cs typeface="Times New Roman" panose="02020603050405020304" pitchFamily="18" charset="0"/>
                  </a:rPr>
                  <a:t>𝑞_𝑙</a:t>
                </a:r>
                <a:r>
                  <a:rPr lang="zh-CN" altLang="en-US" sz="2400" b="0" i="0" dirty="0" smtClean="0">
                    <a:solidFill>
                      <a:srgbClr val="1C1C1C"/>
                    </a:solidFill>
                    <a:latin typeface="Cambria Math"/>
                    <a:ea typeface="Microsoft YaHei" pitchFamily="50"/>
                    <a:cs typeface="Times New Roman" panose="02020603050405020304" pitchFamily="18" charset="0"/>
                  </a:rPr>
                  <a:t>∈</a:t>
                </a:r>
                <a:r>
                  <a:rPr lang="en-US" altLang="zh-CN" sz="2400" b="0" i="0" dirty="0" smtClean="0">
                    <a:solidFill>
                      <a:srgbClr val="1C1C1C"/>
                    </a:solidFill>
                    <a:latin typeface="Cambria Math"/>
                    <a:ea typeface="Microsoft YaHei" pitchFamily="50"/>
                    <a:cs typeface="Times New Roman" panose="02020603050405020304" pitchFamily="18" charset="0"/>
                  </a:rPr>
                  <a:t>𝑄</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b="0" i="0" dirty="0" smtClean="0">
                    <a:solidFill>
                      <a:srgbClr val="1C1C1C"/>
                    </a:solidFill>
                    <a:latin typeface="Cambria Math"/>
                    <a:ea typeface="Microsoft YaHei" pitchFamily="50"/>
                    <a:cs typeface="Times New Roman" panose="02020603050405020304" pitchFamily="18" charset="0"/>
                  </a:rPr>
                  <a:t>𝑠</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represents the exercise practiced by a</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student at time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and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denotes the corresponding score. Generally, if the student correctly answers exercise </a:t>
                </a:r>
                <a:r>
                  <a:rPr lang="en-US" altLang="zh-CN" sz="2400" i="0" dirty="0">
                    <a:solidFill>
                      <a:srgbClr val="1C1C1C"/>
                    </a:solidFill>
                    <a:latin typeface="Cambria Math"/>
                    <a:ea typeface="Microsoft YaHei" pitchFamily="50"/>
                    <a:cs typeface="Times New Roman" panose="02020603050405020304" pitchFamily="18" charset="0"/>
                  </a:rPr>
                  <a:t>𝑞_𝑙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b="0" i="0" dirty="0" smtClean="0">
                    <a:solidFill>
                      <a:srgbClr val="1C1C1C"/>
                    </a:solidFill>
                    <a:latin typeface="Cambria Math"/>
                    <a:ea typeface="Microsoft YaHei" pitchFamily="50"/>
                    <a:cs typeface="Times New Roman" panose="02020603050405020304" pitchFamily="18" charset="0"/>
                  </a:rPr>
                  <a:t>=1</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otherwise, </a:t>
                </a:r>
                <a:r>
                  <a:rPr lang="en-US" altLang="zh-CN" sz="2400" i="0" dirty="0">
                    <a:solidFill>
                      <a:srgbClr val="1C1C1C"/>
                    </a:solidFill>
                    <a:latin typeface="Cambria Math"/>
                    <a:ea typeface="Microsoft YaHei" pitchFamily="50"/>
                    <a:cs typeface="Times New Roman" panose="02020603050405020304" pitchFamily="18" charset="0"/>
                  </a:rPr>
                  <a:t>𝑔_𝑙=</a:t>
                </a:r>
                <a:r>
                  <a:rPr lang="en-US" altLang="zh-CN" sz="2400" b="0" i="0" dirty="0" smtClean="0">
                    <a:solidFill>
                      <a:srgbClr val="1C1C1C"/>
                    </a:solidFill>
                    <a:latin typeface="Cambria Math"/>
                    <a:ea typeface="Microsoft YaHei" pitchFamily="50"/>
                    <a:cs typeface="Times New Roman" panose="02020603050405020304" pitchFamily="18" charset="0"/>
                  </a:rPr>
                  <a:t>0.</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All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exercises are derived from K</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concepts (e.g</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Mode</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zh-CN" altLang="en-US" sz="2400" dirty="0" smtClean="0"/>
                  <a:t>Our goal is to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train |S| local DKT models, where the s-</a:t>
                </a:r>
                <a:r>
                  <a:rPr lang="en-US" altLang="zh-CN" sz="2400" dirty="0" err="1" smtClean="0">
                    <a:solidFill>
                      <a:srgbClr val="1C1C1C"/>
                    </a:solidFill>
                    <a:latin typeface="Times New Roman" panose="02020603050405020304" pitchFamily="18" charset="0"/>
                    <a:ea typeface="Microsoft YaHei" pitchFamily="50"/>
                    <a:cs typeface="Times New Roman" panose="02020603050405020304" pitchFamily="18" charset="0"/>
                  </a:rPr>
                  <a:t>th</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DKT model can trace the students in school s of knowledge states (represent the students' mastery of concepts).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mn-lt"/>
                  <a:ea typeface="+mn-ea"/>
                  <a:cs typeface="宋体" pitchFamily="-106" charset="-122"/>
                </a:endParaRPr>
              </a:p>
              <a:p>
                <a:endParaRPr lang="zh-CN" altLang="en-US" dirty="0"/>
              </a:p>
            </p:txBody>
          </p:sp>
        </mc:Fallback>
      </mc:AlternateContent>
      <p:sp>
        <p:nvSpPr>
          <p:cNvPr id="4" name="灯片编号占位符 3">
            <a:extLst>
              <a:ext uri="{FF2B5EF4-FFF2-40B4-BE49-F238E27FC236}">
                <a16:creationId xmlns:a16="http://schemas.microsoft.com/office/drawing/2014/main" id="{A576EED6-4936-C173-0402-60B9C4793344}"/>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8412EE-440F-428C-82E8-07BCEF19615F}" type="slidenum">
              <a:rPr kumimoji="0" lang="zh-CN" altLang="en-US" sz="13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zh-CN" altLang="en-US" sz="13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2860995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49660-AE12-9604-2250-4CFA165E5C9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0689210-3DE9-E41E-38B2-670086A1B2A5}"/>
              </a:ext>
            </a:extLst>
          </p:cNvPr>
          <p:cNvSpPr>
            <a:spLocks noGrp="1" noRot="1" noChangeAspect="1"/>
          </p:cNvSpPr>
          <p:nvPr>
            <p:ph type="sldImg"/>
          </p:nvPr>
        </p:nvSpPr>
        <p:spPr>
          <a:xfrm>
            <a:off x="142875" y="768350"/>
            <a:ext cx="6818313" cy="3836988"/>
          </a:xfrm>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ED53E39C-6FC8-6A1F-C738-DA68C413339B}"/>
                  </a:ext>
                </a:extLst>
              </p:cNvPr>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mc:Choice>
        <mc:Fallback xmlns="">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We </a:t>
                </a:r>
                <a:r>
                  <a:rPr lang="en-US" altLang="zh-CN" sz="1200" kern="1200" dirty="0" smtClean="0">
                    <a:solidFill>
                      <a:schemeClr val="tx1"/>
                    </a:solidFill>
                    <a:effectLst/>
                    <a:latin typeface="+mn-lt"/>
                    <a:ea typeface="+mn-ea"/>
                    <a:cs typeface="宋体" pitchFamily="-106" charset="-122"/>
                  </a:rPr>
                  <a:t>formally </a:t>
                </a:r>
                <a:r>
                  <a:rPr lang="en-US" altLang="zh-CN" sz="1200" kern="1200" dirty="0" smtClean="0">
                    <a:solidFill>
                      <a:schemeClr val="tx1"/>
                    </a:solidFill>
                    <a:effectLst/>
                    <a:latin typeface="+mn-lt"/>
                    <a:ea typeface="+mn-ea"/>
                    <a:cs typeface="宋体" pitchFamily="-106" charset="-122"/>
                  </a:rPr>
                  <a:t>introduce the issue of Federated Deep Knowledge Tracing</a:t>
                </a:r>
                <a:r>
                  <a:rPr lang="en-US" altLang="zh-CN" sz="1200" kern="1200" dirty="0" smtClean="0">
                    <a:solidFill>
                      <a:schemeClr val="tx1"/>
                    </a:solidFill>
                    <a:effectLst/>
                    <a:latin typeface="+mn-lt"/>
                    <a:ea typeface="+mn-ea"/>
                    <a:cs typeface="宋体" pitchFamily="-106" charset="-122"/>
                  </a:rPr>
                  <a:t>. Given </a:t>
                </a:r>
                <a:r>
                  <a:rPr lang="en-US" altLang="zh-CN" sz="1200" dirty="0" smtClean="0">
                    <a:solidFill>
                      <a:srgbClr val="1C1C1C"/>
                    </a:solidFill>
                    <a:latin typeface="Times New Roman" panose="02020603050405020304" pitchFamily="18" charset="0"/>
                    <a:ea typeface="Microsoft YaHei" pitchFamily="50"/>
                    <a:cs typeface="Times New Roman" panose="02020603050405020304" pitchFamily="18" charset="0"/>
                  </a:rPr>
                  <a:t>learning records of students from |S| schools isolated.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Here </a:t>
                </a:r>
                <a:r>
                  <a:rPr lang="en-US" altLang="zh-CN" sz="2400" i="0" dirty="0">
                    <a:solidFill>
                      <a:srgbClr val="1C1C1C"/>
                    </a:solidFill>
                    <a:latin typeface="Cambria Math"/>
                    <a:ea typeface="Microsoft YaHei" pitchFamily="50"/>
                    <a:cs typeface="Times New Roman" panose="02020603050405020304" pitchFamily="18" charset="0"/>
                  </a:rPr>
                  <a:t>𝑞_𝑙</a:t>
                </a:r>
                <a:r>
                  <a:rPr lang="zh-CN" altLang="en-US" sz="2400" b="0" i="0" dirty="0" smtClean="0">
                    <a:solidFill>
                      <a:srgbClr val="1C1C1C"/>
                    </a:solidFill>
                    <a:latin typeface="Cambria Math"/>
                    <a:ea typeface="Microsoft YaHei" pitchFamily="50"/>
                    <a:cs typeface="Times New Roman" panose="02020603050405020304" pitchFamily="18" charset="0"/>
                  </a:rPr>
                  <a:t>∈</a:t>
                </a:r>
                <a:r>
                  <a:rPr lang="en-US" altLang="zh-CN" sz="2400" b="0" i="0" dirty="0" smtClean="0">
                    <a:solidFill>
                      <a:srgbClr val="1C1C1C"/>
                    </a:solidFill>
                    <a:latin typeface="Cambria Math"/>
                    <a:ea typeface="Microsoft YaHei" pitchFamily="50"/>
                    <a:cs typeface="Times New Roman" panose="02020603050405020304" pitchFamily="18" charset="0"/>
                  </a:rPr>
                  <a:t>𝑄</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b="0" i="0" dirty="0" smtClean="0">
                    <a:solidFill>
                      <a:srgbClr val="1C1C1C"/>
                    </a:solidFill>
                    <a:latin typeface="Cambria Math"/>
                    <a:ea typeface="Microsoft YaHei" pitchFamily="50"/>
                    <a:cs typeface="Times New Roman" panose="02020603050405020304" pitchFamily="18" charset="0"/>
                  </a:rPr>
                  <a:t>𝑠</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represents the exercise practiced by a</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student at time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and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denotes the corresponding score. Generally, if the student correctly answers exercise </a:t>
                </a:r>
                <a:r>
                  <a:rPr lang="en-US" altLang="zh-CN" sz="2400" i="0" dirty="0">
                    <a:solidFill>
                      <a:srgbClr val="1C1C1C"/>
                    </a:solidFill>
                    <a:latin typeface="Cambria Math"/>
                    <a:ea typeface="Microsoft YaHei" pitchFamily="50"/>
                    <a:cs typeface="Times New Roman" panose="02020603050405020304" pitchFamily="18" charset="0"/>
                  </a:rPr>
                  <a:t>𝑞_𝑙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b="0" i="0" dirty="0" smtClean="0">
                    <a:solidFill>
                      <a:srgbClr val="1C1C1C"/>
                    </a:solidFill>
                    <a:latin typeface="Cambria Math"/>
                    <a:ea typeface="Microsoft YaHei" pitchFamily="50"/>
                    <a:cs typeface="Times New Roman" panose="02020603050405020304" pitchFamily="18" charset="0"/>
                  </a:rPr>
                  <a:t>=1</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otherwise, </a:t>
                </a:r>
                <a:r>
                  <a:rPr lang="en-US" altLang="zh-CN" sz="2400" i="0" dirty="0">
                    <a:solidFill>
                      <a:srgbClr val="1C1C1C"/>
                    </a:solidFill>
                    <a:latin typeface="Cambria Math"/>
                    <a:ea typeface="Microsoft YaHei" pitchFamily="50"/>
                    <a:cs typeface="Times New Roman" panose="02020603050405020304" pitchFamily="18" charset="0"/>
                  </a:rPr>
                  <a:t>𝑔_𝑙=</a:t>
                </a:r>
                <a:r>
                  <a:rPr lang="en-US" altLang="zh-CN" sz="2400" b="0" i="0" dirty="0" smtClean="0">
                    <a:solidFill>
                      <a:srgbClr val="1C1C1C"/>
                    </a:solidFill>
                    <a:latin typeface="Cambria Math"/>
                    <a:ea typeface="Microsoft YaHei" pitchFamily="50"/>
                    <a:cs typeface="Times New Roman" panose="02020603050405020304" pitchFamily="18" charset="0"/>
                  </a:rPr>
                  <a:t>0.</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All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exercises are derived from K</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concepts (e.g</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Mode</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zh-CN" altLang="en-US" sz="2400" dirty="0" smtClean="0"/>
                  <a:t>Our goal is to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train |S| local DKT models, where the s-</a:t>
                </a:r>
                <a:r>
                  <a:rPr lang="en-US" altLang="zh-CN" sz="2400" dirty="0" err="1" smtClean="0">
                    <a:solidFill>
                      <a:srgbClr val="1C1C1C"/>
                    </a:solidFill>
                    <a:latin typeface="Times New Roman" panose="02020603050405020304" pitchFamily="18" charset="0"/>
                    <a:ea typeface="Microsoft YaHei" pitchFamily="50"/>
                    <a:cs typeface="Times New Roman" panose="02020603050405020304" pitchFamily="18" charset="0"/>
                  </a:rPr>
                  <a:t>th</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DKT model can trace the students in school s of knowledge states (represent the students' mastery of concepts).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mn-lt"/>
                  <a:ea typeface="+mn-ea"/>
                  <a:cs typeface="宋体" pitchFamily="-106" charset="-122"/>
                </a:endParaRPr>
              </a:p>
              <a:p>
                <a:endParaRPr lang="zh-CN" altLang="en-US" dirty="0"/>
              </a:p>
            </p:txBody>
          </p:sp>
        </mc:Fallback>
      </mc:AlternateContent>
      <p:sp>
        <p:nvSpPr>
          <p:cNvPr id="4" name="灯片编号占位符 3">
            <a:extLst>
              <a:ext uri="{FF2B5EF4-FFF2-40B4-BE49-F238E27FC236}">
                <a16:creationId xmlns:a16="http://schemas.microsoft.com/office/drawing/2014/main" id="{426E81EA-1C8D-26C9-0EDE-A13C8C24013A}"/>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8412EE-440F-428C-82E8-07BCEF19615F}" type="slidenum">
              <a:rPr kumimoji="0" lang="zh-CN" altLang="en-US" sz="13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zh-CN" altLang="en-US" sz="13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1311809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F3F78-01CD-E89C-7C3C-09E0F9647FD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60E0C5B-4410-A568-686B-15344AD858A0}"/>
              </a:ext>
            </a:extLst>
          </p:cNvPr>
          <p:cNvSpPr>
            <a:spLocks noGrp="1" noRot="1" noChangeAspect="1"/>
          </p:cNvSpPr>
          <p:nvPr>
            <p:ph type="sldImg"/>
          </p:nvPr>
        </p:nvSpPr>
        <p:spPr>
          <a:xfrm>
            <a:off x="142875" y="768350"/>
            <a:ext cx="6818313" cy="3836988"/>
          </a:xfrm>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6450EC60-3097-E2B1-32BD-BD3EDAC66D96}"/>
                  </a:ext>
                </a:extLst>
              </p:cNvPr>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LLM-as-Enhancer</a:t>
                </a:r>
                <a:r>
                  <a:rPr lang="zh-CN" altLang="en-US" dirty="0"/>
                  <a:t>：特征级别的增强相对于文本级别减少了步骤。该方法的性能与语言模型、</a:t>
                </a:r>
                <a:r>
                  <a:rPr lang="en-US" altLang="zh-CN" dirty="0"/>
                  <a:t>GNN</a:t>
                </a:r>
                <a:r>
                  <a:rPr lang="zh-CN" altLang="en-US" dirty="0"/>
                  <a:t>、优化方法等都有关。主要分为级联和迭代两种结构。级联结构的代表性工作是</a:t>
                </a:r>
                <a:r>
                  <a:rPr lang="en-US" altLang="zh-CN" dirty="0"/>
                  <a:t>GIANT</a:t>
                </a:r>
                <a:r>
                  <a:rPr lang="zh-CN" altLang="en-US" dirty="0"/>
                  <a:t>（</a:t>
                </a:r>
                <a:r>
                  <a:rPr lang="en-US" altLang="zh-CN" dirty="0"/>
                  <a:t>ICLR</a:t>
                </a:r>
                <a:r>
                  <a:rPr lang="zh-CN" altLang="en-US" dirty="0"/>
                  <a:t>， </a:t>
                </a:r>
                <a:r>
                  <a:rPr lang="en-US" altLang="zh-CN" dirty="0"/>
                  <a:t>2022</a:t>
                </a:r>
                <a:r>
                  <a:rPr lang="zh-CN" altLang="en-US" dirty="0"/>
                  <a:t>），而迭代结构的代表性工作是</a:t>
                </a:r>
                <a:r>
                  <a:rPr lang="en-US" altLang="zh-CN" dirty="0"/>
                  <a:t>GLEM</a:t>
                </a:r>
                <a:r>
                  <a:rPr lang="zh-CN" altLang="en-US" dirty="0"/>
                  <a:t>（</a:t>
                </a:r>
                <a:r>
                  <a:rPr lang="en-US" altLang="zh-CN" dirty="0"/>
                  <a:t>ICLR</a:t>
                </a:r>
                <a:r>
                  <a:rPr lang="zh-CN" altLang="en-US" dirty="0"/>
                  <a:t>，</a:t>
                </a:r>
                <a:r>
                  <a:rPr lang="en-US" altLang="zh-CN" dirty="0"/>
                  <a:t>2023</a:t>
                </a:r>
                <a:r>
                  <a:rPr lang="zh-CN" altLang="en-US" dirty="0"/>
                  <a:t>，</a:t>
                </a:r>
                <a:r>
                  <a:rPr lang="en-US" altLang="zh-CN" b="1" dirty="0"/>
                  <a:t>Notable-top-5%</a:t>
                </a:r>
                <a:r>
                  <a:rPr lang="zh-CN" altLang="en-US" dirty="0"/>
                  <a:t>）</a:t>
                </a:r>
                <a:r>
                  <a:rPr lang="en-US" altLang="zh-CN" dirty="0"/>
                  <a:t>.</a:t>
                </a:r>
                <a:endParaRPr lang="zh-CN" altLang="en-US" dirty="0"/>
              </a:p>
            </p:txBody>
          </p:sp>
        </mc:Choice>
        <mc:Fallback xmlns="">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We </a:t>
                </a:r>
                <a:r>
                  <a:rPr lang="en-US" altLang="zh-CN" sz="1200" kern="1200" dirty="0" smtClean="0">
                    <a:solidFill>
                      <a:schemeClr val="tx1"/>
                    </a:solidFill>
                    <a:effectLst/>
                    <a:latin typeface="+mn-lt"/>
                    <a:ea typeface="+mn-ea"/>
                    <a:cs typeface="宋体" pitchFamily="-106" charset="-122"/>
                  </a:rPr>
                  <a:t>formally </a:t>
                </a:r>
                <a:r>
                  <a:rPr lang="en-US" altLang="zh-CN" sz="1200" kern="1200" dirty="0" smtClean="0">
                    <a:solidFill>
                      <a:schemeClr val="tx1"/>
                    </a:solidFill>
                    <a:effectLst/>
                    <a:latin typeface="+mn-lt"/>
                    <a:ea typeface="+mn-ea"/>
                    <a:cs typeface="宋体" pitchFamily="-106" charset="-122"/>
                  </a:rPr>
                  <a:t>introduce the issue of Federated Deep Knowledge Tracing</a:t>
                </a:r>
                <a:r>
                  <a:rPr lang="en-US" altLang="zh-CN" sz="1200" kern="1200" dirty="0" smtClean="0">
                    <a:solidFill>
                      <a:schemeClr val="tx1"/>
                    </a:solidFill>
                    <a:effectLst/>
                    <a:latin typeface="+mn-lt"/>
                    <a:ea typeface="+mn-ea"/>
                    <a:cs typeface="宋体" pitchFamily="-106" charset="-122"/>
                  </a:rPr>
                  <a:t>. Given </a:t>
                </a:r>
                <a:r>
                  <a:rPr lang="en-US" altLang="zh-CN" sz="1200" dirty="0" smtClean="0">
                    <a:solidFill>
                      <a:srgbClr val="1C1C1C"/>
                    </a:solidFill>
                    <a:latin typeface="Times New Roman" panose="02020603050405020304" pitchFamily="18" charset="0"/>
                    <a:ea typeface="Microsoft YaHei" pitchFamily="50"/>
                    <a:cs typeface="Times New Roman" panose="02020603050405020304" pitchFamily="18" charset="0"/>
                  </a:rPr>
                  <a:t>learning records of students from |S| schools isolated.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Here </a:t>
                </a:r>
                <a:r>
                  <a:rPr lang="en-US" altLang="zh-CN" sz="2400" i="0" dirty="0">
                    <a:solidFill>
                      <a:srgbClr val="1C1C1C"/>
                    </a:solidFill>
                    <a:latin typeface="Cambria Math"/>
                    <a:ea typeface="Microsoft YaHei" pitchFamily="50"/>
                    <a:cs typeface="Times New Roman" panose="02020603050405020304" pitchFamily="18" charset="0"/>
                  </a:rPr>
                  <a:t>𝑞_𝑙</a:t>
                </a:r>
                <a:r>
                  <a:rPr lang="zh-CN" altLang="en-US" sz="2400" b="0" i="0" dirty="0" smtClean="0">
                    <a:solidFill>
                      <a:srgbClr val="1C1C1C"/>
                    </a:solidFill>
                    <a:latin typeface="Cambria Math"/>
                    <a:ea typeface="Microsoft YaHei" pitchFamily="50"/>
                    <a:cs typeface="Times New Roman" panose="02020603050405020304" pitchFamily="18" charset="0"/>
                  </a:rPr>
                  <a:t>∈</a:t>
                </a:r>
                <a:r>
                  <a:rPr lang="en-US" altLang="zh-CN" sz="2400" b="0" i="0" dirty="0" smtClean="0">
                    <a:solidFill>
                      <a:srgbClr val="1C1C1C"/>
                    </a:solidFill>
                    <a:latin typeface="Cambria Math"/>
                    <a:ea typeface="Microsoft YaHei" pitchFamily="50"/>
                    <a:cs typeface="Times New Roman" panose="02020603050405020304" pitchFamily="18" charset="0"/>
                  </a:rPr>
                  <a:t>𝑄</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b="0" i="0" dirty="0" smtClean="0">
                    <a:solidFill>
                      <a:srgbClr val="1C1C1C"/>
                    </a:solidFill>
                    <a:latin typeface="Cambria Math"/>
                    <a:ea typeface="Microsoft YaHei" pitchFamily="50"/>
                    <a:cs typeface="Times New Roman" panose="02020603050405020304" pitchFamily="18" charset="0"/>
                  </a:rPr>
                  <a:t>𝑠</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represents the exercise practiced by a</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student at time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and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denotes the corresponding score. Generally, if the student correctly answers exercise </a:t>
                </a:r>
                <a:r>
                  <a:rPr lang="en-US" altLang="zh-CN" sz="2400" i="0" dirty="0">
                    <a:solidFill>
                      <a:srgbClr val="1C1C1C"/>
                    </a:solidFill>
                    <a:latin typeface="Cambria Math"/>
                    <a:ea typeface="Microsoft YaHei" pitchFamily="50"/>
                    <a:cs typeface="Times New Roman" panose="02020603050405020304" pitchFamily="18" charset="0"/>
                  </a:rPr>
                  <a:t>𝑞_𝑙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b="0" i="0" dirty="0" smtClean="0">
                    <a:solidFill>
                      <a:srgbClr val="1C1C1C"/>
                    </a:solidFill>
                    <a:latin typeface="Cambria Math"/>
                    <a:ea typeface="Microsoft YaHei" pitchFamily="50"/>
                    <a:cs typeface="Times New Roman" panose="02020603050405020304" pitchFamily="18" charset="0"/>
                  </a:rPr>
                  <a:t>=1</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otherwise, </a:t>
                </a:r>
                <a:r>
                  <a:rPr lang="en-US" altLang="zh-CN" sz="2400" i="0" dirty="0">
                    <a:solidFill>
                      <a:srgbClr val="1C1C1C"/>
                    </a:solidFill>
                    <a:latin typeface="Cambria Math"/>
                    <a:ea typeface="Microsoft YaHei" pitchFamily="50"/>
                    <a:cs typeface="Times New Roman" panose="02020603050405020304" pitchFamily="18" charset="0"/>
                  </a:rPr>
                  <a:t>𝑔_𝑙=</a:t>
                </a:r>
                <a:r>
                  <a:rPr lang="en-US" altLang="zh-CN" sz="2400" b="0" i="0" dirty="0" smtClean="0">
                    <a:solidFill>
                      <a:srgbClr val="1C1C1C"/>
                    </a:solidFill>
                    <a:latin typeface="Cambria Math"/>
                    <a:ea typeface="Microsoft YaHei" pitchFamily="50"/>
                    <a:cs typeface="Times New Roman" panose="02020603050405020304" pitchFamily="18" charset="0"/>
                  </a:rPr>
                  <a:t>0.</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All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exercises are derived from K</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concepts (e.g</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Mode</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zh-CN" altLang="en-US" sz="2400" dirty="0" smtClean="0"/>
                  <a:t>Our goal is to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train |S| local DKT models, where the s-</a:t>
                </a:r>
                <a:r>
                  <a:rPr lang="en-US" altLang="zh-CN" sz="2400" dirty="0" err="1" smtClean="0">
                    <a:solidFill>
                      <a:srgbClr val="1C1C1C"/>
                    </a:solidFill>
                    <a:latin typeface="Times New Roman" panose="02020603050405020304" pitchFamily="18" charset="0"/>
                    <a:ea typeface="Microsoft YaHei" pitchFamily="50"/>
                    <a:cs typeface="Times New Roman" panose="02020603050405020304" pitchFamily="18" charset="0"/>
                  </a:rPr>
                  <a:t>th</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DKT model can trace the students in school s of knowledge states (represent the students' mastery of concepts).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mn-lt"/>
                  <a:ea typeface="+mn-ea"/>
                  <a:cs typeface="宋体" pitchFamily="-106" charset="-122"/>
                </a:endParaRPr>
              </a:p>
              <a:p>
                <a:endParaRPr lang="zh-CN" altLang="en-US" dirty="0"/>
              </a:p>
            </p:txBody>
          </p:sp>
        </mc:Fallback>
      </mc:AlternateContent>
      <p:sp>
        <p:nvSpPr>
          <p:cNvPr id="4" name="灯片编号占位符 3">
            <a:extLst>
              <a:ext uri="{FF2B5EF4-FFF2-40B4-BE49-F238E27FC236}">
                <a16:creationId xmlns:a16="http://schemas.microsoft.com/office/drawing/2014/main" id="{D6C7BEAD-A0D9-1E68-8305-E4691D58B667}"/>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8412EE-440F-428C-82E8-07BCEF19615F}" type="slidenum">
              <a:rPr kumimoji="0" lang="zh-CN" altLang="en-US" sz="13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zh-CN" altLang="en-US" sz="13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2350509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6F5228-7F7F-3D1E-B6E7-143EF9B34FD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7AAB84B-0F63-AD59-5B67-C64C8B74CD63}"/>
              </a:ext>
            </a:extLst>
          </p:cNvPr>
          <p:cNvSpPr>
            <a:spLocks noGrp="1" noRot="1" noChangeAspect="1"/>
          </p:cNvSpPr>
          <p:nvPr>
            <p:ph type="sldImg"/>
          </p:nvPr>
        </p:nvSpPr>
        <p:spPr>
          <a:xfrm>
            <a:off x="142875" y="768350"/>
            <a:ext cx="6818313" cy="3836988"/>
          </a:xfrm>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46D8E7AE-AA7A-5DE0-830A-CC808E10ADBA}"/>
                  </a:ext>
                </a:extLst>
              </p:cNvPr>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GIANT</a:t>
                </a:r>
                <a:r>
                  <a:rPr lang="zh-CN" altLang="en-US" dirty="0"/>
                  <a:t>在图结构数据上进行自监督训练，在文本数据上进行微调。</a:t>
                </a:r>
                <a:br>
                  <a:rPr lang="en-US" altLang="zh-CN" dirty="0"/>
                </a:br>
                <a:r>
                  <a:rPr lang="zh-CN" altLang="en-US" dirty="0"/>
                  <a:t>值得一提的是</a:t>
                </a:r>
                <a:r>
                  <a:rPr lang="en-US" altLang="zh-CN" dirty="0"/>
                  <a:t>GIANT</a:t>
                </a:r>
                <a:r>
                  <a:rPr lang="zh-CN" altLang="en-US" dirty="0"/>
                  <a:t>提出了一种新的学习任务：邻居学习。这样可以将传统的边预测任务抽象为极限多标签分类的任务（</a:t>
                </a:r>
                <a:r>
                  <a:rPr lang="en-US" altLang="zh-CN" dirty="0"/>
                  <a:t>XMC</a:t>
                </a:r>
                <a:r>
                  <a:rPr lang="zh-CN" altLang="en-US" dirty="0"/>
                  <a:t>问题：给定文本与对应的多标签（多个维度的二分类标签</a:t>
                </a:r>
                <a:r>
                  <a:rPr lang="en-US" altLang="zh-CN" dirty="0"/>
                  <a:t>{0,1}^L</a:t>
                </a:r>
                <a:r>
                  <a:rPr lang="zh-CN" altLang="en-US" dirty="0"/>
                  <a:t>），训练一个打分函数</a:t>
                </a:r>
                <a:r>
                  <a:rPr lang="en-US" altLang="zh-CN" dirty="0"/>
                  <a:t>f</a:t>
                </a:r>
                <a:r>
                  <a:rPr lang="zh-CN" altLang="en-US" dirty="0"/>
                  <a:t>，用于计算给定文本与标签的相似度）。</a:t>
                </a:r>
                <a:br>
                  <a:rPr lang="en-US" altLang="zh-CN" dirty="0"/>
                </a:br>
                <a:r>
                  <a:rPr lang="zh-CN" altLang="en-US" dirty="0"/>
                  <a:t>这张图所表示的</a:t>
                </a:r>
                <a:r>
                  <a:rPr lang="en-US" altLang="zh-CN" dirty="0" err="1"/>
                  <a:t>pipline</a:t>
                </a:r>
                <a:r>
                  <a:rPr lang="zh-CN" altLang="en-US" dirty="0"/>
                  <a:t>中，用于</a:t>
                </a:r>
                <a:r>
                  <a:rPr lang="en-US" altLang="zh-CN" dirty="0"/>
                  <a:t>LLM-as-Enhancer</a:t>
                </a:r>
                <a:r>
                  <a:rPr lang="zh-CN" altLang="en-US" dirty="0"/>
                  <a:t>的是其中的</a:t>
                </a:r>
                <a:r>
                  <a:rPr lang="en-US" altLang="zh-CN" dirty="0"/>
                  <a:t>X_GIANT</a:t>
                </a:r>
                <a:r>
                  <a:rPr lang="zh-CN" altLang="en-US" dirty="0"/>
                  <a:t>，也就是输出的</a:t>
                </a:r>
                <a:r>
                  <a:rPr lang="en-US" altLang="zh-CN" dirty="0"/>
                  <a:t>embeddings</a:t>
                </a:r>
                <a:r>
                  <a:rPr lang="zh-CN" altLang="en-US" dirty="0"/>
                  <a:t>。</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LM</a:t>
                </a:r>
                <a:r>
                  <a:rPr lang="zh-CN" altLang="en-US" dirty="0"/>
                  <a:t>训练方法的设计思想由来。</a:t>
                </a:r>
              </a:p>
            </p:txBody>
          </p:sp>
        </mc:Choice>
        <mc:Fallback xmlns="">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We </a:t>
                </a:r>
                <a:r>
                  <a:rPr lang="en-US" altLang="zh-CN" sz="1200" kern="1200" dirty="0" smtClean="0">
                    <a:solidFill>
                      <a:schemeClr val="tx1"/>
                    </a:solidFill>
                    <a:effectLst/>
                    <a:latin typeface="+mn-lt"/>
                    <a:ea typeface="+mn-ea"/>
                    <a:cs typeface="宋体" pitchFamily="-106" charset="-122"/>
                  </a:rPr>
                  <a:t>formally </a:t>
                </a:r>
                <a:r>
                  <a:rPr lang="en-US" altLang="zh-CN" sz="1200" kern="1200" dirty="0" smtClean="0">
                    <a:solidFill>
                      <a:schemeClr val="tx1"/>
                    </a:solidFill>
                    <a:effectLst/>
                    <a:latin typeface="+mn-lt"/>
                    <a:ea typeface="+mn-ea"/>
                    <a:cs typeface="宋体" pitchFamily="-106" charset="-122"/>
                  </a:rPr>
                  <a:t>introduce the issue of Federated Deep Knowledge Tracing</a:t>
                </a:r>
                <a:r>
                  <a:rPr lang="en-US" altLang="zh-CN" sz="1200" kern="1200" dirty="0" smtClean="0">
                    <a:solidFill>
                      <a:schemeClr val="tx1"/>
                    </a:solidFill>
                    <a:effectLst/>
                    <a:latin typeface="+mn-lt"/>
                    <a:ea typeface="+mn-ea"/>
                    <a:cs typeface="宋体" pitchFamily="-106" charset="-122"/>
                  </a:rPr>
                  <a:t>. Given </a:t>
                </a:r>
                <a:r>
                  <a:rPr lang="en-US" altLang="zh-CN" sz="1200" dirty="0" smtClean="0">
                    <a:solidFill>
                      <a:srgbClr val="1C1C1C"/>
                    </a:solidFill>
                    <a:latin typeface="Times New Roman" panose="02020603050405020304" pitchFamily="18" charset="0"/>
                    <a:ea typeface="Microsoft YaHei" pitchFamily="50"/>
                    <a:cs typeface="Times New Roman" panose="02020603050405020304" pitchFamily="18" charset="0"/>
                  </a:rPr>
                  <a:t>learning records of students from |S| schools isolated.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Here </a:t>
                </a:r>
                <a:r>
                  <a:rPr lang="en-US" altLang="zh-CN" sz="2400" i="0" dirty="0">
                    <a:solidFill>
                      <a:srgbClr val="1C1C1C"/>
                    </a:solidFill>
                    <a:latin typeface="Cambria Math"/>
                    <a:ea typeface="Microsoft YaHei" pitchFamily="50"/>
                    <a:cs typeface="Times New Roman" panose="02020603050405020304" pitchFamily="18" charset="0"/>
                  </a:rPr>
                  <a:t>𝑞_𝑙</a:t>
                </a:r>
                <a:r>
                  <a:rPr lang="zh-CN" altLang="en-US" sz="2400" b="0" i="0" dirty="0" smtClean="0">
                    <a:solidFill>
                      <a:srgbClr val="1C1C1C"/>
                    </a:solidFill>
                    <a:latin typeface="Cambria Math"/>
                    <a:ea typeface="Microsoft YaHei" pitchFamily="50"/>
                    <a:cs typeface="Times New Roman" panose="02020603050405020304" pitchFamily="18" charset="0"/>
                  </a:rPr>
                  <a:t>∈</a:t>
                </a:r>
                <a:r>
                  <a:rPr lang="en-US" altLang="zh-CN" sz="2400" b="0" i="0" dirty="0" smtClean="0">
                    <a:solidFill>
                      <a:srgbClr val="1C1C1C"/>
                    </a:solidFill>
                    <a:latin typeface="Cambria Math"/>
                    <a:ea typeface="Microsoft YaHei" pitchFamily="50"/>
                    <a:cs typeface="Times New Roman" panose="02020603050405020304" pitchFamily="18" charset="0"/>
                  </a:rPr>
                  <a:t>𝑄</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b="0" i="0" dirty="0" smtClean="0">
                    <a:solidFill>
                      <a:srgbClr val="1C1C1C"/>
                    </a:solidFill>
                    <a:latin typeface="Cambria Math"/>
                    <a:ea typeface="Microsoft YaHei" pitchFamily="50"/>
                    <a:cs typeface="Times New Roman" panose="02020603050405020304" pitchFamily="18" charset="0"/>
                  </a:rPr>
                  <a:t>𝑠</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represents the exercise practiced by a</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student at time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and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denotes the corresponding score. Generally, if the student correctly answers exercise </a:t>
                </a:r>
                <a:r>
                  <a:rPr lang="en-US" altLang="zh-CN" sz="2400" i="0" dirty="0">
                    <a:solidFill>
                      <a:srgbClr val="1C1C1C"/>
                    </a:solidFill>
                    <a:latin typeface="Cambria Math"/>
                    <a:ea typeface="Microsoft YaHei" pitchFamily="50"/>
                    <a:cs typeface="Times New Roman" panose="02020603050405020304" pitchFamily="18" charset="0"/>
                  </a:rPr>
                  <a:t>𝑞_𝑙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b="0" i="0" dirty="0" smtClean="0">
                    <a:solidFill>
                      <a:srgbClr val="1C1C1C"/>
                    </a:solidFill>
                    <a:latin typeface="Cambria Math"/>
                    <a:ea typeface="Microsoft YaHei" pitchFamily="50"/>
                    <a:cs typeface="Times New Roman" panose="02020603050405020304" pitchFamily="18" charset="0"/>
                  </a:rPr>
                  <a:t>=1</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otherwise, </a:t>
                </a:r>
                <a:r>
                  <a:rPr lang="en-US" altLang="zh-CN" sz="2400" i="0" dirty="0">
                    <a:solidFill>
                      <a:srgbClr val="1C1C1C"/>
                    </a:solidFill>
                    <a:latin typeface="Cambria Math"/>
                    <a:ea typeface="Microsoft YaHei" pitchFamily="50"/>
                    <a:cs typeface="Times New Roman" panose="02020603050405020304" pitchFamily="18" charset="0"/>
                  </a:rPr>
                  <a:t>𝑔_𝑙=</a:t>
                </a:r>
                <a:r>
                  <a:rPr lang="en-US" altLang="zh-CN" sz="2400" b="0" i="0" dirty="0" smtClean="0">
                    <a:solidFill>
                      <a:srgbClr val="1C1C1C"/>
                    </a:solidFill>
                    <a:latin typeface="Cambria Math"/>
                    <a:ea typeface="Microsoft YaHei" pitchFamily="50"/>
                    <a:cs typeface="Times New Roman" panose="02020603050405020304" pitchFamily="18" charset="0"/>
                  </a:rPr>
                  <a:t>0.</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All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exercises are derived from K</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concepts (e.g</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Mode</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zh-CN" altLang="en-US" sz="2400" dirty="0" smtClean="0"/>
                  <a:t>Our goal is to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train |S| local DKT models, where the s-</a:t>
                </a:r>
                <a:r>
                  <a:rPr lang="en-US" altLang="zh-CN" sz="2400" dirty="0" err="1" smtClean="0">
                    <a:solidFill>
                      <a:srgbClr val="1C1C1C"/>
                    </a:solidFill>
                    <a:latin typeface="Times New Roman" panose="02020603050405020304" pitchFamily="18" charset="0"/>
                    <a:ea typeface="Microsoft YaHei" pitchFamily="50"/>
                    <a:cs typeface="Times New Roman" panose="02020603050405020304" pitchFamily="18" charset="0"/>
                  </a:rPr>
                  <a:t>th</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DKT model can trace the students in school s of knowledge states (represent the students' mastery of concepts).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mn-lt"/>
                  <a:ea typeface="+mn-ea"/>
                  <a:cs typeface="宋体" pitchFamily="-106" charset="-122"/>
                </a:endParaRPr>
              </a:p>
              <a:p>
                <a:endParaRPr lang="zh-CN" altLang="en-US" dirty="0"/>
              </a:p>
            </p:txBody>
          </p:sp>
        </mc:Fallback>
      </mc:AlternateContent>
      <p:sp>
        <p:nvSpPr>
          <p:cNvPr id="4" name="灯片编号占位符 3">
            <a:extLst>
              <a:ext uri="{FF2B5EF4-FFF2-40B4-BE49-F238E27FC236}">
                <a16:creationId xmlns:a16="http://schemas.microsoft.com/office/drawing/2014/main" id="{CB950BE7-0752-C212-CF1B-04440287BD83}"/>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8412EE-440F-428C-82E8-07BCEF19615F}" type="slidenum">
              <a:rPr kumimoji="0" lang="zh-CN" altLang="en-US" sz="13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zh-CN" altLang="en-US" sz="13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4055294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6F5228-7F7F-3D1E-B6E7-143EF9B34FD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7AAB84B-0F63-AD59-5B67-C64C8B74CD63}"/>
              </a:ext>
            </a:extLst>
          </p:cNvPr>
          <p:cNvSpPr>
            <a:spLocks noGrp="1" noRot="1" noChangeAspect="1"/>
          </p:cNvSpPr>
          <p:nvPr>
            <p:ph type="sldImg"/>
          </p:nvPr>
        </p:nvSpPr>
        <p:spPr>
          <a:xfrm>
            <a:off x="142875" y="768350"/>
            <a:ext cx="6818313" cy="3836988"/>
          </a:xfrm>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46D8E7AE-AA7A-5DE0-830A-CC808E10ADBA}"/>
                  </a:ext>
                </a:extLst>
              </p:cNvPr>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GIANT</a:t>
                </a:r>
                <a:r>
                  <a:rPr lang="zh-CN" altLang="en-US" dirty="0"/>
                  <a:t>在图结构数据上进行自监督训练，在文本数据上进行微调。</a:t>
                </a:r>
                <a:br>
                  <a:rPr lang="en-US" altLang="zh-CN" dirty="0"/>
                </a:br>
                <a:r>
                  <a:rPr lang="zh-CN" altLang="en-US" dirty="0"/>
                  <a:t>值得一提的是</a:t>
                </a:r>
                <a:r>
                  <a:rPr lang="en-US" altLang="zh-CN" dirty="0"/>
                  <a:t>GIANT</a:t>
                </a:r>
                <a:r>
                  <a:rPr lang="zh-CN" altLang="en-US" dirty="0"/>
                  <a:t>提出了一种新的学习任务：邻居学习。这样可以将传统的边预测任务抽象为极限多标签分类的任务（</a:t>
                </a:r>
                <a:r>
                  <a:rPr lang="en-US" altLang="zh-CN" dirty="0"/>
                  <a:t>XMC</a:t>
                </a:r>
                <a:r>
                  <a:rPr lang="zh-CN" altLang="en-US" dirty="0"/>
                  <a:t>问题：给定文本与对应的多标签（多个维度的二分类标签</a:t>
                </a:r>
                <a:r>
                  <a:rPr lang="en-US" altLang="zh-CN" dirty="0"/>
                  <a:t>{0,1}^L</a:t>
                </a:r>
                <a:r>
                  <a:rPr lang="zh-CN" altLang="en-US" dirty="0"/>
                  <a:t>），训练一个打分函数</a:t>
                </a:r>
                <a:r>
                  <a:rPr lang="en-US" altLang="zh-CN" dirty="0"/>
                  <a:t>f</a:t>
                </a:r>
                <a:r>
                  <a:rPr lang="zh-CN" altLang="en-US" dirty="0"/>
                  <a:t>，用于计算给定文本与标签的相似度）。</a:t>
                </a:r>
                <a:br>
                  <a:rPr lang="en-US" altLang="zh-CN" dirty="0"/>
                </a:br>
                <a:r>
                  <a:rPr lang="zh-CN" altLang="en-US" dirty="0"/>
                  <a:t>这张图所表示的</a:t>
                </a:r>
                <a:r>
                  <a:rPr lang="en-US" altLang="zh-CN" dirty="0" err="1"/>
                  <a:t>pipline</a:t>
                </a:r>
                <a:r>
                  <a:rPr lang="zh-CN" altLang="en-US" dirty="0"/>
                  <a:t>中，用于</a:t>
                </a:r>
                <a:r>
                  <a:rPr lang="en-US" altLang="zh-CN" dirty="0"/>
                  <a:t>LLM-as-Enhancer</a:t>
                </a:r>
                <a:r>
                  <a:rPr lang="zh-CN" altLang="en-US" dirty="0"/>
                  <a:t>的是其中的</a:t>
                </a:r>
                <a:r>
                  <a:rPr lang="en-US" altLang="zh-CN" dirty="0"/>
                  <a:t>X_GIANT</a:t>
                </a:r>
                <a:r>
                  <a:rPr lang="zh-CN" altLang="en-US" dirty="0"/>
                  <a:t>，也就是输出的</a:t>
                </a:r>
                <a:r>
                  <a:rPr lang="en-US" altLang="zh-CN" dirty="0"/>
                  <a:t>embeddings</a:t>
                </a:r>
                <a:r>
                  <a:rPr lang="zh-CN" altLang="en-US" dirty="0"/>
                  <a:t>。</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LM</a:t>
                </a:r>
                <a:r>
                  <a:rPr lang="zh-CN" altLang="en-US" dirty="0"/>
                  <a:t>训练方法的设计思想由来。</a:t>
                </a:r>
              </a:p>
            </p:txBody>
          </p:sp>
        </mc:Choice>
        <mc:Fallback xmlns="">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We </a:t>
                </a:r>
                <a:r>
                  <a:rPr lang="en-US" altLang="zh-CN" sz="1200" kern="1200" dirty="0" smtClean="0">
                    <a:solidFill>
                      <a:schemeClr val="tx1"/>
                    </a:solidFill>
                    <a:effectLst/>
                    <a:latin typeface="+mn-lt"/>
                    <a:ea typeface="+mn-ea"/>
                    <a:cs typeface="宋体" pitchFamily="-106" charset="-122"/>
                  </a:rPr>
                  <a:t>formally </a:t>
                </a:r>
                <a:r>
                  <a:rPr lang="en-US" altLang="zh-CN" sz="1200" kern="1200" dirty="0" smtClean="0">
                    <a:solidFill>
                      <a:schemeClr val="tx1"/>
                    </a:solidFill>
                    <a:effectLst/>
                    <a:latin typeface="+mn-lt"/>
                    <a:ea typeface="+mn-ea"/>
                    <a:cs typeface="宋体" pitchFamily="-106" charset="-122"/>
                  </a:rPr>
                  <a:t>introduce the issue of Federated Deep Knowledge Tracing</a:t>
                </a:r>
                <a:r>
                  <a:rPr lang="en-US" altLang="zh-CN" sz="1200" kern="1200" dirty="0" smtClean="0">
                    <a:solidFill>
                      <a:schemeClr val="tx1"/>
                    </a:solidFill>
                    <a:effectLst/>
                    <a:latin typeface="+mn-lt"/>
                    <a:ea typeface="+mn-ea"/>
                    <a:cs typeface="宋体" pitchFamily="-106" charset="-122"/>
                  </a:rPr>
                  <a:t>. Given </a:t>
                </a:r>
                <a:r>
                  <a:rPr lang="en-US" altLang="zh-CN" sz="1200" dirty="0" smtClean="0">
                    <a:solidFill>
                      <a:srgbClr val="1C1C1C"/>
                    </a:solidFill>
                    <a:latin typeface="Times New Roman" panose="02020603050405020304" pitchFamily="18" charset="0"/>
                    <a:ea typeface="Microsoft YaHei" pitchFamily="50"/>
                    <a:cs typeface="Times New Roman" panose="02020603050405020304" pitchFamily="18" charset="0"/>
                  </a:rPr>
                  <a:t>learning records of students from |S| schools isolated.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Here </a:t>
                </a:r>
                <a:r>
                  <a:rPr lang="en-US" altLang="zh-CN" sz="2400" i="0" dirty="0">
                    <a:solidFill>
                      <a:srgbClr val="1C1C1C"/>
                    </a:solidFill>
                    <a:latin typeface="Cambria Math"/>
                    <a:ea typeface="Microsoft YaHei" pitchFamily="50"/>
                    <a:cs typeface="Times New Roman" panose="02020603050405020304" pitchFamily="18" charset="0"/>
                  </a:rPr>
                  <a:t>𝑞_𝑙</a:t>
                </a:r>
                <a:r>
                  <a:rPr lang="zh-CN" altLang="en-US" sz="2400" b="0" i="0" dirty="0" smtClean="0">
                    <a:solidFill>
                      <a:srgbClr val="1C1C1C"/>
                    </a:solidFill>
                    <a:latin typeface="Cambria Math"/>
                    <a:ea typeface="Microsoft YaHei" pitchFamily="50"/>
                    <a:cs typeface="Times New Roman" panose="02020603050405020304" pitchFamily="18" charset="0"/>
                  </a:rPr>
                  <a:t>∈</a:t>
                </a:r>
                <a:r>
                  <a:rPr lang="en-US" altLang="zh-CN" sz="2400" b="0" i="0" dirty="0" smtClean="0">
                    <a:solidFill>
                      <a:srgbClr val="1C1C1C"/>
                    </a:solidFill>
                    <a:latin typeface="Cambria Math"/>
                    <a:ea typeface="Microsoft YaHei" pitchFamily="50"/>
                    <a:cs typeface="Times New Roman" panose="02020603050405020304" pitchFamily="18" charset="0"/>
                  </a:rPr>
                  <a:t>𝑄</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b="0" i="0" dirty="0" smtClean="0">
                    <a:solidFill>
                      <a:srgbClr val="1C1C1C"/>
                    </a:solidFill>
                    <a:latin typeface="Cambria Math"/>
                    <a:ea typeface="Microsoft YaHei" pitchFamily="50"/>
                    <a:cs typeface="Times New Roman" panose="02020603050405020304" pitchFamily="18" charset="0"/>
                  </a:rPr>
                  <a:t>𝑠</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represents the exercise practiced by a</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student at time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and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denotes the corresponding score. Generally, if the student correctly answers exercise </a:t>
                </a:r>
                <a:r>
                  <a:rPr lang="en-US" altLang="zh-CN" sz="2400" i="0" dirty="0">
                    <a:solidFill>
                      <a:srgbClr val="1C1C1C"/>
                    </a:solidFill>
                    <a:latin typeface="Cambria Math"/>
                    <a:ea typeface="Microsoft YaHei" pitchFamily="50"/>
                    <a:cs typeface="Times New Roman" panose="02020603050405020304" pitchFamily="18" charset="0"/>
                  </a:rPr>
                  <a:t>𝑞_𝑙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b="0" i="0" dirty="0" smtClean="0">
                    <a:solidFill>
                      <a:srgbClr val="1C1C1C"/>
                    </a:solidFill>
                    <a:latin typeface="Cambria Math"/>
                    <a:ea typeface="Microsoft YaHei" pitchFamily="50"/>
                    <a:cs typeface="Times New Roman" panose="02020603050405020304" pitchFamily="18" charset="0"/>
                  </a:rPr>
                  <a:t>=1</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otherwise, </a:t>
                </a:r>
                <a:r>
                  <a:rPr lang="en-US" altLang="zh-CN" sz="2400" i="0" dirty="0">
                    <a:solidFill>
                      <a:srgbClr val="1C1C1C"/>
                    </a:solidFill>
                    <a:latin typeface="Cambria Math"/>
                    <a:ea typeface="Microsoft YaHei" pitchFamily="50"/>
                    <a:cs typeface="Times New Roman" panose="02020603050405020304" pitchFamily="18" charset="0"/>
                  </a:rPr>
                  <a:t>𝑔_𝑙=</a:t>
                </a:r>
                <a:r>
                  <a:rPr lang="en-US" altLang="zh-CN" sz="2400" b="0" i="0" dirty="0" smtClean="0">
                    <a:solidFill>
                      <a:srgbClr val="1C1C1C"/>
                    </a:solidFill>
                    <a:latin typeface="Cambria Math"/>
                    <a:ea typeface="Microsoft YaHei" pitchFamily="50"/>
                    <a:cs typeface="Times New Roman" panose="02020603050405020304" pitchFamily="18" charset="0"/>
                  </a:rPr>
                  <a:t>0.</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All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exercises are derived from K</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concepts (e.g</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Mode</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zh-CN" altLang="en-US" sz="2400" dirty="0" smtClean="0"/>
                  <a:t>Our goal is to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train |S| local DKT models, where the s-</a:t>
                </a:r>
                <a:r>
                  <a:rPr lang="en-US" altLang="zh-CN" sz="2400" dirty="0" err="1" smtClean="0">
                    <a:solidFill>
                      <a:srgbClr val="1C1C1C"/>
                    </a:solidFill>
                    <a:latin typeface="Times New Roman" panose="02020603050405020304" pitchFamily="18" charset="0"/>
                    <a:ea typeface="Microsoft YaHei" pitchFamily="50"/>
                    <a:cs typeface="Times New Roman" panose="02020603050405020304" pitchFamily="18" charset="0"/>
                  </a:rPr>
                  <a:t>th</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DKT model can trace the students in school s of knowledge states (represent the students' mastery of concepts).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mn-lt"/>
                  <a:ea typeface="+mn-ea"/>
                  <a:cs typeface="宋体" pitchFamily="-106" charset="-122"/>
                </a:endParaRPr>
              </a:p>
              <a:p>
                <a:endParaRPr lang="zh-CN" altLang="en-US" dirty="0"/>
              </a:p>
            </p:txBody>
          </p:sp>
        </mc:Fallback>
      </mc:AlternateContent>
      <p:sp>
        <p:nvSpPr>
          <p:cNvPr id="4" name="灯片编号占位符 3">
            <a:extLst>
              <a:ext uri="{FF2B5EF4-FFF2-40B4-BE49-F238E27FC236}">
                <a16:creationId xmlns:a16="http://schemas.microsoft.com/office/drawing/2014/main" id="{CB950BE7-0752-C212-CF1B-04440287BD83}"/>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8412EE-440F-428C-82E8-07BCEF19615F}" type="slidenum">
              <a:rPr kumimoji="0" lang="zh-CN" altLang="en-US" sz="13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zh-CN" altLang="en-US" sz="13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3944064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6F5228-7F7F-3D1E-B6E7-143EF9B34FD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7AAB84B-0F63-AD59-5B67-C64C8B74CD63}"/>
              </a:ext>
            </a:extLst>
          </p:cNvPr>
          <p:cNvSpPr>
            <a:spLocks noGrp="1" noRot="1" noChangeAspect="1"/>
          </p:cNvSpPr>
          <p:nvPr>
            <p:ph type="sldImg"/>
          </p:nvPr>
        </p:nvSpPr>
        <p:spPr>
          <a:xfrm>
            <a:off x="142875" y="768350"/>
            <a:ext cx="6818313" cy="3836988"/>
          </a:xfrm>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46D8E7AE-AA7A-5DE0-830A-CC808E10ADBA}"/>
                  </a:ext>
                </a:extLst>
              </p:cNvPr>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K-means</a:t>
                </a:r>
                <a:r>
                  <a:rPr lang="zh-CN" altLang="en-US" dirty="0"/>
                  <a:t>是对结点的语义空间进行的。</a:t>
                </a:r>
              </a:p>
            </p:txBody>
          </p:sp>
        </mc:Choice>
        <mc:Fallback xmlns="">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We </a:t>
                </a:r>
                <a:r>
                  <a:rPr lang="en-US" altLang="zh-CN" sz="1200" kern="1200" dirty="0" smtClean="0">
                    <a:solidFill>
                      <a:schemeClr val="tx1"/>
                    </a:solidFill>
                    <a:effectLst/>
                    <a:latin typeface="+mn-lt"/>
                    <a:ea typeface="+mn-ea"/>
                    <a:cs typeface="宋体" pitchFamily="-106" charset="-122"/>
                  </a:rPr>
                  <a:t>formally </a:t>
                </a:r>
                <a:r>
                  <a:rPr lang="en-US" altLang="zh-CN" sz="1200" kern="1200" dirty="0" smtClean="0">
                    <a:solidFill>
                      <a:schemeClr val="tx1"/>
                    </a:solidFill>
                    <a:effectLst/>
                    <a:latin typeface="+mn-lt"/>
                    <a:ea typeface="+mn-ea"/>
                    <a:cs typeface="宋体" pitchFamily="-106" charset="-122"/>
                  </a:rPr>
                  <a:t>introduce the issue of Federated Deep Knowledge Tracing</a:t>
                </a:r>
                <a:r>
                  <a:rPr lang="en-US" altLang="zh-CN" sz="1200" kern="1200" dirty="0" smtClean="0">
                    <a:solidFill>
                      <a:schemeClr val="tx1"/>
                    </a:solidFill>
                    <a:effectLst/>
                    <a:latin typeface="+mn-lt"/>
                    <a:ea typeface="+mn-ea"/>
                    <a:cs typeface="宋体" pitchFamily="-106" charset="-122"/>
                  </a:rPr>
                  <a:t>. Given </a:t>
                </a:r>
                <a:r>
                  <a:rPr lang="en-US" altLang="zh-CN" sz="1200" dirty="0" smtClean="0">
                    <a:solidFill>
                      <a:srgbClr val="1C1C1C"/>
                    </a:solidFill>
                    <a:latin typeface="Times New Roman" panose="02020603050405020304" pitchFamily="18" charset="0"/>
                    <a:ea typeface="Microsoft YaHei" pitchFamily="50"/>
                    <a:cs typeface="Times New Roman" panose="02020603050405020304" pitchFamily="18" charset="0"/>
                  </a:rPr>
                  <a:t>learning records of students from |S| schools isolated.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Here </a:t>
                </a:r>
                <a:r>
                  <a:rPr lang="en-US" altLang="zh-CN" sz="2400" i="0" dirty="0">
                    <a:solidFill>
                      <a:srgbClr val="1C1C1C"/>
                    </a:solidFill>
                    <a:latin typeface="Cambria Math"/>
                    <a:ea typeface="Microsoft YaHei" pitchFamily="50"/>
                    <a:cs typeface="Times New Roman" panose="02020603050405020304" pitchFamily="18" charset="0"/>
                  </a:rPr>
                  <a:t>𝑞_𝑙</a:t>
                </a:r>
                <a:r>
                  <a:rPr lang="zh-CN" altLang="en-US" sz="2400" b="0" i="0" dirty="0" smtClean="0">
                    <a:solidFill>
                      <a:srgbClr val="1C1C1C"/>
                    </a:solidFill>
                    <a:latin typeface="Cambria Math"/>
                    <a:ea typeface="Microsoft YaHei" pitchFamily="50"/>
                    <a:cs typeface="Times New Roman" panose="02020603050405020304" pitchFamily="18" charset="0"/>
                  </a:rPr>
                  <a:t>∈</a:t>
                </a:r>
                <a:r>
                  <a:rPr lang="en-US" altLang="zh-CN" sz="2400" b="0" i="0" dirty="0" smtClean="0">
                    <a:solidFill>
                      <a:srgbClr val="1C1C1C"/>
                    </a:solidFill>
                    <a:latin typeface="Cambria Math"/>
                    <a:ea typeface="Microsoft YaHei" pitchFamily="50"/>
                    <a:cs typeface="Times New Roman" panose="02020603050405020304" pitchFamily="18" charset="0"/>
                  </a:rPr>
                  <a:t>𝑄</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b="0" i="0" dirty="0" smtClean="0">
                    <a:solidFill>
                      <a:srgbClr val="1C1C1C"/>
                    </a:solidFill>
                    <a:latin typeface="Cambria Math"/>
                    <a:ea typeface="Microsoft YaHei" pitchFamily="50"/>
                    <a:cs typeface="Times New Roman" panose="02020603050405020304" pitchFamily="18" charset="0"/>
                  </a:rPr>
                  <a:t>𝑠</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represents the exercise practiced by a</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student at time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and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denotes the corresponding score. Generally, if the student correctly answers exercise </a:t>
                </a:r>
                <a:r>
                  <a:rPr lang="en-US" altLang="zh-CN" sz="2400" i="0" dirty="0">
                    <a:solidFill>
                      <a:srgbClr val="1C1C1C"/>
                    </a:solidFill>
                    <a:latin typeface="Cambria Math"/>
                    <a:ea typeface="Microsoft YaHei" pitchFamily="50"/>
                    <a:cs typeface="Times New Roman" panose="02020603050405020304" pitchFamily="18" charset="0"/>
                  </a:rPr>
                  <a:t>𝑞_𝑙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b="0" i="0" dirty="0" smtClean="0">
                    <a:solidFill>
                      <a:srgbClr val="1C1C1C"/>
                    </a:solidFill>
                    <a:latin typeface="Cambria Math"/>
                    <a:ea typeface="Microsoft YaHei" pitchFamily="50"/>
                    <a:cs typeface="Times New Roman" panose="02020603050405020304" pitchFamily="18" charset="0"/>
                  </a:rPr>
                  <a:t>=1</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otherwise, </a:t>
                </a:r>
                <a:r>
                  <a:rPr lang="en-US" altLang="zh-CN" sz="2400" i="0" dirty="0">
                    <a:solidFill>
                      <a:srgbClr val="1C1C1C"/>
                    </a:solidFill>
                    <a:latin typeface="Cambria Math"/>
                    <a:ea typeface="Microsoft YaHei" pitchFamily="50"/>
                    <a:cs typeface="Times New Roman" panose="02020603050405020304" pitchFamily="18" charset="0"/>
                  </a:rPr>
                  <a:t>𝑔_𝑙=</a:t>
                </a:r>
                <a:r>
                  <a:rPr lang="en-US" altLang="zh-CN" sz="2400" b="0" i="0" dirty="0" smtClean="0">
                    <a:solidFill>
                      <a:srgbClr val="1C1C1C"/>
                    </a:solidFill>
                    <a:latin typeface="Cambria Math"/>
                    <a:ea typeface="Microsoft YaHei" pitchFamily="50"/>
                    <a:cs typeface="Times New Roman" panose="02020603050405020304" pitchFamily="18" charset="0"/>
                  </a:rPr>
                  <a:t>0.</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All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exercises are derived from K</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concepts (e.g</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Mode</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zh-CN" altLang="en-US" sz="2400" dirty="0" smtClean="0"/>
                  <a:t>Our goal is to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train |S| local DKT models, where the s-</a:t>
                </a:r>
                <a:r>
                  <a:rPr lang="en-US" altLang="zh-CN" sz="2400" dirty="0" err="1" smtClean="0">
                    <a:solidFill>
                      <a:srgbClr val="1C1C1C"/>
                    </a:solidFill>
                    <a:latin typeface="Times New Roman" panose="02020603050405020304" pitchFamily="18" charset="0"/>
                    <a:ea typeface="Microsoft YaHei" pitchFamily="50"/>
                    <a:cs typeface="Times New Roman" panose="02020603050405020304" pitchFamily="18" charset="0"/>
                  </a:rPr>
                  <a:t>th</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DKT model can trace the students in school s of knowledge states (represent the students' mastery of concepts).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mn-lt"/>
                  <a:ea typeface="+mn-ea"/>
                  <a:cs typeface="宋体" pitchFamily="-106" charset="-122"/>
                </a:endParaRPr>
              </a:p>
              <a:p>
                <a:endParaRPr lang="zh-CN" altLang="en-US" dirty="0"/>
              </a:p>
            </p:txBody>
          </p:sp>
        </mc:Fallback>
      </mc:AlternateContent>
      <p:sp>
        <p:nvSpPr>
          <p:cNvPr id="4" name="灯片编号占位符 3">
            <a:extLst>
              <a:ext uri="{FF2B5EF4-FFF2-40B4-BE49-F238E27FC236}">
                <a16:creationId xmlns:a16="http://schemas.microsoft.com/office/drawing/2014/main" id="{CB950BE7-0752-C212-CF1B-04440287BD83}"/>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8412EE-440F-428C-82E8-07BCEF19615F}" type="slidenum">
              <a:rPr kumimoji="0" lang="zh-CN" altLang="en-US" sz="13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zh-CN" altLang="en-US" sz="13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22549769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6F5228-7F7F-3D1E-B6E7-143EF9B34FD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7AAB84B-0F63-AD59-5B67-C64C8B74CD63}"/>
              </a:ext>
            </a:extLst>
          </p:cNvPr>
          <p:cNvSpPr>
            <a:spLocks noGrp="1" noRot="1" noChangeAspect="1"/>
          </p:cNvSpPr>
          <p:nvPr>
            <p:ph type="sldImg"/>
          </p:nvPr>
        </p:nvSpPr>
        <p:spPr>
          <a:xfrm>
            <a:off x="142875" y="768350"/>
            <a:ext cx="6818313" cy="3836988"/>
          </a:xfrm>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46D8E7AE-AA7A-5DE0-830A-CC808E10ADBA}"/>
                  </a:ext>
                </a:extLst>
              </p:cNvPr>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原本的损失函数比较复杂，这里给出定性的描述。这里的标签指的不是结点分类任务的标签，而是</a:t>
                </a:r>
                <a:r>
                  <a:rPr lang="en-US" altLang="zh-CN" dirty="0"/>
                  <a:t>XMC</a:t>
                </a:r>
                <a:r>
                  <a:rPr lang="zh-CN" altLang="en-US" dirty="0"/>
                  <a:t>问题的标签。也就是对于每个结点连接与否。</a:t>
                </a:r>
                <a:br>
                  <a:rPr lang="en-US" altLang="zh-CN" dirty="0"/>
                </a:br>
                <a:r>
                  <a:rPr lang="zh-CN" altLang="en-US" dirty="0"/>
                  <a:t>对于一个父类，子类中相关项越多，父类就越重要。</a:t>
                </a:r>
                <a:br>
                  <a:rPr lang="en-US" altLang="zh-CN" dirty="0"/>
                </a:br>
                <a:r>
                  <a:rPr lang="zh-CN" altLang="en-US" dirty="0"/>
                  <a:t>而对于子类来说，子类相关的前提是父类相关。</a:t>
                </a:r>
              </a:p>
            </p:txBody>
          </p:sp>
        </mc:Choice>
        <mc:Fallback xmlns="">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We </a:t>
                </a:r>
                <a:r>
                  <a:rPr lang="en-US" altLang="zh-CN" sz="1200" kern="1200" dirty="0" smtClean="0">
                    <a:solidFill>
                      <a:schemeClr val="tx1"/>
                    </a:solidFill>
                    <a:effectLst/>
                    <a:latin typeface="+mn-lt"/>
                    <a:ea typeface="+mn-ea"/>
                    <a:cs typeface="宋体" pitchFamily="-106" charset="-122"/>
                  </a:rPr>
                  <a:t>formally </a:t>
                </a:r>
                <a:r>
                  <a:rPr lang="en-US" altLang="zh-CN" sz="1200" kern="1200" dirty="0" smtClean="0">
                    <a:solidFill>
                      <a:schemeClr val="tx1"/>
                    </a:solidFill>
                    <a:effectLst/>
                    <a:latin typeface="+mn-lt"/>
                    <a:ea typeface="+mn-ea"/>
                    <a:cs typeface="宋体" pitchFamily="-106" charset="-122"/>
                  </a:rPr>
                  <a:t>introduce the issue of Federated Deep Knowledge Tracing</a:t>
                </a:r>
                <a:r>
                  <a:rPr lang="en-US" altLang="zh-CN" sz="1200" kern="1200" dirty="0" smtClean="0">
                    <a:solidFill>
                      <a:schemeClr val="tx1"/>
                    </a:solidFill>
                    <a:effectLst/>
                    <a:latin typeface="+mn-lt"/>
                    <a:ea typeface="+mn-ea"/>
                    <a:cs typeface="宋体" pitchFamily="-106" charset="-122"/>
                  </a:rPr>
                  <a:t>. Given </a:t>
                </a:r>
                <a:r>
                  <a:rPr lang="en-US" altLang="zh-CN" sz="1200" dirty="0" smtClean="0">
                    <a:solidFill>
                      <a:srgbClr val="1C1C1C"/>
                    </a:solidFill>
                    <a:latin typeface="Times New Roman" panose="02020603050405020304" pitchFamily="18" charset="0"/>
                    <a:ea typeface="Microsoft YaHei" pitchFamily="50"/>
                    <a:cs typeface="Times New Roman" panose="02020603050405020304" pitchFamily="18" charset="0"/>
                  </a:rPr>
                  <a:t>learning records of students from |S| schools isolated.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Here </a:t>
                </a:r>
                <a:r>
                  <a:rPr lang="en-US" altLang="zh-CN" sz="2400" i="0" dirty="0">
                    <a:solidFill>
                      <a:srgbClr val="1C1C1C"/>
                    </a:solidFill>
                    <a:latin typeface="Cambria Math"/>
                    <a:ea typeface="Microsoft YaHei" pitchFamily="50"/>
                    <a:cs typeface="Times New Roman" panose="02020603050405020304" pitchFamily="18" charset="0"/>
                  </a:rPr>
                  <a:t>𝑞_𝑙</a:t>
                </a:r>
                <a:r>
                  <a:rPr lang="zh-CN" altLang="en-US" sz="2400" b="0" i="0" dirty="0" smtClean="0">
                    <a:solidFill>
                      <a:srgbClr val="1C1C1C"/>
                    </a:solidFill>
                    <a:latin typeface="Cambria Math"/>
                    <a:ea typeface="Microsoft YaHei" pitchFamily="50"/>
                    <a:cs typeface="Times New Roman" panose="02020603050405020304" pitchFamily="18" charset="0"/>
                  </a:rPr>
                  <a:t>∈</a:t>
                </a:r>
                <a:r>
                  <a:rPr lang="en-US" altLang="zh-CN" sz="2400" b="0" i="0" dirty="0" smtClean="0">
                    <a:solidFill>
                      <a:srgbClr val="1C1C1C"/>
                    </a:solidFill>
                    <a:latin typeface="Cambria Math"/>
                    <a:ea typeface="Microsoft YaHei" pitchFamily="50"/>
                    <a:cs typeface="Times New Roman" panose="02020603050405020304" pitchFamily="18" charset="0"/>
                  </a:rPr>
                  <a:t>𝑄</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b="0" i="0" dirty="0" smtClean="0">
                    <a:solidFill>
                      <a:srgbClr val="1C1C1C"/>
                    </a:solidFill>
                    <a:latin typeface="Cambria Math"/>
                    <a:ea typeface="Microsoft YaHei" pitchFamily="50"/>
                    <a:cs typeface="Times New Roman" panose="02020603050405020304" pitchFamily="18" charset="0"/>
                  </a:rPr>
                  <a:t>𝑠</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represents the exercise practiced by a</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student at time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and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denotes the corresponding score. Generally, if the student correctly answers exercise </a:t>
                </a:r>
                <a:r>
                  <a:rPr lang="en-US" altLang="zh-CN" sz="2400" i="0" dirty="0">
                    <a:solidFill>
                      <a:srgbClr val="1C1C1C"/>
                    </a:solidFill>
                    <a:latin typeface="Cambria Math"/>
                    <a:ea typeface="Microsoft YaHei" pitchFamily="50"/>
                    <a:cs typeface="Times New Roman" panose="02020603050405020304" pitchFamily="18" charset="0"/>
                  </a:rPr>
                  <a:t>𝑞_𝑙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b="0" i="0" dirty="0" smtClean="0">
                    <a:solidFill>
                      <a:srgbClr val="1C1C1C"/>
                    </a:solidFill>
                    <a:latin typeface="Cambria Math"/>
                    <a:ea typeface="Microsoft YaHei" pitchFamily="50"/>
                    <a:cs typeface="Times New Roman" panose="02020603050405020304" pitchFamily="18" charset="0"/>
                  </a:rPr>
                  <a:t>=1</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otherwise, </a:t>
                </a:r>
                <a:r>
                  <a:rPr lang="en-US" altLang="zh-CN" sz="2400" i="0" dirty="0">
                    <a:solidFill>
                      <a:srgbClr val="1C1C1C"/>
                    </a:solidFill>
                    <a:latin typeface="Cambria Math"/>
                    <a:ea typeface="Microsoft YaHei" pitchFamily="50"/>
                    <a:cs typeface="Times New Roman" panose="02020603050405020304" pitchFamily="18" charset="0"/>
                  </a:rPr>
                  <a:t>𝑔_𝑙=</a:t>
                </a:r>
                <a:r>
                  <a:rPr lang="en-US" altLang="zh-CN" sz="2400" b="0" i="0" dirty="0" smtClean="0">
                    <a:solidFill>
                      <a:srgbClr val="1C1C1C"/>
                    </a:solidFill>
                    <a:latin typeface="Cambria Math"/>
                    <a:ea typeface="Microsoft YaHei" pitchFamily="50"/>
                    <a:cs typeface="Times New Roman" panose="02020603050405020304" pitchFamily="18" charset="0"/>
                  </a:rPr>
                  <a:t>0.</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All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exercises are derived from K</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concepts (e.g</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Mode</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zh-CN" altLang="en-US" sz="2400" dirty="0" smtClean="0"/>
                  <a:t>Our goal is to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train |S| local DKT models, where the s-</a:t>
                </a:r>
                <a:r>
                  <a:rPr lang="en-US" altLang="zh-CN" sz="2400" dirty="0" err="1" smtClean="0">
                    <a:solidFill>
                      <a:srgbClr val="1C1C1C"/>
                    </a:solidFill>
                    <a:latin typeface="Times New Roman" panose="02020603050405020304" pitchFamily="18" charset="0"/>
                    <a:ea typeface="Microsoft YaHei" pitchFamily="50"/>
                    <a:cs typeface="Times New Roman" panose="02020603050405020304" pitchFamily="18" charset="0"/>
                  </a:rPr>
                  <a:t>th</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DKT model can trace the students in school s of knowledge states (represent the students' mastery of concepts).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mn-lt"/>
                  <a:ea typeface="+mn-ea"/>
                  <a:cs typeface="宋体" pitchFamily="-106" charset="-122"/>
                </a:endParaRPr>
              </a:p>
              <a:p>
                <a:endParaRPr lang="zh-CN" altLang="en-US" dirty="0"/>
              </a:p>
            </p:txBody>
          </p:sp>
        </mc:Fallback>
      </mc:AlternateContent>
      <p:sp>
        <p:nvSpPr>
          <p:cNvPr id="4" name="灯片编号占位符 3">
            <a:extLst>
              <a:ext uri="{FF2B5EF4-FFF2-40B4-BE49-F238E27FC236}">
                <a16:creationId xmlns:a16="http://schemas.microsoft.com/office/drawing/2014/main" id="{CB950BE7-0752-C212-CF1B-04440287BD83}"/>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8412EE-440F-428C-82E8-07BCEF19615F}" type="slidenum">
              <a:rPr kumimoji="0" lang="zh-CN" altLang="en-US" sz="13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zh-CN" altLang="en-US" sz="13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3898108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6F5228-7F7F-3D1E-B6E7-143EF9B34FD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7AAB84B-0F63-AD59-5B67-C64C8B74CD63}"/>
              </a:ext>
            </a:extLst>
          </p:cNvPr>
          <p:cNvSpPr>
            <a:spLocks noGrp="1" noRot="1" noChangeAspect="1"/>
          </p:cNvSpPr>
          <p:nvPr>
            <p:ph type="sldImg"/>
          </p:nvPr>
        </p:nvSpPr>
        <p:spPr>
          <a:xfrm>
            <a:off x="142875" y="768350"/>
            <a:ext cx="6818313" cy="3836988"/>
          </a:xfrm>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46D8E7AE-AA7A-5DE0-830A-CC808E10ADBA}"/>
                  </a:ext>
                </a:extLst>
              </p:cNvPr>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GIANT</a:t>
                </a:r>
                <a:r>
                  <a:rPr lang="zh-CN" altLang="en-US" dirty="0"/>
                  <a:t>在图结构数据上进行自监督训练，在文本数据上进行微调。</a:t>
                </a:r>
                <a:br>
                  <a:rPr lang="en-US" altLang="zh-CN" dirty="0"/>
                </a:br>
                <a:r>
                  <a:rPr lang="zh-CN" altLang="en-US" dirty="0"/>
                  <a:t>值得一提的是</a:t>
                </a:r>
                <a:r>
                  <a:rPr lang="en-US" altLang="zh-CN" dirty="0"/>
                  <a:t>GIANT</a:t>
                </a:r>
                <a:r>
                  <a:rPr lang="zh-CN" altLang="en-US" dirty="0"/>
                  <a:t>提出了一种新的学习任务：邻居学习。这样可以将传统的边预测任务抽象为极限多标签分类的任务（</a:t>
                </a:r>
                <a:r>
                  <a:rPr lang="en-US" altLang="zh-CN" dirty="0"/>
                  <a:t>XMC</a:t>
                </a:r>
                <a:r>
                  <a:rPr lang="zh-CN" altLang="en-US" dirty="0"/>
                  <a:t>问题：给定文本与对应的多标签（多个维度的二分类标签</a:t>
                </a:r>
                <a:r>
                  <a:rPr lang="en-US" altLang="zh-CN" dirty="0"/>
                  <a:t>{0,1}^L</a:t>
                </a:r>
                <a:r>
                  <a:rPr lang="zh-CN" altLang="en-US" dirty="0"/>
                  <a:t>），训练一个打分函数</a:t>
                </a:r>
                <a:r>
                  <a:rPr lang="en-US" altLang="zh-CN" dirty="0"/>
                  <a:t>f</a:t>
                </a:r>
                <a:r>
                  <a:rPr lang="zh-CN" altLang="en-US" dirty="0"/>
                  <a:t>，用于计算给定文本与标签的相似度）。</a:t>
                </a:r>
                <a:br>
                  <a:rPr lang="en-US" altLang="zh-CN" dirty="0"/>
                </a:br>
                <a:r>
                  <a:rPr lang="zh-CN" altLang="en-US" dirty="0"/>
                  <a:t>这张图所表示的</a:t>
                </a:r>
                <a:r>
                  <a:rPr lang="en-US" altLang="zh-CN" dirty="0" err="1"/>
                  <a:t>pipline</a:t>
                </a:r>
                <a:r>
                  <a:rPr lang="zh-CN" altLang="en-US" dirty="0"/>
                  <a:t>中，用于</a:t>
                </a:r>
                <a:r>
                  <a:rPr lang="en-US" altLang="zh-CN" dirty="0"/>
                  <a:t>LLM-as-Enhancer</a:t>
                </a:r>
                <a:r>
                  <a:rPr lang="zh-CN" altLang="en-US" dirty="0"/>
                  <a:t>的是其中的</a:t>
                </a:r>
                <a:r>
                  <a:rPr lang="en-US" altLang="zh-CN" dirty="0"/>
                  <a:t>X_GIANT</a:t>
                </a:r>
                <a:r>
                  <a:rPr lang="zh-CN" altLang="en-US" dirty="0"/>
                  <a:t>，也就是输出的</a:t>
                </a:r>
                <a:r>
                  <a:rPr lang="en-US" altLang="zh-CN" dirty="0"/>
                  <a:t>embeddings</a:t>
                </a:r>
                <a:r>
                  <a:rPr lang="zh-CN" altLang="en-US" dirty="0"/>
                  <a:t>。</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LM</a:t>
                </a:r>
                <a:r>
                  <a:rPr lang="zh-CN" altLang="en-US" dirty="0"/>
                  <a:t>训练方法的设计思想由来。</a:t>
                </a:r>
              </a:p>
            </p:txBody>
          </p:sp>
        </mc:Choice>
        <mc:Fallback xmlns="">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We </a:t>
                </a:r>
                <a:r>
                  <a:rPr lang="en-US" altLang="zh-CN" sz="1200" kern="1200" dirty="0" smtClean="0">
                    <a:solidFill>
                      <a:schemeClr val="tx1"/>
                    </a:solidFill>
                    <a:effectLst/>
                    <a:latin typeface="+mn-lt"/>
                    <a:ea typeface="+mn-ea"/>
                    <a:cs typeface="宋体" pitchFamily="-106" charset="-122"/>
                  </a:rPr>
                  <a:t>formally </a:t>
                </a:r>
                <a:r>
                  <a:rPr lang="en-US" altLang="zh-CN" sz="1200" kern="1200" dirty="0" smtClean="0">
                    <a:solidFill>
                      <a:schemeClr val="tx1"/>
                    </a:solidFill>
                    <a:effectLst/>
                    <a:latin typeface="+mn-lt"/>
                    <a:ea typeface="+mn-ea"/>
                    <a:cs typeface="宋体" pitchFamily="-106" charset="-122"/>
                  </a:rPr>
                  <a:t>introduce the issue of Federated Deep Knowledge Tracing</a:t>
                </a:r>
                <a:r>
                  <a:rPr lang="en-US" altLang="zh-CN" sz="1200" kern="1200" dirty="0" smtClean="0">
                    <a:solidFill>
                      <a:schemeClr val="tx1"/>
                    </a:solidFill>
                    <a:effectLst/>
                    <a:latin typeface="+mn-lt"/>
                    <a:ea typeface="+mn-ea"/>
                    <a:cs typeface="宋体" pitchFamily="-106" charset="-122"/>
                  </a:rPr>
                  <a:t>. Given </a:t>
                </a:r>
                <a:r>
                  <a:rPr lang="en-US" altLang="zh-CN" sz="1200" dirty="0" smtClean="0">
                    <a:solidFill>
                      <a:srgbClr val="1C1C1C"/>
                    </a:solidFill>
                    <a:latin typeface="Times New Roman" panose="02020603050405020304" pitchFamily="18" charset="0"/>
                    <a:ea typeface="Microsoft YaHei" pitchFamily="50"/>
                    <a:cs typeface="Times New Roman" panose="02020603050405020304" pitchFamily="18" charset="0"/>
                  </a:rPr>
                  <a:t>learning records of students from |S| schools isolated.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Here </a:t>
                </a:r>
                <a:r>
                  <a:rPr lang="en-US" altLang="zh-CN" sz="2400" i="0" dirty="0">
                    <a:solidFill>
                      <a:srgbClr val="1C1C1C"/>
                    </a:solidFill>
                    <a:latin typeface="Cambria Math"/>
                    <a:ea typeface="Microsoft YaHei" pitchFamily="50"/>
                    <a:cs typeface="Times New Roman" panose="02020603050405020304" pitchFamily="18" charset="0"/>
                  </a:rPr>
                  <a:t>𝑞_𝑙</a:t>
                </a:r>
                <a:r>
                  <a:rPr lang="zh-CN" altLang="en-US" sz="2400" b="0" i="0" dirty="0" smtClean="0">
                    <a:solidFill>
                      <a:srgbClr val="1C1C1C"/>
                    </a:solidFill>
                    <a:latin typeface="Cambria Math"/>
                    <a:ea typeface="Microsoft YaHei" pitchFamily="50"/>
                    <a:cs typeface="Times New Roman" panose="02020603050405020304" pitchFamily="18" charset="0"/>
                  </a:rPr>
                  <a:t>∈</a:t>
                </a:r>
                <a:r>
                  <a:rPr lang="en-US" altLang="zh-CN" sz="2400" b="0" i="0" dirty="0" smtClean="0">
                    <a:solidFill>
                      <a:srgbClr val="1C1C1C"/>
                    </a:solidFill>
                    <a:latin typeface="Cambria Math"/>
                    <a:ea typeface="Microsoft YaHei" pitchFamily="50"/>
                    <a:cs typeface="Times New Roman" panose="02020603050405020304" pitchFamily="18" charset="0"/>
                  </a:rPr>
                  <a:t>𝑄</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b="0" i="0" dirty="0" smtClean="0">
                    <a:solidFill>
                      <a:srgbClr val="1C1C1C"/>
                    </a:solidFill>
                    <a:latin typeface="Cambria Math"/>
                    <a:ea typeface="Microsoft YaHei" pitchFamily="50"/>
                    <a:cs typeface="Times New Roman" panose="02020603050405020304" pitchFamily="18" charset="0"/>
                  </a:rPr>
                  <a:t>𝑠</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represents the exercise practiced by a</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student at time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and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denotes the corresponding score. Generally, if the student correctly answers exercise </a:t>
                </a:r>
                <a:r>
                  <a:rPr lang="en-US" altLang="zh-CN" sz="2400" i="0" dirty="0">
                    <a:solidFill>
                      <a:srgbClr val="1C1C1C"/>
                    </a:solidFill>
                    <a:latin typeface="Cambria Math"/>
                    <a:ea typeface="Microsoft YaHei" pitchFamily="50"/>
                    <a:cs typeface="Times New Roman" panose="02020603050405020304" pitchFamily="18" charset="0"/>
                  </a:rPr>
                  <a:t>𝑞_𝑙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b="0" i="0" dirty="0" smtClean="0">
                    <a:solidFill>
                      <a:srgbClr val="1C1C1C"/>
                    </a:solidFill>
                    <a:latin typeface="Cambria Math"/>
                    <a:ea typeface="Microsoft YaHei" pitchFamily="50"/>
                    <a:cs typeface="Times New Roman" panose="02020603050405020304" pitchFamily="18" charset="0"/>
                  </a:rPr>
                  <a:t>=1</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otherwise, </a:t>
                </a:r>
                <a:r>
                  <a:rPr lang="en-US" altLang="zh-CN" sz="2400" i="0" dirty="0">
                    <a:solidFill>
                      <a:srgbClr val="1C1C1C"/>
                    </a:solidFill>
                    <a:latin typeface="Cambria Math"/>
                    <a:ea typeface="Microsoft YaHei" pitchFamily="50"/>
                    <a:cs typeface="Times New Roman" panose="02020603050405020304" pitchFamily="18" charset="0"/>
                  </a:rPr>
                  <a:t>𝑔_𝑙=</a:t>
                </a:r>
                <a:r>
                  <a:rPr lang="en-US" altLang="zh-CN" sz="2400" b="0" i="0" dirty="0" smtClean="0">
                    <a:solidFill>
                      <a:srgbClr val="1C1C1C"/>
                    </a:solidFill>
                    <a:latin typeface="Cambria Math"/>
                    <a:ea typeface="Microsoft YaHei" pitchFamily="50"/>
                    <a:cs typeface="Times New Roman" panose="02020603050405020304" pitchFamily="18" charset="0"/>
                  </a:rPr>
                  <a:t>0.</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All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exercises are derived from K</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concepts (e.g</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Mode</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zh-CN" altLang="en-US" sz="2400" dirty="0" smtClean="0"/>
                  <a:t>Our goal is to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train |S| local DKT models, where the s-</a:t>
                </a:r>
                <a:r>
                  <a:rPr lang="en-US" altLang="zh-CN" sz="2400" dirty="0" err="1" smtClean="0">
                    <a:solidFill>
                      <a:srgbClr val="1C1C1C"/>
                    </a:solidFill>
                    <a:latin typeface="Times New Roman" panose="02020603050405020304" pitchFamily="18" charset="0"/>
                    <a:ea typeface="Microsoft YaHei" pitchFamily="50"/>
                    <a:cs typeface="Times New Roman" panose="02020603050405020304" pitchFamily="18" charset="0"/>
                  </a:rPr>
                  <a:t>th</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DKT model can trace the students in school s of knowledge states (represent the students' mastery of concepts).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mn-lt"/>
                  <a:ea typeface="+mn-ea"/>
                  <a:cs typeface="宋体" pitchFamily="-106" charset="-122"/>
                </a:endParaRPr>
              </a:p>
              <a:p>
                <a:endParaRPr lang="zh-CN" altLang="en-US" dirty="0"/>
              </a:p>
            </p:txBody>
          </p:sp>
        </mc:Fallback>
      </mc:AlternateContent>
      <p:sp>
        <p:nvSpPr>
          <p:cNvPr id="4" name="灯片编号占位符 3">
            <a:extLst>
              <a:ext uri="{FF2B5EF4-FFF2-40B4-BE49-F238E27FC236}">
                <a16:creationId xmlns:a16="http://schemas.microsoft.com/office/drawing/2014/main" id="{CB950BE7-0752-C212-CF1B-04440287BD83}"/>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8412EE-440F-428C-82E8-07BCEF19615F}" type="slidenum">
              <a:rPr kumimoji="0" lang="zh-CN" altLang="en-US" sz="13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zh-CN" altLang="en-US" sz="13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39658459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6F5228-7F7F-3D1E-B6E7-143EF9B34FD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7AAB84B-0F63-AD59-5B67-C64C8B74CD63}"/>
              </a:ext>
            </a:extLst>
          </p:cNvPr>
          <p:cNvSpPr>
            <a:spLocks noGrp="1" noRot="1" noChangeAspect="1"/>
          </p:cNvSpPr>
          <p:nvPr>
            <p:ph type="sldImg"/>
          </p:nvPr>
        </p:nvSpPr>
        <p:spPr>
          <a:xfrm>
            <a:off x="142875" y="768350"/>
            <a:ext cx="6818313" cy="3836988"/>
          </a:xfrm>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46D8E7AE-AA7A-5DE0-830A-CC808E10ADBA}"/>
                  </a:ext>
                </a:extLst>
              </p:cNvPr>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GIANT</a:t>
                </a:r>
                <a:r>
                  <a:rPr lang="zh-CN" altLang="en-US" dirty="0"/>
                  <a:t>在图结构数据上进行自监督训练，在文本数据上进行微调。</a:t>
                </a:r>
                <a:br>
                  <a:rPr lang="en-US" altLang="zh-CN" dirty="0"/>
                </a:br>
                <a:r>
                  <a:rPr lang="zh-CN" altLang="en-US" dirty="0"/>
                  <a:t>值得一提的是</a:t>
                </a:r>
                <a:r>
                  <a:rPr lang="en-US" altLang="zh-CN" dirty="0"/>
                  <a:t>GIANT</a:t>
                </a:r>
                <a:r>
                  <a:rPr lang="zh-CN" altLang="en-US" dirty="0"/>
                  <a:t>提出了一种新的学习任务：邻居学习。这样可以将传统的边预测任务抽象为极限多标签分类的任务（</a:t>
                </a:r>
                <a:r>
                  <a:rPr lang="en-US" altLang="zh-CN" dirty="0"/>
                  <a:t>XMC</a:t>
                </a:r>
                <a:r>
                  <a:rPr lang="zh-CN" altLang="en-US" dirty="0"/>
                  <a:t>问题：给定文本与对应的多标签（多个维度的二分类标签</a:t>
                </a:r>
                <a:r>
                  <a:rPr lang="en-US" altLang="zh-CN" dirty="0"/>
                  <a:t>{0,1}^L</a:t>
                </a:r>
                <a:r>
                  <a:rPr lang="zh-CN" altLang="en-US" dirty="0"/>
                  <a:t>），训练一个打分函数</a:t>
                </a:r>
                <a:r>
                  <a:rPr lang="en-US" altLang="zh-CN" dirty="0"/>
                  <a:t>f</a:t>
                </a:r>
                <a:r>
                  <a:rPr lang="zh-CN" altLang="en-US" dirty="0"/>
                  <a:t>，用于计算给定文本与标签的相似度）。</a:t>
                </a:r>
                <a:br>
                  <a:rPr lang="en-US" altLang="zh-CN" dirty="0"/>
                </a:br>
                <a:r>
                  <a:rPr lang="zh-CN" altLang="en-US" dirty="0"/>
                  <a:t>这张图所表示的</a:t>
                </a:r>
                <a:r>
                  <a:rPr lang="en-US" altLang="zh-CN" dirty="0" err="1"/>
                  <a:t>pipline</a:t>
                </a:r>
                <a:r>
                  <a:rPr lang="zh-CN" altLang="en-US" dirty="0"/>
                  <a:t>中，用于</a:t>
                </a:r>
                <a:r>
                  <a:rPr lang="en-US" altLang="zh-CN" dirty="0"/>
                  <a:t>LLM-as-Enhancer</a:t>
                </a:r>
                <a:r>
                  <a:rPr lang="zh-CN" altLang="en-US" dirty="0"/>
                  <a:t>的是其中的</a:t>
                </a:r>
                <a:r>
                  <a:rPr lang="en-US" altLang="zh-CN" dirty="0"/>
                  <a:t>X_GIANT</a:t>
                </a:r>
                <a:r>
                  <a:rPr lang="zh-CN" altLang="en-US" dirty="0"/>
                  <a:t>，也就是输出的</a:t>
                </a:r>
                <a:r>
                  <a:rPr lang="en-US" altLang="zh-CN" dirty="0"/>
                  <a:t>embeddings</a:t>
                </a:r>
                <a:r>
                  <a:rPr lang="zh-CN" altLang="en-US" dirty="0"/>
                  <a:t>。</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LM</a:t>
                </a:r>
                <a:r>
                  <a:rPr lang="zh-CN" altLang="en-US" dirty="0"/>
                  <a:t>训练方法的设计思想由来。</a:t>
                </a:r>
              </a:p>
            </p:txBody>
          </p:sp>
        </mc:Choice>
        <mc:Fallback xmlns="">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We </a:t>
                </a:r>
                <a:r>
                  <a:rPr lang="en-US" altLang="zh-CN" sz="1200" kern="1200" dirty="0" smtClean="0">
                    <a:solidFill>
                      <a:schemeClr val="tx1"/>
                    </a:solidFill>
                    <a:effectLst/>
                    <a:latin typeface="+mn-lt"/>
                    <a:ea typeface="+mn-ea"/>
                    <a:cs typeface="宋体" pitchFamily="-106" charset="-122"/>
                  </a:rPr>
                  <a:t>formally </a:t>
                </a:r>
                <a:r>
                  <a:rPr lang="en-US" altLang="zh-CN" sz="1200" kern="1200" dirty="0" smtClean="0">
                    <a:solidFill>
                      <a:schemeClr val="tx1"/>
                    </a:solidFill>
                    <a:effectLst/>
                    <a:latin typeface="+mn-lt"/>
                    <a:ea typeface="+mn-ea"/>
                    <a:cs typeface="宋体" pitchFamily="-106" charset="-122"/>
                  </a:rPr>
                  <a:t>introduce the issue of Federated Deep Knowledge Tracing</a:t>
                </a:r>
                <a:r>
                  <a:rPr lang="en-US" altLang="zh-CN" sz="1200" kern="1200" dirty="0" smtClean="0">
                    <a:solidFill>
                      <a:schemeClr val="tx1"/>
                    </a:solidFill>
                    <a:effectLst/>
                    <a:latin typeface="+mn-lt"/>
                    <a:ea typeface="+mn-ea"/>
                    <a:cs typeface="宋体" pitchFamily="-106" charset="-122"/>
                  </a:rPr>
                  <a:t>. Given </a:t>
                </a:r>
                <a:r>
                  <a:rPr lang="en-US" altLang="zh-CN" sz="1200" dirty="0" smtClean="0">
                    <a:solidFill>
                      <a:srgbClr val="1C1C1C"/>
                    </a:solidFill>
                    <a:latin typeface="Times New Roman" panose="02020603050405020304" pitchFamily="18" charset="0"/>
                    <a:ea typeface="Microsoft YaHei" pitchFamily="50"/>
                    <a:cs typeface="Times New Roman" panose="02020603050405020304" pitchFamily="18" charset="0"/>
                  </a:rPr>
                  <a:t>learning records of students from |S| schools isolated.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Here </a:t>
                </a:r>
                <a:r>
                  <a:rPr lang="en-US" altLang="zh-CN" sz="2400" i="0" dirty="0">
                    <a:solidFill>
                      <a:srgbClr val="1C1C1C"/>
                    </a:solidFill>
                    <a:latin typeface="Cambria Math"/>
                    <a:ea typeface="Microsoft YaHei" pitchFamily="50"/>
                    <a:cs typeface="Times New Roman" panose="02020603050405020304" pitchFamily="18" charset="0"/>
                  </a:rPr>
                  <a:t>𝑞_𝑙</a:t>
                </a:r>
                <a:r>
                  <a:rPr lang="zh-CN" altLang="en-US" sz="2400" b="0" i="0" dirty="0" smtClean="0">
                    <a:solidFill>
                      <a:srgbClr val="1C1C1C"/>
                    </a:solidFill>
                    <a:latin typeface="Cambria Math"/>
                    <a:ea typeface="Microsoft YaHei" pitchFamily="50"/>
                    <a:cs typeface="Times New Roman" panose="02020603050405020304" pitchFamily="18" charset="0"/>
                  </a:rPr>
                  <a:t>∈</a:t>
                </a:r>
                <a:r>
                  <a:rPr lang="en-US" altLang="zh-CN" sz="2400" b="0" i="0" dirty="0" smtClean="0">
                    <a:solidFill>
                      <a:srgbClr val="1C1C1C"/>
                    </a:solidFill>
                    <a:latin typeface="Cambria Math"/>
                    <a:ea typeface="Microsoft YaHei" pitchFamily="50"/>
                    <a:cs typeface="Times New Roman" panose="02020603050405020304" pitchFamily="18" charset="0"/>
                  </a:rPr>
                  <a:t>𝑄</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b="0" i="0" dirty="0" smtClean="0">
                    <a:solidFill>
                      <a:srgbClr val="1C1C1C"/>
                    </a:solidFill>
                    <a:latin typeface="Cambria Math"/>
                    <a:ea typeface="Microsoft YaHei" pitchFamily="50"/>
                    <a:cs typeface="Times New Roman" panose="02020603050405020304" pitchFamily="18" charset="0"/>
                  </a:rPr>
                  <a:t>𝑠</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represents the exercise practiced by a</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student at time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and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denotes the corresponding score. Generally, if the student correctly answers exercise </a:t>
                </a:r>
                <a:r>
                  <a:rPr lang="en-US" altLang="zh-CN" sz="2400" i="0" dirty="0">
                    <a:solidFill>
                      <a:srgbClr val="1C1C1C"/>
                    </a:solidFill>
                    <a:latin typeface="Cambria Math"/>
                    <a:ea typeface="Microsoft YaHei" pitchFamily="50"/>
                    <a:cs typeface="Times New Roman" panose="02020603050405020304" pitchFamily="18" charset="0"/>
                  </a:rPr>
                  <a:t>𝑞_𝑙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b="0" i="0" dirty="0" smtClean="0">
                    <a:solidFill>
                      <a:srgbClr val="1C1C1C"/>
                    </a:solidFill>
                    <a:latin typeface="Cambria Math"/>
                    <a:ea typeface="Microsoft YaHei" pitchFamily="50"/>
                    <a:cs typeface="Times New Roman" panose="02020603050405020304" pitchFamily="18" charset="0"/>
                  </a:rPr>
                  <a:t>=1</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otherwise, </a:t>
                </a:r>
                <a:r>
                  <a:rPr lang="en-US" altLang="zh-CN" sz="2400" i="0" dirty="0">
                    <a:solidFill>
                      <a:srgbClr val="1C1C1C"/>
                    </a:solidFill>
                    <a:latin typeface="Cambria Math"/>
                    <a:ea typeface="Microsoft YaHei" pitchFamily="50"/>
                    <a:cs typeface="Times New Roman" panose="02020603050405020304" pitchFamily="18" charset="0"/>
                  </a:rPr>
                  <a:t>𝑔_𝑙=</a:t>
                </a:r>
                <a:r>
                  <a:rPr lang="en-US" altLang="zh-CN" sz="2400" b="0" i="0" dirty="0" smtClean="0">
                    <a:solidFill>
                      <a:srgbClr val="1C1C1C"/>
                    </a:solidFill>
                    <a:latin typeface="Cambria Math"/>
                    <a:ea typeface="Microsoft YaHei" pitchFamily="50"/>
                    <a:cs typeface="Times New Roman" panose="02020603050405020304" pitchFamily="18" charset="0"/>
                  </a:rPr>
                  <a:t>0.</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All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exercises are derived from K</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concepts (e.g</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Mode</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zh-CN" altLang="en-US" sz="2400" dirty="0" smtClean="0"/>
                  <a:t>Our goal is to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train |S| local DKT models, where the s-</a:t>
                </a:r>
                <a:r>
                  <a:rPr lang="en-US" altLang="zh-CN" sz="2400" dirty="0" err="1" smtClean="0">
                    <a:solidFill>
                      <a:srgbClr val="1C1C1C"/>
                    </a:solidFill>
                    <a:latin typeface="Times New Roman" panose="02020603050405020304" pitchFamily="18" charset="0"/>
                    <a:ea typeface="Microsoft YaHei" pitchFamily="50"/>
                    <a:cs typeface="Times New Roman" panose="02020603050405020304" pitchFamily="18" charset="0"/>
                  </a:rPr>
                  <a:t>th</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DKT model can trace the students in school s of knowledge states (represent the students' mastery of concepts).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mn-lt"/>
                  <a:ea typeface="+mn-ea"/>
                  <a:cs typeface="宋体" pitchFamily="-106" charset="-122"/>
                </a:endParaRPr>
              </a:p>
              <a:p>
                <a:endParaRPr lang="zh-CN" altLang="en-US" dirty="0"/>
              </a:p>
            </p:txBody>
          </p:sp>
        </mc:Fallback>
      </mc:AlternateContent>
      <p:sp>
        <p:nvSpPr>
          <p:cNvPr id="4" name="灯片编号占位符 3">
            <a:extLst>
              <a:ext uri="{FF2B5EF4-FFF2-40B4-BE49-F238E27FC236}">
                <a16:creationId xmlns:a16="http://schemas.microsoft.com/office/drawing/2014/main" id="{CB950BE7-0752-C212-CF1B-04440287BD83}"/>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8412EE-440F-428C-82E8-07BCEF19615F}" type="slidenum">
              <a:rPr kumimoji="0" lang="zh-CN" altLang="en-US" sz="13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zh-CN" altLang="en-US" sz="13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34731690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115FA2-7EB9-EB87-FB8A-23A09A4F1B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DE86DCF-0B6A-BC8F-7093-C1701AEE2F74}"/>
              </a:ext>
            </a:extLst>
          </p:cNvPr>
          <p:cNvSpPr>
            <a:spLocks noGrp="1" noRot="1" noChangeAspect="1"/>
          </p:cNvSpPr>
          <p:nvPr>
            <p:ph type="sldImg"/>
          </p:nvPr>
        </p:nvSpPr>
        <p:spPr>
          <a:xfrm>
            <a:off x="142875" y="768350"/>
            <a:ext cx="6818313" cy="3836988"/>
          </a:xfrm>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AF1A77E6-A289-8044-153C-215E018C37BC}"/>
                  </a:ext>
                </a:extLst>
              </p:cNvPr>
              <p:cNvSpPr>
                <a:spLocks noGrp="1"/>
              </p:cNvSpPr>
              <p:nvPr>
                <p:ph type="body" idx="1"/>
              </p:nvPr>
            </p:nvSpPr>
            <p:spPr/>
            <p:txBody>
              <a:bodyPr>
                <a:normAutofit/>
              </a:bodyPr>
              <a:lstStyle/>
              <a:p>
                <a:r>
                  <a:rPr lang="en-US" altLang="zh-CN" dirty="0"/>
                  <a:t>GLEM</a:t>
                </a:r>
                <a:r>
                  <a:rPr lang="zh-CN" altLang="en-US" dirty="0"/>
                  <a:t>：以文本分类问题为例，给定文本图，文本图中每个节点对应一段文本描述，图中一部分节点有</a:t>
                </a:r>
                <a:r>
                  <a:rPr lang="en-US" altLang="zh-CN" dirty="0"/>
                  <a:t>label</a:t>
                </a:r>
                <a:r>
                  <a:rPr lang="zh-CN" altLang="en-US" dirty="0"/>
                  <a:t>，另一部分节点没有</a:t>
                </a:r>
                <a:r>
                  <a:rPr lang="en-US" altLang="zh-CN" dirty="0"/>
                  <a:t>label</a:t>
                </a:r>
                <a:r>
                  <a:rPr lang="zh-CN" altLang="en-US" dirty="0"/>
                  <a:t>，目标是对无</a:t>
                </a:r>
                <a:r>
                  <a:rPr lang="en-US" altLang="zh-CN" dirty="0"/>
                  <a:t>label</a:t>
                </a:r>
                <a:r>
                  <a:rPr lang="zh-CN" altLang="en-US" dirty="0"/>
                  <a:t>节点进行预测。</a:t>
                </a:r>
              </a:p>
              <a:p>
                <a:r>
                  <a:rPr lang="en-US" altLang="zh-CN" dirty="0"/>
                  <a:t>GLEM</a:t>
                </a:r>
                <a:r>
                  <a:rPr lang="zh-CN" altLang="en-US" dirty="0"/>
                  <a:t>主要包括文本建模模型（</a:t>
                </a:r>
                <a:r>
                  <a:rPr lang="en-US" altLang="zh-CN" dirty="0"/>
                  <a:t>LM</a:t>
                </a:r>
                <a:r>
                  <a:rPr lang="zh-CN" altLang="en-US" dirty="0"/>
                  <a:t>）和图神经网络（</a:t>
                </a:r>
                <a:r>
                  <a:rPr lang="en-US" altLang="zh-CN" dirty="0"/>
                  <a:t>GNN</a:t>
                </a:r>
                <a:r>
                  <a:rPr lang="zh-CN" altLang="en-US" dirty="0"/>
                  <a:t>）两个部分，采用</a:t>
                </a:r>
                <a:r>
                  <a:rPr lang="en-US" altLang="zh-CN" dirty="0"/>
                  <a:t>EM</a:t>
                </a:r>
                <a:r>
                  <a:rPr lang="zh-CN" altLang="en-US" dirty="0"/>
                  <a:t>的方式训练文本图模型：在</a:t>
                </a:r>
                <a:r>
                  <a:rPr lang="en-US" altLang="zh-CN" dirty="0"/>
                  <a:t>E-step</a:t>
                </a:r>
                <a:r>
                  <a:rPr lang="zh-CN" altLang="en-US" dirty="0"/>
                  <a:t>，固定</a:t>
                </a:r>
                <a:r>
                  <a:rPr lang="en-US" altLang="zh-CN" dirty="0"/>
                  <a:t>GNN</a:t>
                </a:r>
                <a:r>
                  <a:rPr lang="zh-CN" altLang="en-US" dirty="0"/>
                  <a:t>训练</a:t>
                </a:r>
                <a:r>
                  <a:rPr lang="en-US" altLang="zh-CN" dirty="0"/>
                  <a:t>LM</a:t>
                </a:r>
                <a:r>
                  <a:rPr lang="zh-CN" altLang="en-US" dirty="0"/>
                  <a:t>，拟合有</a:t>
                </a:r>
                <a:r>
                  <a:rPr lang="en-US" altLang="zh-CN" dirty="0"/>
                  <a:t>label</a:t>
                </a:r>
                <a:r>
                  <a:rPr lang="zh-CN" altLang="en-US" dirty="0"/>
                  <a:t>节点和</a:t>
                </a:r>
                <a:r>
                  <a:rPr lang="en-US" altLang="zh-CN" dirty="0"/>
                  <a:t>GNN</a:t>
                </a:r>
                <a:r>
                  <a:rPr lang="zh-CN" altLang="en-US" dirty="0"/>
                  <a:t>预测的无</a:t>
                </a:r>
                <a:r>
                  <a:rPr lang="en-US" altLang="zh-CN" dirty="0"/>
                  <a:t>label</a:t>
                </a:r>
                <a:r>
                  <a:rPr lang="zh-CN" altLang="en-US" dirty="0"/>
                  <a:t>节点的伪标签；在</a:t>
                </a:r>
                <a:r>
                  <a:rPr lang="en-US" altLang="zh-CN" dirty="0"/>
                  <a:t>M-step</a:t>
                </a:r>
                <a:r>
                  <a:rPr lang="zh-CN" altLang="en-US" dirty="0"/>
                  <a:t>，固定</a:t>
                </a:r>
                <a:r>
                  <a:rPr lang="en-US" altLang="zh-CN" dirty="0"/>
                  <a:t>LM</a:t>
                </a:r>
                <a:r>
                  <a:rPr lang="zh-CN" altLang="en-US" dirty="0"/>
                  <a:t>训练</a:t>
                </a:r>
                <a:r>
                  <a:rPr lang="en-US" altLang="zh-CN" dirty="0"/>
                  <a:t>GNN</a:t>
                </a:r>
                <a:r>
                  <a:rPr lang="zh-CN" altLang="en-US" dirty="0"/>
                  <a:t>，</a:t>
                </a:r>
                <a:r>
                  <a:rPr lang="en-US" altLang="zh-CN" dirty="0"/>
                  <a:t>GNN</a:t>
                </a:r>
                <a:r>
                  <a:rPr lang="zh-CN" altLang="en-US" dirty="0"/>
                  <a:t>输入</a:t>
                </a:r>
                <a:r>
                  <a:rPr lang="en-US" altLang="zh-CN" dirty="0"/>
                  <a:t>LM</a:t>
                </a:r>
                <a:r>
                  <a:rPr lang="zh-CN" altLang="en-US" dirty="0"/>
                  <a:t>产出的节点文本表示，以</a:t>
                </a:r>
                <a:r>
                  <a:rPr lang="en-US" altLang="zh-CN" dirty="0"/>
                  <a:t>LM</a:t>
                </a:r>
                <a:r>
                  <a:rPr lang="zh-CN" altLang="en-US" dirty="0"/>
                  <a:t>输出的节点伪标签为目标进行训练。</a:t>
                </a:r>
                <a:br>
                  <a:rPr lang="en-US" altLang="zh-CN" dirty="0"/>
                </a:br>
                <a:r>
                  <a:rPr lang="en-US" altLang="zh-CN" b="1" dirty="0"/>
                  <a:t>E-step</a:t>
                </a:r>
                <a:r>
                  <a:rPr lang="zh-CN" altLang="en-US" dirty="0"/>
                  <a:t>：</a:t>
                </a:r>
                <a:r>
                  <a:rPr lang="en-US" altLang="zh-CN" dirty="0"/>
                  <a:t>E-step</a:t>
                </a:r>
                <a:r>
                  <a:rPr lang="zh-CN" altLang="en-US" dirty="0"/>
                  <a:t>部分，固定</a:t>
                </a:r>
                <a:r>
                  <a:rPr lang="en-US" altLang="zh-CN" dirty="0"/>
                  <a:t>GNN</a:t>
                </a:r>
                <a:r>
                  <a:rPr lang="zh-CN" altLang="en-US" dirty="0"/>
                  <a:t>训练</a:t>
                </a:r>
                <a:r>
                  <a:rPr lang="en-US" altLang="zh-CN" dirty="0"/>
                  <a:t>LM</a:t>
                </a:r>
                <a:r>
                  <a:rPr lang="zh-CN" altLang="en-US" dirty="0"/>
                  <a:t>，优化目标包括两项，第一项是使用有</a:t>
                </a:r>
                <a:r>
                  <a:rPr lang="en-US" altLang="zh-CN" dirty="0"/>
                  <a:t>label</a:t>
                </a:r>
                <a:r>
                  <a:rPr lang="zh-CN" altLang="en-US" dirty="0"/>
                  <a:t>节点训练</a:t>
                </a:r>
                <a:r>
                  <a:rPr lang="en-US" altLang="zh-CN" dirty="0"/>
                  <a:t>LM</a:t>
                </a:r>
                <a:r>
                  <a:rPr lang="zh-CN" altLang="en-US" dirty="0"/>
                  <a:t>模型，第二项是利用</a:t>
                </a:r>
                <a:r>
                  <a:rPr lang="en-US" altLang="zh-CN" dirty="0"/>
                  <a:t>GNN</a:t>
                </a:r>
                <a:r>
                  <a:rPr lang="zh-CN" altLang="en-US" dirty="0"/>
                  <a:t>的预测结果给所有无</a:t>
                </a:r>
                <a:r>
                  <a:rPr lang="en-US" altLang="zh-CN" dirty="0"/>
                  <a:t>label</a:t>
                </a:r>
                <a:r>
                  <a:rPr lang="zh-CN" altLang="en-US" dirty="0"/>
                  <a:t>节点附上伪标签，以此为目标训练</a:t>
                </a:r>
                <a:r>
                  <a:rPr lang="en-US" altLang="zh-CN" dirty="0"/>
                  <a:t>LM</a:t>
                </a:r>
                <a:r>
                  <a:rPr lang="zh-CN" altLang="en-US" dirty="0"/>
                  <a:t>。其中，第二项也可以看成是在让</a:t>
                </a:r>
                <a:r>
                  <a:rPr lang="en-US" altLang="zh-CN" dirty="0"/>
                  <a:t>LM</a:t>
                </a:r>
                <a:r>
                  <a:rPr lang="zh-CN" altLang="en-US" dirty="0"/>
                  <a:t>蒸馏</a:t>
                </a:r>
                <a:r>
                  <a:rPr lang="en-US" altLang="zh-CN" dirty="0"/>
                  <a:t>GNN</a:t>
                </a:r>
                <a:r>
                  <a:rPr lang="zh-CN" altLang="en-US" dirty="0"/>
                  <a:t>模型中通过图结构信息学到的知识。</a:t>
                </a:r>
              </a:p>
              <a:p>
                <a:pPr>
                  <a:buFont typeface="Arial" panose="020B0604020202020204" pitchFamily="34" charset="0"/>
                  <a:buNone/>
                </a:pPr>
                <a:r>
                  <a:rPr lang="en-US" altLang="zh-CN" b="1" dirty="0"/>
                  <a:t>M-step</a:t>
                </a:r>
                <a:r>
                  <a:rPr lang="zh-CN" altLang="en-US" dirty="0"/>
                  <a:t>：</a:t>
                </a:r>
                <a:r>
                  <a:rPr lang="en-US" altLang="zh-CN" dirty="0"/>
                  <a:t>M-step</a:t>
                </a:r>
                <a:r>
                  <a:rPr lang="zh-CN" altLang="en-US" dirty="0"/>
                  <a:t>部分，固定</a:t>
                </a:r>
                <a:r>
                  <a:rPr lang="en-US" altLang="zh-CN" dirty="0"/>
                  <a:t>LM</a:t>
                </a:r>
                <a:r>
                  <a:rPr lang="zh-CN" altLang="en-US" dirty="0"/>
                  <a:t>训练</a:t>
                </a:r>
                <a:r>
                  <a:rPr lang="en-US" altLang="zh-CN" dirty="0"/>
                  <a:t>GNN</a:t>
                </a:r>
                <a:r>
                  <a:rPr lang="zh-CN" altLang="en-US" dirty="0"/>
                  <a:t>。使用</a:t>
                </a:r>
                <a:r>
                  <a:rPr lang="en-US" altLang="zh-CN" dirty="0"/>
                  <a:t>LM</a:t>
                </a:r>
                <a:r>
                  <a:rPr lang="zh-CN" altLang="en-US" dirty="0"/>
                  <a:t>产生的表示作为</a:t>
                </a:r>
                <a:r>
                  <a:rPr lang="en-US" altLang="zh-CN" dirty="0"/>
                  <a:t>GNN</a:t>
                </a:r>
                <a:r>
                  <a:rPr lang="zh-CN" altLang="en-US" dirty="0"/>
                  <a:t>的输入，拟合有</a:t>
                </a:r>
                <a:r>
                  <a:rPr lang="en-US" altLang="zh-CN" dirty="0"/>
                  <a:t>label</a:t>
                </a:r>
                <a:r>
                  <a:rPr lang="zh-CN" altLang="en-US" dirty="0"/>
                  <a:t>节点的真实</a:t>
                </a:r>
                <a:r>
                  <a:rPr lang="en-US" altLang="zh-CN" dirty="0"/>
                  <a:t>label</a:t>
                </a:r>
                <a:r>
                  <a:rPr lang="zh-CN" altLang="en-US" dirty="0"/>
                  <a:t>，以及无</a:t>
                </a:r>
                <a:r>
                  <a:rPr lang="en-US" altLang="zh-CN" dirty="0"/>
                  <a:t>label</a:t>
                </a:r>
                <a:r>
                  <a:rPr lang="zh-CN" altLang="en-US" dirty="0"/>
                  <a:t>节点使用</a:t>
                </a:r>
                <a:r>
                  <a:rPr lang="en-US" altLang="zh-CN" dirty="0"/>
                  <a:t>LM</a:t>
                </a:r>
                <a:r>
                  <a:rPr lang="zh-CN" altLang="en-US" dirty="0"/>
                  <a:t>产生的伪标签。其中后者也可以理解为让</a:t>
                </a:r>
                <a:r>
                  <a:rPr lang="en-US" altLang="zh-CN" dirty="0"/>
                  <a:t>GNN</a:t>
                </a:r>
                <a:r>
                  <a:rPr lang="zh-CN" altLang="en-US" dirty="0"/>
                  <a:t>蒸馏</a:t>
                </a:r>
                <a:r>
                  <a:rPr lang="en-US" altLang="zh-CN" dirty="0"/>
                  <a:t>LM</a:t>
                </a:r>
                <a:r>
                  <a:rPr lang="zh-CN" altLang="en-US" dirty="0"/>
                  <a:t>中学到的文本信息知识。</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迭代式的结构实际上是一种</a:t>
                </a:r>
                <a:r>
                  <a:rPr lang="en-US" altLang="zh-CN" dirty="0"/>
                  <a:t>LMM-GNN</a:t>
                </a:r>
                <a:r>
                  <a:rPr lang="zh-CN" altLang="en-US" dirty="0"/>
                  <a:t>对齐。</a:t>
                </a:r>
              </a:p>
            </p:txBody>
          </p:sp>
        </mc:Choice>
        <mc:Fallback xmlns="">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We </a:t>
                </a:r>
                <a:r>
                  <a:rPr lang="en-US" altLang="zh-CN" sz="1200" kern="1200" dirty="0" smtClean="0">
                    <a:solidFill>
                      <a:schemeClr val="tx1"/>
                    </a:solidFill>
                    <a:effectLst/>
                    <a:latin typeface="+mn-lt"/>
                    <a:ea typeface="+mn-ea"/>
                    <a:cs typeface="宋体" pitchFamily="-106" charset="-122"/>
                  </a:rPr>
                  <a:t>formally </a:t>
                </a:r>
                <a:r>
                  <a:rPr lang="en-US" altLang="zh-CN" sz="1200" kern="1200" dirty="0" smtClean="0">
                    <a:solidFill>
                      <a:schemeClr val="tx1"/>
                    </a:solidFill>
                    <a:effectLst/>
                    <a:latin typeface="+mn-lt"/>
                    <a:ea typeface="+mn-ea"/>
                    <a:cs typeface="宋体" pitchFamily="-106" charset="-122"/>
                  </a:rPr>
                  <a:t>introduce the issue of Federated Deep Knowledge Tracing</a:t>
                </a:r>
                <a:r>
                  <a:rPr lang="en-US" altLang="zh-CN" sz="1200" kern="1200" dirty="0" smtClean="0">
                    <a:solidFill>
                      <a:schemeClr val="tx1"/>
                    </a:solidFill>
                    <a:effectLst/>
                    <a:latin typeface="+mn-lt"/>
                    <a:ea typeface="+mn-ea"/>
                    <a:cs typeface="宋体" pitchFamily="-106" charset="-122"/>
                  </a:rPr>
                  <a:t>. Given </a:t>
                </a:r>
                <a:r>
                  <a:rPr lang="en-US" altLang="zh-CN" sz="1200" dirty="0" smtClean="0">
                    <a:solidFill>
                      <a:srgbClr val="1C1C1C"/>
                    </a:solidFill>
                    <a:latin typeface="Times New Roman" panose="02020603050405020304" pitchFamily="18" charset="0"/>
                    <a:ea typeface="Microsoft YaHei" pitchFamily="50"/>
                    <a:cs typeface="Times New Roman" panose="02020603050405020304" pitchFamily="18" charset="0"/>
                  </a:rPr>
                  <a:t>learning records of students from |S| schools isolated.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Here </a:t>
                </a:r>
                <a:r>
                  <a:rPr lang="en-US" altLang="zh-CN" sz="2400" i="0" dirty="0">
                    <a:solidFill>
                      <a:srgbClr val="1C1C1C"/>
                    </a:solidFill>
                    <a:latin typeface="Cambria Math"/>
                    <a:ea typeface="Microsoft YaHei" pitchFamily="50"/>
                    <a:cs typeface="Times New Roman" panose="02020603050405020304" pitchFamily="18" charset="0"/>
                  </a:rPr>
                  <a:t>𝑞_𝑙</a:t>
                </a:r>
                <a:r>
                  <a:rPr lang="zh-CN" altLang="en-US" sz="2400" b="0" i="0" dirty="0" smtClean="0">
                    <a:solidFill>
                      <a:srgbClr val="1C1C1C"/>
                    </a:solidFill>
                    <a:latin typeface="Cambria Math"/>
                    <a:ea typeface="Microsoft YaHei" pitchFamily="50"/>
                    <a:cs typeface="Times New Roman" panose="02020603050405020304" pitchFamily="18" charset="0"/>
                  </a:rPr>
                  <a:t>∈</a:t>
                </a:r>
                <a:r>
                  <a:rPr lang="en-US" altLang="zh-CN" sz="2400" b="0" i="0" dirty="0" smtClean="0">
                    <a:solidFill>
                      <a:srgbClr val="1C1C1C"/>
                    </a:solidFill>
                    <a:latin typeface="Cambria Math"/>
                    <a:ea typeface="Microsoft YaHei" pitchFamily="50"/>
                    <a:cs typeface="Times New Roman" panose="02020603050405020304" pitchFamily="18" charset="0"/>
                  </a:rPr>
                  <a:t>𝑄</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b="0" i="0" dirty="0" smtClean="0">
                    <a:solidFill>
                      <a:srgbClr val="1C1C1C"/>
                    </a:solidFill>
                    <a:latin typeface="Cambria Math"/>
                    <a:ea typeface="Microsoft YaHei" pitchFamily="50"/>
                    <a:cs typeface="Times New Roman" panose="02020603050405020304" pitchFamily="18" charset="0"/>
                  </a:rPr>
                  <a:t>𝑠</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represents the exercise practiced by a</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student at time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and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denotes the corresponding score. Generally, if the student correctly answers exercise </a:t>
                </a:r>
                <a:r>
                  <a:rPr lang="en-US" altLang="zh-CN" sz="2400" i="0" dirty="0">
                    <a:solidFill>
                      <a:srgbClr val="1C1C1C"/>
                    </a:solidFill>
                    <a:latin typeface="Cambria Math"/>
                    <a:ea typeface="Microsoft YaHei" pitchFamily="50"/>
                    <a:cs typeface="Times New Roman" panose="02020603050405020304" pitchFamily="18" charset="0"/>
                  </a:rPr>
                  <a:t>𝑞_𝑙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b="0" i="0" dirty="0" smtClean="0">
                    <a:solidFill>
                      <a:srgbClr val="1C1C1C"/>
                    </a:solidFill>
                    <a:latin typeface="Cambria Math"/>
                    <a:ea typeface="Microsoft YaHei" pitchFamily="50"/>
                    <a:cs typeface="Times New Roman" panose="02020603050405020304" pitchFamily="18" charset="0"/>
                  </a:rPr>
                  <a:t>=1</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otherwise, </a:t>
                </a:r>
                <a:r>
                  <a:rPr lang="en-US" altLang="zh-CN" sz="2400" i="0" dirty="0">
                    <a:solidFill>
                      <a:srgbClr val="1C1C1C"/>
                    </a:solidFill>
                    <a:latin typeface="Cambria Math"/>
                    <a:ea typeface="Microsoft YaHei" pitchFamily="50"/>
                    <a:cs typeface="Times New Roman" panose="02020603050405020304" pitchFamily="18" charset="0"/>
                  </a:rPr>
                  <a:t>𝑔_𝑙=</a:t>
                </a:r>
                <a:r>
                  <a:rPr lang="en-US" altLang="zh-CN" sz="2400" b="0" i="0" dirty="0" smtClean="0">
                    <a:solidFill>
                      <a:srgbClr val="1C1C1C"/>
                    </a:solidFill>
                    <a:latin typeface="Cambria Math"/>
                    <a:ea typeface="Microsoft YaHei" pitchFamily="50"/>
                    <a:cs typeface="Times New Roman" panose="02020603050405020304" pitchFamily="18" charset="0"/>
                  </a:rPr>
                  <a:t>0.</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All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exercises are derived from K</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concepts (e.g</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Mode</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zh-CN" altLang="en-US" sz="2400" dirty="0" smtClean="0"/>
                  <a:t>Our goal is to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train |S| local DKT models, where the s-</a:t>
                </a:r>
                <a:r>
                  <a:rPr lang="en-US" altLang="zh-CN" sz="2400" dirty="0" err="1" smtClean="0">
                    <a:solidFill>
                      <a:srgbClr val="1C1C1C"/>
                    </a:solidFill>
                    <a:latin typeface="Times New Roman" panose="02020603050405020304" pitchFamily="18" charset="0"/>
                    <a:ea typeface="Microsoft YaHei" pitchFamily="50"/>
                    <a:cs typeface="Times New Roman" panose="02020603050405020304" pitchFamily="18" charset="0"/>
                  </a:rPr>
                  <a:t>th</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DKT model can trace the students in school s of knowledge states (represent the students' mastery of concepts).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mn-lt"/>
                  <a:ea typeface="+mn-ea"/>
                  <a:cs typeface="宋体" pitchFamily="-106" charset="-122"/>
                </a:endParaRPr>
              </a:p>
              <a:p>
                <a:endParaRPr lang="zh-CN" altLang="en-US" dirty="0"/>
              </a:p>
            </p:txBody>
          </p:sp>
        </mc:Fallback>
      </mc:AlternateContent>
      <p:sp>
        <p:nvSpPr>
          <p:cNvPr id="4" name="灯片编号占位符 3">
            <a:extLst>
              <a:ext uri="{FF2B5EF4-FFF2-40B4-BE49-F238E27FC236}">
                <a16:creationId xmlns:a16="http://schemas.microsoft.com/office/drawing/2014/main" id="{1C32E912-7DDA-615D-DF86-AE34F1759A5D}"/>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8412EE-440F-428C-82E8-07BCEF19615F}" type="slidenum">
              <a:rPr kumimoji="0" lang="zh-CN" altLang="en-US" sz="13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zh-CN" altLang="en-US" sz="13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1435597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83DCA-315A-DBB5-BF18-B0DFEDB3665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D7A7EC7-8053-DDE7-B840-AB7EA63B8EC5}"/>
              </a:ext>
            </a:extLst>
          </p:cNvPr>
          <p:cNvSpPr>
            <a:spLocks noGrp="1" noRot="1" noChangeAspect="1"/>
          </p:cNvSpPr>
          <p:nvPr>
            <p:ph type="sldImg"/>
          </p:nvPr>
        </p:nvSpPr>
        <p:spPr>
          <a:xfrm>
            <a:off x="142875" y="768350"/>
            <a:ext cx="6818313" cy="3836988"/>
          </a:xfrm>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81796AD8-FF9B-3298-CA26-6B5015A31EAA}"/>
                  </a:ext>
                </a:extLst>
              </p:cNvPr>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mc:Choice>
        <mc:Fallback xmlns="">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We </a:t>
                </a:r>
                <a:r>
                  <a:rPr lang="en-US" altLang="zh-CN" sz="1200" kern="1200" dirty="0" smtClean="0">
                    <a:solidFill>
                      <a:schemeClr val="tx1"/>
                    </a:solidFill>
                    <a:effectLst/>
                    <a:latin typeface="+mn-lt"/>
                    <a:ea typeface="+mn-ea"/>
                    <a:cs typeface="宋体" pitchFamily="-106" charset="-122"/>
                  </a:rPr>
                  <a:t>formally </a:t>
                </a:r>
                <a:r>
                  <a:rPr lang="en-US" altLang="zh-CN" sz="1200" kern="1200" dirty="0" smtClean="0">
                    <a:solidFill>
                      <a:schemeClr val="tx1"/>
                    </a:solidFill>
                    <a:effectLst/>
                    <a:latin typeface="+mn-lt"/>
                    <a:ea typeface="+mn-ea"/>
                    <a:cs typeface="宋体" pitchFamily="-106" charset="-122"/>
                  </a:rPr>
                  <a:t>introduce the issue of Federated Deep Knowledge Tracing</a:t>
                </a:r>
                <a:r>
                  <a:rPr lang="en-US" altLang="zh-CN" sz="1200" kern="1200" dirty="0" smtClean="0">
                    <a:solidFill>
                      <a:schemeClr val="tx1"/>
                    </a:solidFill>
                    <a:effectLst/>
                    <a:latin typeface="+mn-lt"/>
                    <a:ea typeface="+mn-ea"/>
                    <a:cs typeface="宋体" pitchFamily="-106" charset="-122"/>
                  </a:rPr>
                  <a:t>. Given </a:t>
                </a:r>
                <a:r>
                  <a:rPr lang="en-US" altLang="zh-CN" sz="1200" dirty="0" smtClean="0">
                    <a:solidFill>
                      <a:srgbClr val="1C1C1C"/>
                    </a:solidFill>
                    <a:latin typeface="Times New Roman" panose="02020603050405020304" pitchFamily="18" charset="0"/>
                    <a:ea typeface="Microsoft YaHei" pitchFamily="50"/>
                    <a:cs typeface="Times New Roman" panose="02020603050405020304" pitchFamily="18" charset="0"/>
                  </a:rPr>
                  <a:t>learning records of students from |S| schools isolated.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Here </a:t>
                </a:r>
                <a:r>
                  <a:rPr lang="en-US" altLang="zh-CN" sz="2400" i="0" dirty="0">
                    <a:solidFill>
                      <a:srgbClr val="1C1C1C"/>
                    </a:solidFill>
                    <a:latin typeface="Cambria Math"/>
                    <a:ea typeface="Microsoft YaHei" pitchFamily="50"/>
                    <a:cs typeface="Times New Roman" panose="02020603050405020304" pitchFamily="18" charset="0"/>
                  </a:rPr>
                  <a:t>𝑞_𝑙</a:t>
                </a:r>
                <a:r>
                  <a:rPr lang="zh-CN" altLang="en-US" sz="2400" b="0" i="0" dirty="0" smtClean="0">
                    <a:solidFill>
                      <a:srgbClr val="1C1C1C"/>
                    </a:solidFill>
                    <a:latin typeface="Cambria Math"/>
                    <a:ea typeface="Microsoft YaHei" pitchFamily="50"/>
                    <a:cs typeface="Times New Roman" panose="02020603050405020304" pitchFamily="18" charset="0"/>
                  </a:rPr>
                  <a:t>∈</a:t>
                </a:r>
                <a:r>
                  <a:rPr lang="en-US" altLang="zh-CN" sz="2400" b="0" i="0" dirty="0" smtClean="0">
                    <a:solidFill>
                      <a:srgbClr val="1C1C1C"/>
                    </a:solidFill>
                    <a:latin typeface="Cambria Math"/>
                    <a:ea typeface="Microsoft YaHei" pitchFamily="50"/>
                    <a:cs typeface="Times New Roman" panose="02020603050405020304" pitchFamily="18" charset="0"/>
                  </a:rPr>
                  <a:t>𝑄</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b="0" i="0" dirty="0" smtClean="0">
                    <a:solidFill>
                      <a:srgbClr val="1C1C1C"/>
                    </a:solidFill>
                    <a:latin typeface="Cambria Math"/>
                    <a:ea typeface="Microsoft YaHei" pitchFamily="50"/>
                    <a:cs typeface="Times New Roman" panose="02020603050405020304" pitchFamily="18" charset="0"/>
                  </a:rPr>
                  <a:t>𝑠</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represents the exercise practiced by a</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student at time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and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denotes the corresponding score. Generally, if the student correctly answers exercise </a:t>
                </a:r>
                <a:r>
                  <a:rPr lang="en-US" altLang="zh-CN" sz="2400" i="0" dirty="0">
                    <a:solidFill>
                      <a:srgbClr val="1C1C1C"/>
                    </a:solidFill>
                    <a:latin typeface="Cambria Math"/>
                    <a:ea typeface="Microsoft YaHei" pitchFamily="50"/>
                    <a:cs typeface="Times New Roman" panose="02020603050405020304" pitchFamily="18" charset="0"/>
                  </a:rPr>
                  <a:t>𝑞_𝑙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b="0" i="0" dirty="0" smtClean="0">
                    <a:solidFill>
                      <a:srgbClr val="1C1C1C"/>
                    </a:solidFill>
                    <a:latin typeface="Cambria Math"/>
                    <a:ea typeface="Microsoft YaHei" pitchFamily="50"/>
                    <a:cs typeface="Times New Roman" panose="02020603050405020304" pitchFamily="18" charset="0"/>
                  </a:rPr>
                  <a:t>=1</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otherwise, </a:t>
                </a:r>
                <a:r>
                  <a:rPr lang="en-US" altLang="zh-CN" sz="2400" i="0" dirty="0">
                    <a:solidFill>
                      <a:srgbClr val="1C1C1C"/>
                    </a:solidFill>
                    <a:latin typeface="Cambria Math"/>
                    <a:ea typeface="Microsoft YaHei" pitchFamily="50"/>
                    <a:cs typeface="Times New Roman" panose="02020603050405020304" pitchFamily="18" charset="0"/>
                  </a:rPr>
                  <a:t>𝑔_𝑙=</a:t>
                </a:r>
                <a:r>
                  <a:rPr lang="en-US" altLang="zh-CN" sz="2400" b="0" i="0" dirty="0" smtClean="0">
                    <a:solidFill>
                      <a:srgbClr val="1C1C1C"/>
                    </a:solidFill>
                    <a:latin typeface="Cambria Math"/>
                    <a:ea typeface="Microsoft YaHei" pitchFamily="50"/>
                    <a:cs typeface="Times New Roman" panose="02020603050405020304" pitchFamily="18" charset="0"/>
                  </a:rPr>
                  <a:t>0.</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All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exercises are derived from K</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concepts (e.g</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Mode</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zh-CN" altLang="en-US" sz="2400" dirty="0" smtClean="0"/>
                  <a:t>Our goal is to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train |S| local DKT models, where the s-</a:t>
                </a:r>
                <a:r>
                  <a:rPr lang="en-US" altLang="zh-CN" sz="2400" dirty="0" err="1" smtClean="0">
                    <a:solidFill>
                      <a:srgbClr val="1C1C1C"/>
                    </a:solidFill>
                    <a:latin typeface="Times New Roman" panose="02020603050405020304" pitchFamily="18" charset="0"/>
                    <a:ea typeface="Microsoft YaHei" pitchFamily="50"/>
                    <a:cs typeface="Times New Roman" panose="02020603050405020304" pitchFamily="18" charset="0"/>
                  </a:rPr>
                  <a:t>th</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DKT model can trace the students in school s of knowledge states (represent the students' mastery of concepts).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mn-lt"/>
                  <a:ea typeface="+mn-ea"/>
                  <a:cs typeface="宋体" pitchFamily="-106" charset="-122"/>
                </a:endParaRPr>
              </a:p>
              <a:p>
                <a:endParaRPr lang="zh-CN" altLang="en-US" dirty="0"/>
              </a:p>
            </p:txBody>
          </p:sp>
        </mc:Fallback>
      </mc:AlternateContent>
      <p:sp>
        <p:nvSpPr>
          <p:cNvPr id="4" name="灯片编号占位符 3">
            <a:extLst>
              <a:ext uri="{FF2B5EF4-FFF2-40B4-BE49-F238E27FC236}">
                <a16:creationId xmlns:a16="http://schemas.microsoft.com/office/drawing/2014/main" id="{35A572EA-BB81-371D-5BD4-0CDA76BAD276}"/>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8412EE-440F-428C-82E8-07BCEF19615F}" type="slidenum">
              <a:rPr kumimoji="0" lang="zh-CN" altLang="en-US" sz="13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zh-CN" altLang="en-US" sz="13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20206847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115FA2-7EB9-EB87-FB8A-23A09A4F1B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DE86DCF-0B6A-BC8F-7093-C1701AEE2F74}"/>
              </a:ext>
            </a:extLst>
          </p:cNvPr>
          <p:cNvSpPr>
            <a:spLocks noGrp="1" noRot="1" noChangeAspect="1"/>
          </p:cNvSpPr>
          <p:nvPr>
            <p:ph type="sldImg"/>
          </p:nvPr>
        </p:nvSpPr>
        <p:spPr>
          <a:xfrm>
            <a:off x="142875" y="768350"/>
            <a:ext cx="6818313" cy="3836988"/>
          </a:xfrm>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AF1A77E6-A289-8044-153C-215E018C37BC}"/>
                  </a:ext>
                </a:extLst>
              </p:cNvPr>
              <p:cNvSpPr>
                <a:spLocks noGrp="1"/>
              </p:cNvSpPr>
              <p:nvPr>
                <p:ph type="body" idx="1"/>
              </p:nvPr>
            </p:nvSpPr>
            <p:spPr/>
            <p:txBody>
              <a:bodyPr>
                <a:normAutofit/>
              </a:bodyPr>
              <a:lstStyle/>
              <a:p>
                <a:r>
                  <a:rPr lang="en-US" altLang="zh-CN" dirty="0"/>
                  <a:t>GLEM</a:t>
                </a:r>
                <a:r>
                  <a:rPr lang="zh-CN" altLang="en-US" dirty="0"/>
                  <a:t>：以文本分类问题为例，给定文本图，文本图中每个节点对应一段文本描述，图中一部分节点有</a:t>
                </a:r>
                <a:r>
                  <a:rPr lang="en-US" altLang="zh-CN" dirty="0"/>
                  <a:t>label</a:t>
                </a:r>
                <a:r>
                  <a:rPr lang="zh-CN" altLang="en-US" dirty="0"/>
                  <a:t>，另一部分节点没有</a:t>
                </a:r>
                <a:r>
                  <a:rPr lang="en-US" altLang="zh-CN" dirty="0"/>
                  <a:t>label</a:t>
                </a:r>
                <a:r>
                  <a:rPr lang="zh-CN" altLang="en-US" dirty="0"/>
                  <a:t>，目标是对无</a:t>
                </a:r>
                <a:r>
                  <a:rPr lang="en-US" altLang="zh-CN" dirty="0"/>
                  <a:t>label</a:t>
                </a:r>
                <a:r>
                  <a:rPr lang="zh-CN" altLang="en-US" dirty="0"/>
                  <a:t>节点进行预测。</a:t>
                </a:r>
              </a:p>
              <a:p>
                <a:r>
                  <a:rPr lang="en-US" altLang="zh-CN" dirty="0"/>
                  <a:t>GLEM</a:t>
                </a:r>
                <a:r>
                  <a:rPr lang="zh-CN" altLang="en-US" dirty="0"/>
                  <a:t>主要包括文本建模模型（</a:t>
                </a:r>
                <a:r>
                  <a:rPr lang="en-US" altLang="zh-CN" dirty="0"/>
                  <a:t>LM</a:t>
                </a:r>
                <a:r>
                  <a:rPr lang="zh-CN" altLang="en-US" dirty="0"/>
                  <a:t>）和图神经网络（</a:t>
                </a:r>
                <a:r>
                  <a:rPr lang="en-US" altLang="zh-CN" dirty="0"/>
                  <a:t>GNN</a:t>
                </a:r>
                <a:r>
                  <a:rPr lang="zh-CN" altLang="en-US" dirty="0"/>
                  <a:t>）两个部分，采用</a:t>
                </a:r>
                <a:r>
                  <a:rPr lang="en-US" altLang="zh-CN" dirty="0"/>
                  <a:t>EM</a:t>
                </a:r>
                <a:r>
                  <a:rPr lang="zh-CN" altLang="en-US" dirty="0"/>
                  <a:t>的方式训练文本图模型：在</a:t>
                </a:r>
                <a:r>
                  <a:rPr lang="en-US" altLang="zh-CN" dirty="0"/>
                  <a:t>E-step</a:t>
                </a:r>
                <a:r>
                  <a:rPr lang="zh-CN" altLang="en-US" dirty="0"/>
                  <a:t>，固定</a:t>
                </a:r>
                <a:r>
                  <a:rPr lang="en-US" altLang="zh-CN" dirty="0"/>
                  <a:t>GNN</a:t>
                </a:r>
                <a:r>
                  <a:rPr lang="zh-CN" altLang="en-US" dirty="0"/>
                  <a:t>训练</a:t>
                </a:r>
                <a:r>
                  <a:rPr lang="en-US" altLang="zh-CN" dirty="0"/>
                  <a:t>LM</a:t>
                </a:r>
                <a:r>
                  <a:rPr lang="zh-CN" altLang="en-US" dirty="0"/>
                  <a:t>，拟合有</a:t>
                </a:r>
                <a:r>
                  <a:rPr lang="en-US" altLang="zh-CN" dirty="0"/>
                  <a:t>label</a:t>
                </a:r>
                <a:r>
                  <a:rPr lang="zh-CN" altLang="en-US" dirty="0"/>
                  <a:t>节点和</a:t>
                </a:r>
                <a:r>
                  <a:rPr lang="en-US" altLang="zh-CN" dirty="0"/>
                  <a:t>GNN</a:t>
                </a:r>
                <a:r>
                  <a:rPr lang="zh-CN" altLang="en-US" dirty="0"/>
                  <a:t>预测的无</a:t>
                </a:r>
                <a:r>
                  <a:rPr lang="en-US" altLang="zh-CN" dirty="0"/>
                  <a:t>label</a:t>
                </a:r>
                <a:r>
                  <a:rPr lang="zh-CN" altLang="en-US" dirty="0"/>
                  <a:t>节点的伪标签；在</a:t>
                </a:r>
                <a:r>
                  <a:rPr lang="en-US" altLang="zh-CN" dirty="0"/>
                  <a:t>M-step</a:t>
                </a:r>
                <a:r>
                  <a:rPr lang="zh-CN" altLang="en-US" dirty="0"/>
                  <a:t>，固定</a:t>
                </a:r>
                <a:r>
                  <a:rPr lang="en-US" altLang="zh-CN" dirty="0"/>
                  <a:t>LM</a:t>
                </a:r>
                <a:r>
                  <a:rPr lang="zh-CN" altLang="en-US" dirty="0"/>
                  <a:t>训练</a:t>
                </a:r>
                <a:r>
                  <a:rPr lang="en-US" altLang="zh-CN" dirty="0"/>
                  <a:t>GNN</a:t>
                </a:r>
                <a:r>
                  <a:rPr lang="zh-CN" altLang="en-US" dirty="0"/>
                  <a:t>，</a:t>
                </a:r>
                <a:r>
                  <a:rPr lang="en-US" altLang="zh-CN" dirty="0"/>
                  <a:t>GNN</a:t>
                </a:r>
                <a:r>
                  <a:rPr lang="zh-CN" altLang="en-US" dirty="0"/>
                  <a:t>输入</a:t>
                </a:r>
                <a:r>
                  <a:rPr lang="en-US" altLang="zh-CN" dirty="0"/>
                  <a:t>LM</a:t>
                </a:r>
                <a:r>
                  <a:rPr lang="zh-CN" altLang="en-US" dirty="0"/>
                  <a:t>产出的节点文本表示，以</a:t>
                </a:r>
                <a:r>
                  <a:rPr lang="en-US" altLang="zh-CN" dirty="0"/>
                  <a:t>LM</a:t>
                </a:r>
                <a:r>
                  <a:rPr lang="zh-CN" altLang="en-US" dirty="0"/>
                  <a:t>输出的节点伪标签为目标进行训练。</a:t>
                </a:r>
                <a:br>
                  <a:rPr lang="en-US" altLang="zh-CN" dirty="0"/>
                </a:br>
                <a:r>
                  <a:rPr lang="en-US" altLang="zh-CN" b="1" dirty="0"/>
                  <a:t>E-step</a:t>
                </a:r>
                <a:r>
                  <a:rPr lang="zh-CN" altLang="en-US" dirty="0"/>
                  <a:t>：</a:t>
                </a:r>
                <a:r>
                  <a:rPr lang="en-US" altLang="zh-CN" dirty="0"/>
                  <a:t>E-step</a:t>
                </a:r>
                <a:r>
                  <a:rPr lang="zh-CN" altLang="en-US" dirty="0"/>
                  <a:t>部分，固定</a:t>
                </a:r>
                <a:r>
                  <a:rPr lang="en-US" altLang="zh-CN" dirty="0"/>
                  <a:t>GNN</a:t>
                </a:r>
                <a:r>
                  <a:rPr lang="zh-CN" altLang="en-US" dirty="0"/>
                  <a:t>训练</a:t>
                </a:r>
                <a:r>
                  <a:rPr lang="en-US" altLang="zh-CN" dirty="0"/>
                  <a:t>LM</a:t>
                </a:r>
                <a:r>
                  <a:rPr lang="zh-CN" altLang="en-US" dirty="0"/>
                  <a:t>，优化目标包括两项，第一项是使用有</a:t>
                </a:r>
                <a:r>
                  <a:rPr lang="en-US" altLang="zh-CN" dirty="0"/>
                  <a:t>label</a:t>
                </a:r>
                <a:r>
                  <a:rPr lang="zh-CN" altLang="en-US" dirty="0"/>
                  <a:t>节点训练</a:t>
                </a:r>
                <a:r>
                  <a:rPr lang="en-US" altLang="zh-CN" dirty="0"/>
                  <a:t>LM</a:t>
                </a:r>
                <a:r>
                  <a:rPr lang="zh-CN" altLang="en-US" dirty="0"/>
                  <a:t>模型，第二项是利用</a:t>
                </a:r>
                <a:r>
                  <a:rPr lang="en-US" altLang="zh-CN" dirty="0"/>
                  <a:t>GNN</a:t>
                </a:r>
                <a:r>
                  <a:rPr lang="zh-CN" altLang="en-US" dirty="0"/>
                  <a:t>的预测结果给所有无</a:t>
                </a:r>
                <a:r>
                  <a:rPr lang="en-US" altLang="zh-CN" dirty="0"/>
                  <a:t>label</a:t>
                </a:r>
                <a:r>
                  <a:rPr lang="zh-CN" altLang="en-US" dirty="0"/>
                  <a:t>节点附上伪标签，以此为目标训练</a:t>
                </a:r>
                <a:r>
                  <a:rPr lang="en-US" altLang="zh-CN" dirty="0"/>
                  <a:t>LM</a:t>
                </a:r>
                <a:r>
                  <a:rPr lang="zh-CN" altLang="en-US" dirty="0"/>
                  <a:t>。其中，第二项也可以看成是在让</a:t>
                </a:r>
                <a:r>
                  <a:rPr lang="en-US" altLang="zh-CN" dirty="0"/>
                  <a:t>LM</a:t>
                </a:r>
                <a:r>
                  <a:rPr lang="zh-CN" altLang="en-US" dirty="0"/>
                  <a:t>蒸馏</a:t>
                </a:r>
                <a:r>
                  <a:rPr lang="en-US" altLang="zh-CN" dirty="0"/>
                  <a:t>GNN</a:t>
                </a:r>
                <a:r>
                  <a:rPr lang="zh-CN" altLang="en-US" dirty="0"/>
                  <a:t>模型中通过图结构信息学到的知识。</a:t>
                </a:r>
              </a:p>
              <a:p>
                <a:pPr>
                  <a:buFont typeface="Arial" panose="020B0604020202020204" pitchFamily="34" charset="0"/>
                  <a:buNone/>
                </a:pPr>
                <a:r>
                  <a:rPr lang="en-US" altLang="zh-CN" b="1" dirty="0"/>
                  <a:t>M-step</a:t>
                </a:r>
                <a:r>
                  <a:rPr lang="zh-CN" altLang="en-US" dirty="0"/>
                  <a:t>：</a:t>
                </a:r>
                <a:r>
                  <a:rPr lang="en-US" altLang="zh-CN" dirty="0"/>
                  <a:t>M-step</a:t>
                </a:r>
                <a:r>
                  <a:rPr lang="zh-CN" altLang="en-US" dirty="0"/>
                  <a:t>部分，固定</a:t>
                </a:r>
                <a:r>
                  <a:rPr lang="en-US" altLang="zh-CN" dirty="0"/>
                  <a:t>LM</a:t>
                </a:r>
                <a:r>
                  <a:rPr lang="zh-CN" altLang="en-US" dirty="0"/>
                  <a:t>训练</a:t>
                </a:r>
                <a:r>
                  <a:rPr lang="en-US" altLang="zh-CN" dirty="0"/>
                  <a:t>GNN</a:t>
                </a:r>
                <a:r>
                  <a:rPr lang="zh-CN" altLang="en-US" dirty="0"/>
                  <a:t>。使用</a:t>
                </a:r>
                <a:r>
                  <a:rPr lang="en-US" altLang="zh-CN" dirty="0"/>
                  <a:t>LM</a:t>
                </a:r>
                <a:r>
                  <a:rPr lang="zh-CN" altLang="en-US" dirty="0"/>
                  <a:t>产生的表示作为</a:t>
                </a:r>
                <a:r>
                  <a:rPr lang="en-US" altLang="zh-CN" dirty="0"/>
                  <a:t>GNN</a:t>
                </a:r>
                <a:r>
                  <a:rPr lang="zh-CN" altLang="en-US" dirty="0"/>
                  <a:t>的输入，拟合有</a:t>
                </a:r>
                <a:r>
                  <a:rPr lang="en-US" altLang="zh-CN" dirty="0"/>
                  <a:t>label</a:t>
                </a:r>
                <a:r>
                  <a:rPr lang="zh-CN" altLang="en-US" dirty="0"/>
                  <a:t>节点的真实</a:t>
                </a:r>
                <a:r>
                  <a:rPr lang="en-US" altLang="zh-CN" dirty="0"/>
                  <a:t>label</a:t>
                </a:r>
                <a:r>
                  <a:rPr lang="zh-CN" altLang="en-US" dirty="0"/>
                  <a:t>，以及无</a:t>
                </a:r>
                <a:r>
                  <a:rPr lang="en-US" altLang="zh-CN" dirty="0"/>
                  <a:t>label</a:t>
                </a:r>
                <a:r>
                  <a:rPr lang="zh-CN" altLang="en-US" dirty="0"/>
                  <a:t>节点使用</a:t>
                </a:r>
                <a:r>
                  <a:rPr lang="en-US" altLang="zh-CN" dirty="0"/>
                  <a:t>LM</a:t>
                </a:r>
                <a:r>
                  <a:rPr lang="zh-CN" altLang="en-US" dirty="0"/>
                  <a:t>产生的伪标签。其中后者也可以理解为让</a:t>
                </a:r>
                <a:r>
                  <a:rPr lang="en-US" altLang="zh-CN" dirty="0"/>
                  <a:t>GNN</a:t>
                </a:r>
                <a:r>
                  <a:rPr lang="zh-CN" altLang="en-US" dirty="0"/>
                  <a:t>蒸馏</a:t>
                </a:r>
                <a:r>
                  <a:rPr lang="en-US" altLang="zh-CN" dirty="0"/>
                  <a:t>LM</a:t>
                </a:r>
                <a:r>
                  <a:rPr lang="zh-CN" altLang="en-US" dirty="0"/>
                  <a:t>中学到的文本信息知识。</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迭代式的结构实际上是一种</a:t>
                </a:r>
                <a:r>
                  <a:rPr lang="en-US" altLang="zh-CN" dirty="0"/>
                  <a:t>LMM-GNN</a:t>
                </a:r>
                <a:r>
                  <a:rPr lang="zh-CN" altLang="en-US" dirty="0"/>
                  <a:t>对齐。</a:t>
                </a:r>
              </a:p>
            </p:txBody>
          </p:sp>
        </mc:Choice>
        <mc:Fallback xmlns="">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We </a:t>
                </a:r>
                <a:r>
                  <a:rPr lang="en-US" altLang="zh-CN" sz="1200" kern="1200" dirty="0" smtClean="0">
                    <a:solidFill>
                      <a:schemeClr val="tx1"/>
                    </a:solidFill>
                    <a:effectLst/>
                    <a:latin typeface="+mn-lt"/>
                    <a:ea typeface="+mn-ea"/>
                    <a:cs typeface="宋体" pitchFamily="-106" charset="-122"/>
                  </a:rPr>
                  <a:t>formally </a:t>
                </a:r>
                <a:r>
                  <a:rPr lang="en-US" altLang="zh-CN" sz="1200" kern="1200" dirty="0" smtClean="0">
                    <a:solidFill>
                      <a:schemeClr val="tx1"/>
                    </a:solidFill>
                    <a:effectLst/>
                    <a:latin typeface="+mn-lt"/>
                    <a:ea typeface="+mn-ea"/>
                    <a:cs typeface="宋体" pitchFamily="-106" charset="-122"/>
                  </a:rPr>
                  <a:t>introduce the issue of Federated Deep Knowledge Tracing</a:t>
                </a:r>
                <a:r>
                  <a:rPr lang="en-US" altLang="zh-CN" sz="1200" kern="1200" dirty="0" smtClean="0">
                    <a:solidFill>
                      <a:schemeClr val="tx1"/>
                    </a:solidFill>
                    <a:effectLst/>
                    <a:latin typeface="+mn-lt"/>
                    <a:ea typeface="+mn-ea"/>
                    <a:cs typeface="宋体" pitchFamily="-106" charset="-122"/>
                  </a:rPr>
                  <a:t>. Given </a:t>
                </a:r>
                <a:r>
                  <a:rPr lang="en-US" altLang="zh-CN" sz="1200" dirty="0" smtClean="0">
                    <a:solidFill>
                      <a:srgbClr val="1C1C1C"/>
                    </a:solidFill>
                    <a:latin typeface="Times New Roman" panose="02020603050405020304" pitchFamily="18" charset="0"/>
                    <a:ea typeface="Microsoft YaHei" pitchFamily="50"/>
                    <a:cs typeface="Times New Roman" panose="02020603050405020304" pitchFamily="18" charset="0"/>
                  </a:rPr>
                  <a:t>learning records of students from |S| schools isolated.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Here </a:t>
                </a:r>
                <a:r>
                  <a:rPr lang="en-US" altLang="zh-CN" sz="2400" i="0" dirty="0">
                    <a:solidFill>
                      <a:srgbClr val="1C1C1C"/>
                    </a:solidFill>
                    <a:latin typeface="Cambria Math"/>
                    <a:ea typeface="Microsoft YaHei" pitchFamily="50"/>
                    <a:cs typeface="Times New Roman" panose="02020603050405020304" pitchFamily="18" charset="0"/>
                  </a:rPr>
                  <a:t>𝑞_𝑙</a:t>
                </a:r>
                <a:r>
                  <a:rPr lang="zh-CN" altLang="en-US" sz="2400" b="0" i="0" dirty="0" smtClean="0">
                    <a:solidFill>
                      <a:srgbClr val="1C1C1C"/>
                    </a:solidFill>
                    <a:latin typeface="Cambria Math"/>
                    <a:ea typeface="Microsoft YaHei" pitchFamily="50"/>
                    <a:cs typeface="Times New Roman" panose="02020603050405020304" pitchFamily="18" charset="0"/>
                  </a:rPr>
                  <a:t>∈</a:t>
                </a:r>
                <a:r>
                  <a:rPr lang="en-US" altLang="zh-CN" sz="2400" b="0" i="0" dirty="0" smtClean="0">
                    <a:solidFill>
                      <a:srgbClr val="1C1C1C"/>
                    </a:solidFill>
                    <a:latin typeface="Cambria Math"/>
                    <a:ea typeface="Microsoft YaHei" pitchFamily="50"/>
                    <a:cs typeface="Times New Roman" panose="02020603050405020304" pitchFamily="18" charset="0"/>
                  </a:rPr>
                  <a:t>𝑄</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b="0" i="0" dirty="0" smtClean="0">
                    <a:solidFill>
                      <a:srgbClr val="1C1C1C"/>
                    </a:solidFill>
                    <a:latin typeface="Cambria Math"/>
                    <a:ea typeface="Microsoft YaHei" pitchFamily="50"/>
                    <a:cs typeface="Times New Roman" panose="02020603050405020304" pitchFamily="18" charset="0"/>
                  </a:rPr>
                  <a:t>𝑠</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represents the exercise practiced by a</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student at time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and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denotes the corresponding score. Generally, if the student correctly answers exercise </a:t>
                </a:r>
                <a:r>
                  <a:rPr lang="en-US" altLang="zh-CN" sz="2400" i="0" dirty="0">
                    <a:solidFill>
                      <a:srgbClr val="1C1C1C"/>
                    </a:solidFill>
                    <a:latin typeface="Cambria Math"/>
                    <a:ea typeface="Microsoft YaHei" pitchFamily="50"/>
                    <a:cs typeface="Times New Roman" panose="02020603050405020304" pitchFamily="18" charset="0"/>
                  </a:rPr>
                  <a:t>𝑞_𝑙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b="0" i="0" dirty="0" smtClean="0">
                    <a:solidFill>
                      <a:srgbClr val="1C1C1C"/>
                    </a:solidFill>
                    <a:latin typeface="Cambria Math"/>
                    <a:ea typeface="Microsoft YaHei" pitchFamily="50"/>
                    <a:cs typeface="Times New Roman" panose="02020603050405020304" pitchFamily="18" charset="0"/>
                  </a:rPr>
                  <a:t>=1</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otherwise, </a:t>
                </a:r>
                <a:r>
                  <a:rPr lang="en-US" altLang="zh-CN" sz="2400" i="0" dirty="0">
                    <a:solidFill>
                      <a:srgbClr val="1C1C1C"/>
                    </a:solidFill>
                    <a:latin typeface="Cambria Math"/>
                    <a:ea typeface="Microsoft YaHei" pitchFamily="50"/>
                    <a:cs typeface="Times New Roman" panose="02020603050405020304" pitchFamily="18" charset="0"/>
                  </a:rPr>
                  <a:t>𝑔_𝑙=</a:t>
                </a:r>
                <a:r>
                  <a:rPr lang="en-US" altLang="zh-CN" sz="2400" b="0" i="0" dirty="0" smtClean="0">
                    <a:solidFill>
                      <a:srgbClr val="1C1C1C"/>
                    </a:solidFill>
                    <a:latin typeface="Cambria Math"/>
                    <a:ea typeface="Microsoft YaHei" pitchFamily="50"/>
                    <a:cs typeface="Times New Roman" panose="02020603050405020304" pitchFamily="18" charset="0"/>
                  </a:rPr>
                  <a:t>0.</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All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exercises are derived from K</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concepts (e.g</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Mode</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zh-CN" altLang="en-US" sz="2400" dirty="0" smtClean="0"/>
                  <a:t>Our goal is to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train |S| local DKT models, where the s-</a:t>
                </a:r>
                <a:r>
                  <a:rPr lang="en-US" altLang="zh-CN" sz="2400" dirty="0" err="1" smtClean="0">
                    <a:solidFill>
                      <a:srgbClr val="1C1C1C"/>
                    </a:solidFill>
                    <a:latin typeface="Times New Roman" panose="02020603050405020304" pitchFamily="18" charset="0"/>
                    <a:ea typeface="Microsoft YaHei" pitchFamily="50"/>
                    <a:cs typeface="Times New Roman" panose="02020603050405020304" pitchFamily="18" charset="0"/>
                  </a:rPr>
                  <a:t>th</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DKT model can trace the students in school s of knowledge states (represent the students' mastery of concepts).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mn-lt"/>
                  <a:ea typeface="+mn-ea"/>
                  <a:cs typeface="宋体" pitchFamily="-106" charset="-122"/>
                </a:endParaRPr>
              </a:p>
              <a:p>
                <a:endParaRPr lang="zh-CN" altLang="en-US" dirty="0"/>
              </a:p>
            </p:txBody>
          </p:sp>
        </mc:Fallback>
      </mc:AlternateContent>
      <p:sp>
        <p:nvSpPr>
          <p:cNvPr id="4" name="灯片编号占位符 3">
            <a:extLst>
              <a:ext uri="{FF2B5EF4-FFF2-40B4-BE49-F238E27FC236}">
                <a16:creationId xmlns:a16="http://schemas.microsoft.com/office/drawing/2014/main" id="{1C32E912-7DDA-615D-DF86-AE34F1759A5D}"/>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8412EE-440F-428C-82E8-07BCEF19615F}" type="slidenum">
              <a:rPr kumimoji="0" lang="zh-CN" altLang="en-US" sz="13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zh-CN" altLang="en-US" sz="13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42810948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403368-36A8-E682-60EA-322011BAC3F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BE9DAF5-1953-5088-5E39-7DB467CB7403}"/>
              </a:ext>
            </a:extLst>
          </p:cNvPr>
          <p:cNvSpPr>
            <a:spLocks noGrp="1" noRot="1" noChangeAspect="1"/>
          </p:cNvSpPr>
          <p:nvPr>
            <p:ph type="sldImg"/>
          </p:nvPr>
        </p:nvSpPr>
        <p:spPr>
          <a:xfrm>
            <a:off x="142875" y="768350"/>
            <a:ext cx="6818313" cy="3836988"/>
          </a:xfrm>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155F8DA4-E6B4-3751-C335-D5116D856FC8}"/>
                  </a:ext>
                </a:extLst>
              </p:cNvPr>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Embedding</a:t>
                </a:r>
                <a:r>
                  <a:rPr lang="zh-CN" altLang="en-US" dirty="0"/>
                  <a:t>模型使用</a:t>
                </a:r>
                <a:r>
                  <a:rPr lang="en-US" altLang="zh-CN" dirty="0"/>
                  <a:t>Sentence-Bert</a:t>
                </a:r>
                <a:r>
                  <a:rPr lang="zh-CN" altLang="en-US" dirty="0"/>
                  <a:t>时在下游任务上的效果很好。</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br>
                  <a:rPr lang="en-US" altLang="zh-CN" dirty="0"/>
                </a:br>
                <a:r>
                  <a:rPr lang="zh-CN" altLang="en-US" sz="1200" dirty="0"/>
                  <a:t>过往工作往往在</a:t>
                </a:r>
                <a:r>
                  <a:rPr lang="en-US" altLang="zh-CN" sz="1200" dirty="0"/>
                  <a:t>GNN</a:t>
                </a:r>
                <a:r>
                  <a:rPr lang="zh-CN" altLang="en-US" sz="1200" dirty="0"/>
                  <a:t>的结构上进行设计，</a:t>
                </a:r>
                <a:r>
                  <a:rPr lang="en-US" altLang="zh-CN" sz="1200" dirty="0"/>
                  <a:t>LLM-as-Enhancer</a:t>
                </a:r>
                <a:r>
                  <a:rPr lang="zh-CN" altLang="en-US" sz="1200" dirty="0"/>
                  <a:t>方法的成功说明</a:t>
                </a:r>
                <a:r>
                  <a:rPr lang="en-US" altLang="zh-CN" sz="1200" dirty="0"/>
                  <a:t>feature</a:t>
                </a:r>
                <a:r>
                  <a:rPr lang="zh-CN" altLang="en-US" sz="1200" dirty="0"/>
                  <a:t>的重要性。然而</a:t>
                </a:r>
                <a:r>
                  <a:rPr lang="en-US" altLang="zh-CN" sz="1200" dirty="0"/>
                  <a:t>feature</a:t>
                </a:r>
                <a:r>
                  <a:rPr lang="zh-CN" altLang="en-US" sz="1200" dirty="0"/>
                  <a:t>方面的优化带来的提升会遇到瓶颈，这可能与</a:t>
                </a:r>
                <a:r>
                  <a:rPr lang="en-US" altLang="zh-CN" sz="1200" dirty="0"/>
                  <a:t>label bias</a:t>
                </a:r>
                <a:r>
                  <a:rPr lang="zh-CN" altLang="en-US" sz="1200" dirty="0"/>
                  <a:t>有关。</a:t>
                </a:r>
                <a:endParaRPr lang="en-US" altLang="zh-CN"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mc:Choice>
        <mc:Fallback xmlns="">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We </a:t>
                </a:r>
                <a:r>
                  <a:rPr lang="en-US" altLang="zh-CN" sz="1200" kern="1200" dirty="0" smtClean="0">
                    <a:solidFill>
                      <a:schemeClr val="tx1"/>
                    </a:solidFill>
                    <a:effectLst/>
                    <a:latin typeface="+mn-lt"/>
                    <a:ea typeface="+mn-ea"/>
                    <a:cs typeface="宋体" pitchFamily="-106" charset="-122"/>
                  </a:rPr>
                  <a:t>formally </a:t>
                </a:r>
                <a:r>
                  <a:rPr lang="en-US" altLang="zh-CN" sz="1200" kern="1200" dirty="0" smtClean="0">
                    <a:solidFill>
                      <a:schemeClr val="tx1"/>
                    </a:solidFill>
                    <a:effectLst/>
                    <a:latin typeface="+mn-lt"/>
                    <a:ea typeface="+mn-ea"/>
                    <a:cs typeface="宋体" pitchFamily="-106" charset="-122"/>
                  </a:rPr>
                  <a:t>introduce the issue of Federated Deep Knowledge Tracing</a:t>
                </a:r>
                <a:r>
                  <a:rPr lang="en-US" altLang="zh-CN" sz="1200" kern="1200" dirty="0" smtClean="0">
                    <a:solidFill>
                      <a:schemeClr val="tx1"/>
                    </a:solidFill>
                    <a:effectLst/>
                    <a:latin typeface="+mn-lt"/>
                    <a:ea typeface="+mn-ea"/>
                    <a:cs typeface="宋体" pitchFamily="-106" charset="-122"/>
                  </a:rPr>
                  <a:t>. Given </a:t>
                </a:r>
                <a:r>
                  <a:rPr lang="en-US" altLang="zh-CN" sz="1200" dirty="0" smtClean="0">
                    <a:solidFill>
                      <a:srgbClr val="1C1C1C"/>
                    </a:solidFill>
                    <a:latin typeface="Times New Roman" panose="02020603050405020304" pitchFamily="18" charset="0"/>
                    <a:ea typeface="Microsoft YaHei" pitchFamily="50"/>
                    <a:cs typeface="Times New Roman" panose="02020603050405020304" pitchFamily="18" charset="0"/>
                  </a:rPr>
                  <a:t>learning records of students from |S| schools isolated.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Here </a:t>
                </a:r>
                <a:r>
                  <a:rPr lang="en-US" altLang="zh-CN" sz="2400" i="0" dirty="0">
                    <a:solidFill>
                      <a:srgbClr val="1C1C1C"/>
                    </a:solidFill>
                    <a:latin typeface="Cambria Math"/>
                    <a:ea typeface="Microsoft YaHei" pitchFamily="50"/>
                    <a:cs typeface="Times New Roman" panose="02020603050405020304" pitchFamily="18" charset="0"/>
                  </a:rPr>
                  <a:t>𝑞_𝑙</a:t>
                </a:r>
                <a:r>
                  <a:rPr lang="zh-CN" altLang="en-US" sz="2400" b="0" i="0" dirty="0" smtClean="0">
                    <a:solidFill>
                      <a:srgbClr val="1C1C1C"/>
                    </a:solidFill>
                    <a:latin typeface="Cambria Math"/>
                    <a:ea typeface="Microsoft YaHei" pitchFamily="50"/>
                    <a:cs typeface="Times New Roman" panose="02020603050405020304" pitchFamily="18" charset="0"/>
                  </a:rPr>
                  <a:t>∈</a:t>
                </a:r>
                <a:r>
                  <a:rPr lang="en-US" altLang="zh-CN" sz="2400" b="0" i="0" dirty="0" smtClean="0">
                    <a:solidFill>
                      <a:srgbClr val="1C1C1C"/>
                    </a:solidFill>
                    <a:latin typeface="Cambria Math"/>
                    <a:ea typeface="Microsoft YaHei" pitchFamily="50"/>
                    <a:cs typeface="Times New Roman" panose="02020603050405020304" pitchFamily="18" charset="0"/>
                  </a:rPr>
                  <a:t>𝑄</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b="0" i="0" dirty="0" smtClean="0">
                    <a:solidFill>
                      <a:srgbClr val="1C1C1C"/>
                    </a:solidFill>
                    <a:latin typeface="Cambria Math"/>
                    <a:ea typeface="Microsoft YaHei" pitchFamily="50"/>
                    <a:cs typeface="Times New Roman" panose="02020603050405020304" pitchFamily="18" charset="0"/>
                  </a:rPr>
                  <a:t>𝑠</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represents the exercise practiced by a</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student at time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and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denotes the corresponding score. Generally, if the student correctly answers exercise </a:t>
                </a:r>
                <a:r>
                  <a:rPr lang="en-US" altLang="zh-CN" sz="2400" i="0" dirty="0">
                    <a:solidFill>
                      <a:srgbClr val="1C1C1C"/>
                    </a:solidFill>
                    <a:latin typeface="Cambria Math"/>
                    <a:ea typeface="Microsoft YaHei" pitchFamily="50"/>
                    <a:cs typeface="Times New Roman" panose="02020603050405020304" pitchFamily="18" charset="0"/>
                  </a:rPr>
                  <a:t>𝑞_𝑙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b="0" i="0" dirty="0" smtClean="0">
                    <a:solidFill>
                      <a:srgbClr val="1C1C1C"/>
                    </a:solidFill>
                    <a:latin typeface="Cambria Math"/>
                    <a:ea typeface="Microsoft YaHei" pitchFamily="50"/>
                    <a:cs typeface="Times New Roman" panose="02020603050405020304" pitchFamily="18" charset="0"/>
                  </a:rPr>
                  <a:t>=1</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otherwise, </a:t>
                </a:r>
                <a:r>
                  <a:rPr lang="en-US" altLang="zh-CN" sz="2400" i="0" dirty="0">
                    <a:solidFill>
                      <a:srgbClr val="1C1C1C"/>
                    </a:solidFill>
                    <a:latin typeface="Cambria Math"/>
                    <a:ea typeface="Microsoft YaHei" pitchFamily="50"/>
                    <a:cs typeface="Times New Roman" panose="02020603050405020304" pitchFamily="18" charset="0"/>
                  </a:rPr>
                  <a:t>𝑔_𝑙=</a:t>
                </a:r>
                <a:r>
                  <a:rPr lang="en-US" altLang="zh-CN" sz="2400" b="0" i="0" dirty="0" smtClean="0">
                    <a:solidFill>
                      <a:srgbClr val="1C1C1C"/>
                    </a:solidFill>
                    <a:latin typeface="Cambria Math"/>
                    <a:ea typeface="Microsoft YaHei" pitchFamily="50"/>
                    <a:cs typeface="Times New Roman" panose="02020603050405020304" pitchFamily="18" charset="0"/>
                  </a:rPr>
                  <a:t>0.</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All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exercises are derived from K</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concepts (e.g</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Mode</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zh-CN" altLang="en-US" sz="2400" dirty="0" smtClean="0"/>
                  <a:t>Our goal is to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train |S| local DKT models, where the s-</a:t>
                </a:r>
                <a:r>
                  <a:rPr lang="en-US" altLang="zh-CN" sz="2400" dirty="0" err="1" smtClean="0">
                    <a:solidFill>
                      <a:srgbClr val="1C1C1C"/>
                    </a:solidFill>
                    <a:latin typeface="Times New Roman" panose="02020603050405020304" pitchFamily="18" charset="0"/>
                    <a:ea typeface="Microsoft YaHei" pitchFamily="50"/>
                    <a:cs typeface="Times New Roman" panose="02020603050405020304" pitchFamily="18" charset="0"/>
                  </a:rPr>
                  <a:t>th</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DKT model can trace the students in school s of knowledge states (represent the students' mastery of concepts).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mn-lt"/>
                  <a:ea typeface="+mn-ea"/>
                  <a:cs typeface="宋体" pitchFamily="-106" charset="-122"/>
                </a:endParaRPr>
              </a:p>
              <a:p>
                <a:endParaRPr lang="zh-CN" altLang="en-US" dirty="0"/>
              </a:p>
            </p:txBody>
          </p:sp>
        </mc:Fallback>
      </mc:AlternateContent>
      <p:sp>
        <p:nvSpPr>
          <p:cNvPr id="4" name="灯片编号占位符 3">
            <a:extLst>
              <a:ext uri="{FF2B5EF4-FFF2-40B4-BE49-F238E27FC236}">
                <a16:creationId xmlns:a16="http://schemas.microsoft.com/office/drawing/2014/main" id="{2FAD36ED-8856-E033-CDF2-DE978F0A6508}"/>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8412EE-440F-428C-82E8-07BCEF19615F}" type="slidenum">
              <a:rPr kumimoji="0" lang="zh-CN" altLang="en-US" sz="13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zh-CN" altLang="en-US" sz="13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31552731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F2A76-7F63-7DE3-14BD-9C2879C29B4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6956A49-94B4-709F-CEFF-82F4016927DD}"/>
              </a:ext>
            </a:extLst>
          </p:cNvPr>
          <p:cNvSpPr>
            <a:spLocks noGrp="1" noRot="1" noChangeAspect="1"/>
          </p:cNvSpPr>
          <p:nvPr>
            <p:ph type="sldImg"/>
          </p:nvPr>
        </p:nvSpPr>
        <p:spPr>
          <a:xfrm>
            <a:off x="142875" y="768350"/>
            <a:ext cx="6818313" cy="3836988"/>
          </a:xfrm>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1856F984-DDB8-A21D-D481-C3D8D135FD3B}"/>
                  </a:ext>
                </a:extLst>
              </p:cNvPr>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优点方面，</a:t>
                </a:r>
                <a:r>
                  <a:rPr lang="zh-CN" altLang="en-US" sz="1200" dirty="0"/>
                  <a:t>在使用</a:t>
                </a:r>
                <a:r>
                  <a:rPr lang="en-US" altLang="zh-CN" sz="1200" dirty="0"/>
                  <a:t>Sentence-Bert</a:t>
                </a:r>
                <a:r>
                  <a:rPr lang="zh-CN" altLang="en-US" sz="1200" dirty="0"/>
                  <a:t>作为</a:t>
                </a:r>
                <a:r>
                  <a:rPr lang="en-US" altLang="zh-CN" sz="1200" dirty="0"/>
                  <a:t>embedding model</a:t>
                </a:r>
                <a:r>
                  <a:rPr lang="zh-CN" altLang="en-US" sz="1200" dirty="0"/>
                  <a:t>时，即使不做微调，也可以达到接近</a:t>
                </a:r>
                <a:r>
                  <a:rPr lang="en-US" altLang="zh-CN" sz="1200" dirty="0"/>
                  <a:t>SOTA</a:t>
                </a:r>
                <a:r>
                  <a:rPr lang="zh-CN" altLang="en-US" sz="1200" dirty="0"/>
                  <a:t>的性能。一般情况下，使用</a:t>
                </a:r>
                <a:r>
                  <a:rPr lang="en-US" altLang="zh-CN" sz="1200" dirty="0"/>
                  <a:t>Embedding model</a:t>
                </a:r>
                <a:r>
                  <a:rPr lang="zh-CN" altLang="en-US" sz="1200" dirty="0"/>
                  <a:t>比扩大用于</a:t>
                </a:r>
                <a:r>
                  <a:rPr lang="en-US" altLang="zh-CN" sz="1200" dirty="0"/>
                  <a:t>embedding</a:t>
                </a:r>
                <a:r>
                  <a:rPr lang="zh-CN" altLang="en-US" sz="1200" dirty="0"/>
                  <a:t>的</a:t>
                </a:r>
                <a:r>
                  <a:rPr lang="en-US" altLang="zh-CN" sz="1200" dirty="0"/>
                  <a:t>LM</a:t>
                </a:r>
                <a:r>
                  <a:rPr lang="zh-CN" altLang="en-US" sz="1200" dirty="0"/>
                  <a:t>规模效果更好。</a:t>
                </a:r>
                <a:br>
                  <a:rPr lang="en-US" altLang="zh-CN" sz="1200" dirty="0"/>
                </a:br>
                <a:r>
                  <a:rPr lang="zh-CN" altLang="en-US" sz="1200" dirty="0"/>
                  <a:t>缺点方面，性能与总体训练样本的质量相关。在低样本标注率的情况下，非常依赖伪标签的质量，因而非常需要</a:t>
                </a:r>
                <a:r>
                  <a:rPr lang="en-US" altLang="zh-CN" sz="1200" dirty="0"/>
                  <a:t>LLM</a:t>
                </a:r>
                <a:r>
                  <a:rPr lang="zh-CN" altLang="en-US" sz="1200" dirty="0"/>
                  <a:t>本身具有良好的</a:t>
                </a:r>
                <a:r>
                  <a:rPr lang="en-US" altLang="zh-CN" sz="1200" dirty="0"/>
                  <a:t>zero-shot</a:t>
                </a:r>
                <a:r>
                  <a:rPr lang="zh-CN" altLang="en-US" sz="1200" dirty="0"/>
                  <a:t>能力。在低样本率时也可以不选择使用伪标签，而使用解释。</a:t>
                </a:r>
                <a:br>
                  <a:rPr lang="en-US" altLang="zh-CN" sz="1200" dirty="0"/>
                </a:br>
                <a:r>
                  <a:rPr lang="en-US" altLang="zh-CN" sz="1200" dirty="0"/>
                  <a:t>OGBN-</a:t>
                </a:r>
                <a:r>
                  <a:rPr lang="en-US" altLang="zh-CN" sz="1200" dirty="0" err="1"/>
                  <a:t>Arxiv</a:t>
                </a:r>
                <a:r>
                  <a:rPr lang="zh-CN" altLang="en-US" sz="1200" dirty="0"/>
                  <a:t>：图数据集。来自</a:t>
                </a:r>
                <a:r>
                  <a:rPr lang="en-US" altLang="zh-CN" sz="1200" dirty="0" err="1"/>
                  <a:t>Arxiv</a:t>
                </a:r>
                <a:r>
                  <a:rPr lang="zh-CN" altLang="en-US" sz="1200" dirty="0"/>
                  <a:t>上的</a:t>
                </a:r>
                <a:r>
                  <a:rPr lang="en-US" altLang="zh-CN" sz="1200" dirty="0"/>
                  <a:t>CS</a:t>
                </a:r>
                <a:r>
                  <a:rPr lang="zh-CN" altLang="en-US" sz="1200" dirty="0"/>
                  <a:t>相关论文。结点为单条样本，包含了文章的标题、摘要的</a:t>
                </a:r>
                <a:r>
                  <a:rPr lang="en-US" altLang="zh-CN" sz="1200" dirty="0"/>
                  <a:t>embedding</a:t>
                </a:r>
                <a:r>
                  <a:rPr lang="zh-CN" altLang="en-US" sz="1200" dirty="0"/>
                  <a:t>。这些</a:t>
                </a:r>
                <a:r>
                  <a:rPr lang="en-US" altLang="zh-CN" sz="1200" dirty="0"/>
                  <a:t>embedding</a:t>
                </a:r>
                <a:r>
                  <a:rPr lang="zh-CN" altLang="en-US" sz="1200" dirty="0"/>
                  <a:t>是使用</a:t>
                </a:r>
                <a:r>
                  <a:rPr lang="en-US" altLang="zh-CN" sz="1200" dirty="0"/>
                  <a:t>skip-gram</a:t>
                </a:r>
                <a:r>
                  <a:rPr lang="zh-CN" altLang="en-US" sz="1200" dirty="0"/>
                  <a:t>等技术对所有词汇</a:t>
                </a:r>
                <a:r>
                  <a:rPr lang="en-US" altLang="zh-CN" sz="1200" dirty="0"/>
                  <a:t>embedding</a:t>
                </a:r>
                <a:r>
                  <a:rPr lang="zh-CN" altLang="en-US" sz="1200" dirty="0"/>
                  <a:t>后平均得到的。单条样本的数据也可以使用原始文本，还包含了发表时间等信息。边是有向的，表示了论文之间的引用关系。这个数据集的任务是将结点分类到给定的</a:t>
                </a:r>
                <a:r>
                  <a:rPr lang="en-US" altLang="zh-CN" sz="1200" dirty="0" err="1"/>
                  <a:t>Arxiv</a:t>
                </a:r>
                <a:r>
                  <a:rPr lang="en-US" altLang="zh-CN" sz="1200" dirty="0"/>
                  <a:t> CS</a:t>
                </a:r>
                <a:r>
                  <a:rPr lang="zh-CN" altLang="en-US" sz="1200" dirty="0"/>
                  <a:t>类别中。</a:t>
                </a:r>
                <a:endParaRPr lang="zh-CN" altLang="en-US" dirty="0"/>
              </a:p>
            </p:txBody>
          </p:sp>
        </mc:Choice>
        <mc:Fallback xmlns="">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We </a:t>
                </a:r>
                <a:r>
                  <a:rPr lang="en-US" altLang="zh-CN" sz="1200" kern="1200" dirty="0" smtClean="0">
                    <a:solidFill>
                      <a:schemeClr val="tx1"/>
                    </a:solidFill>
                    <a:effectLst/>
                    <a:latin typeface="+mn-lt"/>
                    <a:ea typeface="+mn-ea"/>
                    <a:cs typeface="宋体" pitchFamily="-106" charset="-122"/>
                  </a:rPr>
                  <a:t>formally </a:t>
                </a:r>
                <a:r>
                  <a:rPr lang="en-US" altLang="zh-CN" sz="1200" kern="1200" dirty="0" smtClean="0">
                    <a:solidFill>
                      <a:schemeClr val="tx1"/>
                    </a:solidFill>
                    <a:effectLst/>
                    <a:latin typeface="+mn-lt"/>
                    <a:ea typeface="+mn-ea"/>
                    <a:cs typeface="宋体" pitchFamily="-106" charset="-122"/>
                  </a:rPr>
                  <a:t>introduce the issue of Federated Deep Knowledge Tracing</a:t>
                </a:r>
                <a:r>
                  <a:rPr lang="en-US" altLang="zh-CN" sz="1200" kern="1200" dirty="0" smtClean="0">
                    <a:solidFill>
                      <a:schemeClr val="tx1"/>
                    </a:solidFill>
                    <a:effectLst/>
                    <a:latin typeface="+mn-lt"/>
                    <a:ea typeface="+mn-ea"/>
                    <a:cs typeface="宋体" pitchFamily="-106" charset="-122"/>
                  </a:rPr>
                  <a:t>. Given </a:t>
                </a:r>
                <a:r>
                  <a:rPr lang="en-US" altLang="zh-CN" sz="1200" dirty="0" smtClean="0">
                    <a:solidFill>
                      <a:srgbClr val="1C1C1C"/>
                    </a:solidFill>
                    <a:latin typeface="Times New Roman" panose="02020603050405020304" pitchFamily="18" charset="0"/>
                    <a:ea typeface="Microsoft YaHei" pitchFamily="50"/>
                    <a:cs typeface="Times New Roman" panose="02020603050405020304" pitchFamily="18" charset="0"/>
                  </a:rPr>
                  <a:t>learning records of students from |S| schools isolated.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Here </a:t>
                </a:r>
                <a:r>
                  <a:rPr lang="en-US" altLang="zh-CN" sz="2400" i="0" dirty="0">
                    <a:solidFill>
                      <a:srgbClr val="1C1C1C"/>
                    </a:solidFill>
                    <a:latin typeface="Cambria Math"/>
                    <a:ea typeface="Microsoft YaHei" pitchFamily="50"/>
                    <a:cs typeface="Times New Roman" panose="02020603050405020304" pitchFamily="18" charset="0"/>
                  </a:rPr>
                  <a:t>𝑞_𝑙</a:t>
                </a:r>
                <a:r>
                  <a:rPr lang="zh-CN" altLang="en-US" sz="2400" b="0" i="0" dirty="0" smtClean="0">
                    <a:solidFill>
                      <a:srgbClr val="1C1C1C"/>
                    </a:solidFill>
                    <a:latin typeface="Cambria Math"/>
                    <a:ea typeface="Microsoft YaHei" pitchFamily="50"/>
                    <a:cs typeface="Times New Roman" panose="02020603050405020304" pitchFamily="18" charset="0"/>
                  </a:rPr>
                  <a:t>∈</a:t>
                </a:r>
                <a:r>
                  <a:rPr lang="en-US" altLang="zh-CN" sz="2400" b="0" i="0" dirty="0" smtClean="0">
                    <a:solidFill>
                      <a:srgbClr val="1C1C1C"/>
                    </a:solidFill>
                    <a:latin typeface="Cambria Math"/>
                    <a:ea typeface="Microsoft YaHei" pitchFamily="50"/>
                    <a:cs typeface="Times New Roman" panose="02020603050405020304" pitchFamily="18" charset="0"/>
                  </a:rPr>
                  <a:t>𝑄</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b="0" i="0" dirty="0" smtClean="0">
                    <a:solidFill>
                      <a:srgbClr val="1C1C1C"/>
                    </a:solidFill>
                    <a:latin typeface="Cambria Math"/>
                    <a:ea typeface="Microsoft YaHei" pitchFamily="50"/>
                    <a:cs typeface="Times New Roman" panose="02020603050405020304" pitchFamily="18" charset="0"/>
                  </a:rPr>
                  <a:t>𝑠</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represents the exercise practiced by a</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student at time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and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denotes the corresponding score. Generally, if the student correctly answers exercise </a:t>
                </a:r>
                <a:r>
                  <a:rPr lang="en-US" altLang="zh-CN" sz="2400" i="0" dirty="0">
                    <a:solidFill>
                      <a:srgbClr val="1C1C1C"/>
                    </a:solidFill>
                    <a:latin typeface="Cambria Math"/>
                    <a:ea typeface="Microsoft YaHei" pitchFamily="50"/>
                    <a:cs typeface="Times New Roman" panose="02020603050405020304" pitchFamily="18" charset="0"/>
                  </a:rPr>
                  <a:t>𝑞_𝑙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b="0" i="0" dirty="0" smtClean="0">
                    <a:solidFill>
                      <a:srgbClr val="1C1C1C"/>
                    </a:solidFill>
                    <a:latin typeface="Cambria Math"/>
                    <a:ea typeface="Microsoft YaHei" pitchFamily="50"/>
                    <a:cs typeface="Times New Roman" panose="02020603050405020304" pitchFamily="18" charset="0"/>
                  </a:rPr>
                  <a:t>=1</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otherwise, </a:t>
                </a:r>
                <a:r>
                  <a:rPr lang="en-US" altLang="zh-CN" sz="2400" i="0" dirty="0">
                    <a:solidFill>
                      <a:srgbClr val="1C1C1C"/>
                    </a:solidFill>
                    <a:latin typeface="Cambria Math"/>
                    <a:ea typeface="Microsoft YaHei" pitchFamily="50"/>
                    <a:cs typeface="Times New Roman" panose="02020603050405020304" pitchFamily="18" charset="0"/>
                  </a:rPr>
                  <a:t>𝑔_𝑙=</a:t>
                </a:r>
                <a:r>
                  <a:rPr lang="en-US" altLang="zh-CN" sz="2400" b="0" i="0" dirty="0" smtClean="0">
                    <a:solidFill>
                      <a:srgbClr val="1C1C1C"/>
                    </a:solidFill>
                    <a:latin typeface="Cambria Math"/>
                    <a:ea typeface="Microsoft YaHei" pitchFamily="50"/>
                    <a:cs typeface="Times New Roman" panose="02020603050405020304" pitchFamily="18" charset="0"/>
                  </a:rPr>
                  <a:t>0.</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All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exercises are derived from K</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concepts (e.g</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Mode</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zh-CN" altLang="en-US" sz="2400" dirty="0" smtClean="0"/>
                  <a:t>Our goal is to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train |S| local DKT models, where the s-</a:t>
                </a:r>
                <a:r>
                  <a:rPr lang="en-US" altLang="zh-CN" sz="2400" dirty="0" err="1" smtClean="0">
                    <a:solidFill>
                      <a:srgbClr val="1C1C1C"/>
                    </a:solidFill>
                    <a:latin typeface="Times New Roman" panose="02020603050405020304" pitchFamily="18" charset="0"/>
                    <a:ea typeface="Microsoft YaHei" pitchFamily="50"/>
                    <a:cs typeface="Times New Roman" panose="02020603050405020304" pitchFamily="18" charset="0"/>
                  </a:rPr>
                  <a:t>th</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DKT model can trace the students in school s of knowledge states (represent the students' mastery of concepts).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mn-lt"/>
                  <a:ea typeface="+mn-ea"/>
                  <a:cs typeface="宋体" pitchFamily="-106" charset="-122"/>
                </a:endParaRPr>
              </a:p>
              <a:p>
                <a:endParaRPr lang="zh-CN" altLang="en-US" dirty="0"/>
              </a:p>
            </p:txBody>
          </p:sp>
        </mc:Fallback>
      </mc:AlternateContent>
      <p:sp>
        <p:nvSpPr>
          <p:cNvPr id="4" name="灯片编号占位符 3">
            <a:extLst>
              <a:ext uri="{FF2B5EF4-FFF2-40B4-BE49-F238E27FC236}">
                <a16:creationId xmlns:a16="http://schemas.microsoft.com/office/drawing/2014/main" id="{4B25BBCF-CF82-8D86-F275-2568237117C0}"/>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8412EE-440F-428C-82E8-07BCEF19615F}" type="slidenum">
              <a:rPr kumimoji="0" lang="zh-CN" altLang="en-US" sz="13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zh-CN" altLang="en-US" sz="13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36197662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49660-AE12-9604-2250-4CFA165E5C9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0689210-3DE9-E41E-38B2-670086A1B2A5}"/>
              </a:ext>
            </a:extLst>
          </p:cNvPr>
          <p:cNvSpPr>
            <a:spLocks noGrp="1" noRot="1" noChangeAspect="1"/>
          </p:cNvSpPr>
          <p:nvPr>
            <p:ph type="sldImg"/>
          </p:nvPr>
        </p:nvSpPr>
        <p:spPr>
          <a:xfrm>
            <a:off x="142875" y="768350"/>
            <a:ext cx="6818313" cy="3836988"/>
          </a:xfrm>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ED53E39C-6FC8-6A1F-C738-DA68C413339B}"/>
                  </a:ext>
                </a:extLst>
              </p:cNvPr>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LLM-as-Enhancer</a:t>
                </a:r>
                <a:r>
                  <a:rPr lang="zh-CN" altLang="en-US" dirty="0"/>
                  <a:t>：文本级别的增强意在利用</a:t>
                </a:r>
                <a:r>
                  <a:rPr lang="en-US" altLang="zh-CN" dirty="0"/>
                  <a:t>LLM</a:t>
                </a:r>
                <a:r>
                  <a:rPr lang="zh-CN" altLang="en-US" dirty="0"/>
                  <a:t>强大的文本理解能力，将</a:t>
                </a:r>
                <a:r>
                  <a:rPr lang="en-US" altLang="zh-CN" dirty="0"/>
                  <a:t>LLM</a:t>
                </a:r>
                <a:r>
                  <a:rPr lang="zh-CN" altLang="en-US" dirty="0"/>
                  <a:t>作为一个“知识库”。利用</a:t>
                </a:r>
                <a:r>
                  <a:rPr lang="en-US" altLang="zh-CN" dirty="0"/>
                  <a:t>Prompt</a:t>
                </a:r>
                <a:r>
                  <a:rPr lang="zh-CN" altLang="en-US" dirty="0"/>
                  <a:t>的方式，告知</a:t>
                </a:r>
                <a:r>
                  <a:rPr lang="en-US" altLang="zh-CN" dirty="0"/>
                  <a:t>LLM</a:t>
                </a:r>
                <a:r>
                  <a:rPr lang="zh-CN" altLang="en-US" dirty="0"/>
                  <a:t>任务的形式。让</a:t>
                </a:r>
                <a:r>
                  <a:rPr lang="en-US" altLang="zh-CN" dirty="0"/>
                  <a:t>LLM</a:t>
                </a:r>
                <a:r>
                  <a:rPr lang="zh-CN" altLang="en-US" dirty="0"/>
                  <a:t>根据给定的文本输出一些增强的属性。比如根据输入的样本给出预测标签，也就是伪标签，同时给出预测标签对应的解释，这也是</a:t>
                </a:r>
                <a:r>
                  <a:rPr lang="en-US" altLang="zh-CN" dirty="0"/>
                  <a:t>Explanation-based</a:t>
                </a:r>
                <a:r>
                  <a:rPr lang="zh-CN" altLang="en-US" dirty="0"/>
                  <a:t>中</a:t>
                </a:r>
                <a:r>
                  <a:rPr lang="en-US" altLang="zh-CN" dirty="0"/>
                  <a:t>Explanation</a:t>
                </a:r>
                <a:r>
                  <a:rPr lang="zh-CN" altLang="en-US" dirty="0"/>
                  <a:t>一词的由来。这种做法可以在一定程度上补足小模型本身知识信息的不足。代表性的工作有</a:t>
                </a:r>
                <a:r>
                  <a:rPr lang="en-US" altLang="zh-CN" dirty="0"/>
                  <a:t>TAPE</a:t>
                </a:r>
                <a:r>
                  <a:rPr lang="zh-CN" altLang="en-US" dirty="0"/>
                  <a:t>（</a:t>
                </a:r>
                <a:r>
                  <a:rPr lang="en-US" altLang="zh-CN" dirty="0"/>
                  <a:t>ICLR, 2024)</a:t>
                </a:r>
                <a:r>
                  <a:rPr lang="zh-CN" altLang="en-US" dirty="0"/>
                  <a:t>，</a:t>
                </a:r>
                <a:r>
                  <a:rPr lang="en-US" altLang="zh-CN" dirty="0"/>
                  <a:t>KEA</a:t>
                </a:r>
                <a:r>
                  <a:rPr lang="zh-CN" altLang="en-US" dirty="0"/>
                  <a:t>（</a:t>
                </a:r>
                <a:r>
                  <a:rPr lang="en-US" altLang="zh-CN" dirty="0"/>
                  <a:t>SIGKDD explorations, 2023</a:t>
                </a:r>
                <a:r>
                  <a:rPr lang="zh-CN" altLang="en-US" dirty="0"/>
                  <a:t>）。</a:t>
                </a:r>
              </a:p>
            </p:txBody>
          </p:sp>
        </mc:Choice>
        <mc:Fallback xmlns="">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We </a:t>
                </a:r>
                <a:r>
                  <a:rPr lang="en-US" altLang="zh-CN" sz="1200" kern="1200" dirty="0" smtClean="0">
                    <a:solidFill>
                      <a:schemeClr val="tx1"/>
                    </a:solidFill>
                    <a:effectLst/>
                    <a:latin typeface="+mn-lt"/>
                    <a:ea typeface="+mn-ea"/>
                    <a:cs typeface="宋体" pitchFamily="-106" charset="-122"/>
                  </a:rPr>
                  <a:t>formally </a:t>
                </a:r>
                <a:r>
                  <a:rPr lang="en-US" altLang="zh-CN" sz="1200" kern="1200" dirty="0" smtClean="0">
                    <a:solidFill>
                      <a:schemeClr val="tx1"/>
                    </a:solidFill>
                    <a:effectLst/>
                    <a:latin typeface="+mn-lt"/>
                    <a:ea typeface="+mn-ea"/>
                    <a:cs typeface="宋体" pitchFamily="-106" charset="-122"/>
                  </a:rPr>
                  <a:t>introduce the issue of Federated Deep Knowledge Tracing</a:t>
                </a:r>
                <a:r>
                  <a:rPr lang="en-US" altLang="zh-CN" sz="1200" kern="1200" dirty="0" smtClean="0">
                    <a:solidFill>
                      <a:schemeClr val="tx1"/>
                    </a:solidFill>
                    <a:effectLst/>
                    <a:latin typeface="+mn-lt"/>
                    <a:ea typeface="+mn-ea"/>
                    <a:cs typeface="宋体" pitchFamily="-106" charset="-122"/>
                  </a:rPr>
                  <a:t>. Given </a:t>
                </a:r>
                <a:r>
                  <a:rPr lang="en-US" altLang="zh-CN" sz="1200" dirty="0" smtClean="0">
                    <a:solidFill>
                      <a:srgbClr val="1C1C1C"/>
                    </a:solidFill>
                    <a:latin typeface="Times New Roman" panose="02020603050405020304" pitchFamily="18" charset="0"/>
                    <a:ea typeface="Microsoft YaHei" pitchFamily="50"/>
                    <a:cs typeface="Times New Roman" panose="02020603050405020304" pitchFamily="18" charset="0"/>
                  </a:rPr>
                  <a:t>learning records of students from |S| schools isolated.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Here </a:t>
                </a:r>
                <a:r>
                  <a:rPr lang="en-US" altLang="zh-CN" sz="2400" i="0" dirty="0">
                    <a:solidFill>
                      <a:srgbClr val="1C1C1C"/>
                    </a:solidFill>
                    <a:latin typeface="Cambria Math"/>
                    <a:ea typeface="Microsoft YaHei" pitchFamily="50"/>
                    <a:cs typeface="Times New Roman" panose="02020603050405020304" pitchFamily="18" charset="0"/>
                  </a:rPr>
                  <a:t>𝑞_𝑙</a:t>
                </a:r>
                <a:r>
                  <a:rPr lang="zh-CN" altLang="en-US" sz="2400" b="0" i="0" dirty="0" smtClean="0">
                    <a:solidFill>
                      <a:srgbClr val="1C1C1C"/>
                    </a:solidFill>
                    <a:latin typeface="Cambria Math"/>
                    <a:ea typeface="Microsoft YaHei" pitchFamily="50"/>
                    <a:cs typeface="Times New Roman" panose="02020603050405020304" pitchFamily="18" charset="0"/>
                  </a:rPr>
                  <a:t>∈</a:t>
                </a:r>
                <a:r>
                  <a:rPr lang="en-US" altLang="zh-CN" sz="2400" b="0" i="0" dirty="0" smtClean="0">
                    <a:solidFill>
                      <a:srgbClr val="1C1C1C"/>
                    </a:solidFill>
                    <a:latin typeface="Cambria Math"/>
                    <a:ea typeface="Microsoft YaHei" pitchFamily="50"/>
                    <a:cs typeface="Times New Roman" panose="02020603050405020304" pitchFamily="18" charset="0"/>
                  </a:rPr>
                  <a:t>𝑄</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b="0" i="0" dirty="0" smtClean="0">
                    <a:solidFill>
                      <a:srgbClr val="1C1C1C"/>
                    </a:solidFill>
                    <a:latin typeface="Cambria Math"/>
                    <a:ea typeface="Microsoft YaHei" pitchFamily="50"/>
                    <a:cs typeface="Times New Roman" panose="02020603050405020304" pitchFamily="18" charset="0"/>
                  </a:rPr>
                  <a:t>𝑠</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represents the exercise practiced by a</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student at time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and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denotes the corresponding score. Generally, if the student correctly answers exercise </a:t>
                </a:r>
                <a:r>
                  <a:rPr lang="en-US" altLang="zh-CN" sz="2400" i="0" dirty="0">
                    <a:solidFill>
                      <a:srgbClr val="1C1C1C"/>
                    </a:solidFill>
                    <a:latin typeface="Cambria Math"/>
                    <a:ea typeface="Microsoft YaHei" pitchFamily="50"/>
                    <a:cs typeface="Times New Roman" panose="02020603050405020304" pitchFamily="18" charset="0"/>
                  </a:rPr>
                  <a:t>𝑞_𝑙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b="0" i="0" dirty="0" smtClean="0">
                    <a:solidFill>
                      <a:srgbClr val="1C1C1C"/>
                    </a:solidFill>
                    <a:latin typeface="Cambria Math"/>
                    <a:ea typeface="Microsoft YaHei" pitchFamily="50"/>
                    <a:cs typeface="Times New Roman" panose="02020603050405020304" pitchFamily="18" charset="0"/>
                  </a:rPr>
                  <a:t>=1</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otherwise, </a:t>
                </a:r>
                <a:r>
                  <a:rPr lang="en-US" altLang="zh-CN" sz="2400" i="0" dirty="0">
                    <a:solidFill>
                      <a:srgbClr val="1C1C1C"/>
                    </a:solidFill>
                    <a:latin typeface="Cambria Math"/>
                    <a:ea typeface="Microsoft YaHei" pitchFamily="50"/>
                    <a:cs typeface="Times New Roman" panose="02020603050405020304" pitchFamily="18" charset="0"/>
                  </a:rPr>
                  <a:t>𝑔_𝑙=</a:t>
                </a:r>
                <a:r>
                  <a:rPr lang="en-US" altLang="zh-CN" sz="2400" b="0" i="0" dirty="0" smtClean="0">
                    <a:solidFill>
                      <a:srgbClr val="1C1C1C"/>
                    </a:solidFill>
                    <a:latin typeface="Cambria Math"/>
                    <a:ea typeface="Microsoft YaHei" pitchFamily="50"/>
                    <a:cs typeface="Times New Roman" panose="02020603050405020304" pitchFamily="18" charset="0"/>
                  </a:rPr>
                  <a:t>0.</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All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exercises are derived from K</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concepts (e.g</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Mode</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zh-CN" altLang="en-US" sz="2400" dirty="0" smtClean="0"/>
                  <a:t>Our goal is to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train |S| local DKT models, where the s-</a:t>
                </a:r>
                <a:r>
                  <a:rPr lang="en-US" altLang="zh-CN" sz="2400" dirty="0" err="1" smtClean="0">
                    <a:solidFill>
                      <a:srgbClr val="1C1C1C"/>
                    </a:solidFill>
                    <a:latin typeface="Times New Roman" panose="02020603050405020304" pitchFamily="18" charset="0"/>
                    <a:ea typeface="Microsoft YaHei" pitchFamily="50"/>
                    <a:cs typeface="Times New Roman" panose="02020603050405020304" pitchFamily="18" charset="0"/>
                  </a:rPr>
                  <a:t>th</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DKT model can trace the students in school s of knowledge states (represent the students' mastery of concepts).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mn-lt"/>
                  <a:ea typeface="+mn-ea"/>
                  <a:cs typeface="宋体" pitchFamily="-106" charset="-122"/>
                </a:endParaRPr>
              </a:p>
              <a:p>
                <a:endParaRPr lang="zh-CN" altLang="en-US" dirty="0"/>
              </a:p>
            </p:txBody>
          </p:sp>
        </mc:Fallback>
      </mc:AlternateContent>
      <p:sp>
        <p:nvSpPr>
          <p:cNvPr id="4" name="灯片编号占位符 3">
            <a:extLst>
              <a:ext uri="{FF2B5EF4-FFF2-40B4-BE49-F238E27FC236}">
                <a16:creationId xmlns:a16="http://schemas.microsoft.com/office/drawing/2014/main" id="{426E81EA-1C8D-26C9-0EDE-A13C8C24013A}"/>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8412EE-440F-428C-82E8-07BCEF19615F}" type="slidenum">
              <a:rPr kumimoji="0" lang="zh-CN" altLang="en-US" sz="13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zh-CN" altLang="en-US" sz="13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28078719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D8194-D6C1-1EA3-EC64-23684B23D4F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005DC07-B409-6D28-6130-0EB8252FF032}"/>
              </a:ext>
            </a:extLst>
          </p:cNvPr>
          <p:cNvSpPr>
            <a:spLocks noGrp="1" noRot="1" noChangeAspect="1"/>
          </p:cNvSpPr>
          <p:nvPr>
            <p:ph type="sldImg"/>
          </p:nvPr>
        </p:nvSpPr>
        <p:spPr>
          <a:xfrm>
            <a:off x="142875" y="768350"/>
            <a:ext cx="6818313" cy="3836988"/>
          </a:xfrm>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BCE70D43-2429-D5E5-47F7-9F7CCC574142}"/>
                  </a:ext>
                </a:extLst>
              </p:cNvPr>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LLM-as-Enhancer</a:t>
                </a:r>
                <a:r>
                  <a:rPr lang="zh-CN" altLang="en-US" dirty="0"/>
                  <a:t>：文本级别的增强意在利用</a:t>
                </a:r>
                <a:r>
                  <a:rPr lang="en-US" altLang="zh-CN" dirty="0"/>
                  <a:t>LLM</a:t>
                </a:r>
                <a:r>
                  <a:rPr lang="zh-CN" altLang="en-US" dirty="0"/>
                  <a:t>强大的文本理解能力，将</a:t>
                </a:r>
                <a:r>
                  <a:rPr lang="en-US" altLang="zh-CN" dirty="0"/>
                  <a:t>LLM</a:t>
                </a:r>
                <a:r>
                  <a:rPr lang="zh-CN" altLang="en-US" dirty="0"/>
                  <a:t>作为一个“知识库”。利用</a:t>
                </a:r>
                <a:r>
                  <a:rPr lang="en-US" altLang="zh-CN" dirty="0"/>
                  <a:t>Prompt</a:t>
                </a:r>
                <a:r>
                  <a:rPr lang="zh-CN" altLang="en-US" dirty="0"/>
                  <a:t>的方式，告知</a:t>
                </a:r>
                <a:r>
                  <a:rPr lang="en-US" altLang="zh-CN" dirty="0"/>
                  <a:t>LLM</a:t>
                </a:r>
                <a:r>
                  <a:rPr lang="zh-CN" altLang="en-US" dirty="0"/>
                  <a:t>任务的形式。让</a:t>
                </a:r>
                <a:r>
                  <a:rPr lang="en-US" altLang="zh-CN" dirty="0"/>
                  <a:t>LLM</a:t>
                </a:r>
                <a:r>
                  <a:rPr lang="zh-CN" altLang="en-US" dirty="0"/>
                  <a:t>根据给定的文本输出一些增强的属性。比如根据输入的样本给出预测标签，也就是伪标签，同时给出预测标签对应的解释，这也是</a:t>
                </a:r>
                <a:r>
                  <a:rPr lang="en-US" altLang="zh-CN" dirty="0"/>
                  <a:t>Explanation-based</a:t>
                </a:r>
                <a:r>
                  <a:rPr lang="zh-CN" altLang="en-US" dirty="0"/>
                  <a:t>中</a:t>
                </a:r>
                <a:r>
                  <a:rPr lang="en-US" altLang="zh-CN" dirty="0"/>
                  <a:t>Explanation</a:t>
                </a:r>
                <a:r>
                  <a:rPr lang="zh-CN" altLang="en-US" dirty="0"/>
                  <a:t>一词的由来。这种做法可以在一定程度上补足小模型本身知识信息的不足。代表性的工作有</a:t>
                </a:r>
                <a:r>
                  <a:rPr lang="en-US" altLang="zh-CN" dirty="0"/>
                  <a:t>TAPE</a:t>
                </a:r>
                <a:r>
                  <a:rPr lang="zh-CN" altLang="en-US" dirty="0"/>
                  <a:t>（</a:t>
                </a:r>
                <a:r>
                  <a:rPr lang="en-US" altLang="zh-CN" dirty="0"/>
                  <a:t>ICLR, 2024)</a:t>
                </a:r>
                <a:r>
                  <a:rPr lang="zh-CN" altLang="en-US" dirty="0"/>
                  <a:t>，</a:t>
                </a:r>
                <a:r>
                  <a:rPr lang="en-US" altLang="zh-CN" dirty="0"/>
                  <a:t>KEA</a:t>
                </a:r>
                <a:r>
                  <a:rPr lang="zh-CN" altLang="en-US" dirty="0"/>
                  <a:t>（</a:t>
                </a:r>
                <a:r>
                  <a:rPr lang="en-US" altLang="zh-CN" dirty="0"/>
                  <a:t>SIGKDD explorations, 2023</a:t>
                </a:r>
                <a:r>
                  <a:rPr lang="zh-CN" altLang="en-US" dirty="0"/>
                  <a:t>）。</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右图是一组</a:t>
                </a:r>
                <a:r>
                  <a:rPr lang="en-US" altLang="zh-CN" dirty="0"/>
                  <a:t>LLM</a:t>
                </a:r>
                <a:r>
                  <a:rPr lang="zh-CN" altLang="en-US" dirty="0"/>
                  <a:t>的输出示例。</a:t>
                </a:r>
              </a:p>
            </p:txBody>
          </p:sp>
        </mc:Choice>
        <mc:Fallback xmlns="">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We </a:t>
                </a:r>
                <a:r>
                  <a:rPr lang="en-US" altLang="zh-CN" sz="1200" kern="1200" dirty="0" smtClean="0">
                    <a:solidFill>
                      <a:schemeClr val="tx1"/>
                    </a:solidFill>
                    <a:effectLst/>
                    <a:latin typeface="+mn-lt"/>
                    <a:ea typeface="+mn-ea"/>
                    <a:cs typeface="宋体" pitchFamily="-106" charset="-122"/>
                  </a:rPr>
                  <a:t>formally </a:t>
                </a:r>
                <a:r>
                  <a:rPr lang="en-US" altLang="zh-CN" sz="1200" kern="1200" dirty="0" smtClean="0">
                    <a:solidFill>
                      <a:schemeClr val="tx1"/>
                    </a:solidFill>
                    <a:effectLst/>
                    <a:latin typeface="+mn-lt"/>
                    <a:ea typeface="+mn-ea"/>
                    <a:cs typeface="宋体" pitchFamily="-106" charset="-122"/>
                  </a:rPr>
                  <a:t>introduce the issue of Federated Deep Knowledge Tracing</a:t>
                </a:r>
                <a:r>
                  <a:rPr lang="en-US" altLang="zh-CN" sz="1200" kern="1200" dirty="0" smtClean="0">
                    <a:solidFill>
                      <a:schemeClr val="tx1"/>
                    </a:solidFill>
                    <a:effectLst/>
                    <a:latin typeface="+mn-lt"/>
                    <a:ea typeface="+mn-ea"/>
                    <a:cs typeface="宋体" pitchFamily="-106" charset="-122"/>
                  </a:rPr>
                  <a:t>. Given </a:t>
                </a:r>
                <a:r>
                  <a:rPr lang="en-US" altLang="zh-CN" sz="1200" dirty="0" smtClean="0">
                    <a:solidFill>
                      <a:srgbClr val="1C1C1C"/>
                    </a:solidFill>
                    <a:latin typeface="Times New Roman" panose="02020603050405020304" pitchFamily="18" charset="0"/>
                    <a:ea typeface="Microsoft YaHei" pitchFamily="50"/>
                    <a:cs typeface="Times New Roman" panose="02020603050405020304" pitchFamily="18" charset="0"/>
                  </a:rPr>
                  <a:t>learning records of students from |S| schools isolated.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Here </a:t>
                </a:r>
                <a:r>
                  <a:rPr lang="en-US" altLang="zh-CN" sz="2400" i="0" dirty="0">
                    <a:solidFill>
                      <a:srgbClr val="1C1C1C"/>
                    </a:solidFill>
                    <a:latin typeface="Cambria Math"/>
                    <a:ea typeface="Microsoft YaHei" pitchFamily="50"/>
                    <a:cs typeface="Times New Roman" panose="02020603050405020304" pitchFamily="18" charset="0"/>
                  </a:rPr>
                  <a:t>𝑞_𝑙</a:t>
                </a:r>
                <a:r>
                  <a:rPr lang="zh-CN" altLang="en-US" sz="2400" b="0" i="0" dirty="0" smtClean="0">
                    <a:solidFill>
                      <a:srgbClr val="1C1C1C"/>
                    </a:solidFill>
                    <a:latin typeface="Cambria Math"/>
                    <a:ea typeface="Microsoft YaHei" pitchFamily="50"/>
                    <a:cs typeface="Times New Roman" panose="02020603050405020304" pitchFamily="18" charset="0"/>
                  </a:rPr>
                  <a:t>∈</a:t>
                </a:r>
                <a:r>
                  <a:rPr lang="en-US" altLang="zh-CN" sz="2400" b="0" i="0" dirty="0" smtClean="0">
                    <a:solidFill>
                      <a:srgbClr val="1C1C1C"/>
                    </a:solidFill>
                    <a:latin typeface="Cambria Math"/>
                    <a:ea typeface="Microsoft YaHei" pitchFamily="50"/>
                    <a:cs typeface="Times New Roman" panose="02020603050405020304" pitchFamily="18" charset="0"/>
                  </a:rPr>
                  <a:t>𝑄</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b="0" i="0" dirty="0" smtClean="0">
                    <a:solidFill>
                      <a:srgbClr val="1C1C1C"/>
                    </a:solidFill>
                    <a:latin typeface="Cambria Math"/>
                    <a:ea typeface="Microsoft YaHei" pitchFamily="50"/>
                    <a:cs typeface="Times New Roman" panose="02020603050405020304" pitchFamily="18" charset="0"/>
                  </a:rPr>
                  <a:t>𝑠</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represents the exercise practiced by a</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student at time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and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denotes the corresponding score. Generally, if the student correctly answers exercise </a:t>
                </a:r>
                <a:r>
                  <a:rPr lang="en-US" altLang="zh-CN" sz="2400" i="0" dirty="0">
                    <a:solidFill>
                      <a:srgbClr val="1C1C1C"/>
                    </a:solidFill>
                    <a:latin typeface="Cambria Math"/>
                    <a:ea typeface="Microsoft YaHei" pitchFamily="50"/>
                    <a:cs typeface="Times New Roman" panose="02020603050405020304" pitchFamily="18" charset="0"/>
                  </a:rPr>
                  <a:t>𝑞_𝑙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b="0" i="0" dirty="0" smtClean="0">
                    <a:solidFill>
                      <a:srgbClr val="1C1C1C"/>
                    </a:solidFill>
                    <a:latin typeface="Cambria Math"/>
                    <a:ea typeface="Microsoft YaHei" pitchFamily="50"/>
                    <a:cs typeface="Times New Roman" panose="02020603050405020304" pitchFamily="18" charset="0"/>
                  </a:rPr>
                  <a:t>=1</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otherwise, </a:t>
                </a:r>
                <a:r>
                  <a:rPr lang="en-US" altLang="zh-CN" sz="2400" i="0" dirty="0">
                    <a:solidFill>
                      <a:srgbClr val="1C1C1C"/>
                    </a:solidFill>
                    <a:latin typeface="Cambria Math"/>
                    <a:ea typeface="Microsoft YaHei" pitchFamily="50"/>
                    <a:cs typeface="Times New Roman" panose="02020603050405020304" pitchFamily="18" charset="0"/>
                  </a:rPr>
                  <a:t>𝑔_𝑙=</a:t>
                </a:r>
                <a:r>
                  <a:rPr lang="en-US" altLang="zh-CN" sz="2400" b="0" i="0" dirty="0" smtClean="0">
                    <a:solidFill>
                      <a:srgbClr val="1C1C1C"/>
                    </a:solidFill>
                    <a:latin typeface="Cambria Math"/>
                    <a:ea typeface="Microsoft YaHei" pitchFamily="50"/>
                    <a:cs typeface="Times New Roman" panose="02020603050405020304" pitchFamily="18" charset="0"/>
                  </a:rPr>
                  <a:t>0.</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All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exercises are derived from K</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concepts (e.g</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Mode</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zh-CN" altLang="en-US" sz="2400" dirty="0" smtClean="0"/>
                  <a:t>Our goal is to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train |S| local DKT models, where the s-</a:t>
                </a:r>
                <a:r>
                  <a:rPr lang="en-US" altLang="zh-CN" sz="2400" dirty="0" err="1" smtClean="0">
                    <a:solidFill>
                      <a:srgbClr val="1C1C1C"/>
                    </a:solidFill>
                    <a:latin typeface="Times New Roman" panose="02020603050405020304" pitchFamily="18" charset="0"/>
                    <a:ea typeface="Microsoft YaHei" pitchFamily="50"/>
                    <a:cs typeface="Times New Roman" panose="02020603050405020304" pitchFamily="18" charset="0"/>
                  </a:rPr>
                  <a:t>th</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DKT model can trace the students in school s of knowledge states (represent the students' mastery of concepts).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mn-lt"/>
                  <a:ea typeface="+mn-ea"/>
                  <a:cs typeface="宋体" pitchFamily="-106" charset="-122"/>
                </a:endParaRPr>
              </a:p>
              <a:p>
                <a:endParaRPr lang="zh-CN" altLang="en-US" dirty="0"/>
              </a:p>
            </p:txBody>
          </p:sp>
        </mc:Fallback>
      </mc:AlternateContent>
      <p:sp>
        <p:nvSpPr>
          <p:cNvPr id="4" name="灯片编号占位符 3">
            <a:extLst>
              <a:ext uri="{FF2B5EF4-FFF2-40B4-BE49-F238E27FC236}">
                <a16:creationId xmlns:a16="http://schemas.microsoft.com/office/drawing/2014/main" id="{9B704606-44C6-C853-C029-B9FB91F95C43}"/>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8412EE-440F-428C-82E8-07BCEF19615F}" type="slidenum">
              <a:rPr kumimoji="0" lang="zh-CN" altLang="en-US" sz="13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zh-CN" altLang="en-US" sz="13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15622523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D8194-D6C1-1EA3-EC64-23684B23D4F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005DC07-B409-6D28-6130-0EB8252FF032}"/>
              </a:ext>
            </a:extLst>
          </p:cNvPr>
          <p:cNvSpPr>
            <a:spLocks noGrp="1" noRot="1" noChangeAspect="1"/>
          </p:cNvSpPr>
          <p:nvPr>
            <p:ph type="sldImg"/>
          </p:nvPr>
        </p:nvSpPr>
        <p:spPr>
          <a:xfrm>
            <a:off x="142875" y="768350"/>
            <a:ext cx="6818313" cy="3836988"/>
          </a:xfrm>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BCE70D43-2429-D5E5-47F7-9F7CCC574142}"/>
                  </a:ext>
                </a:extLst>
              </p:cNvPr>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LLM-as-Enhancer</a:t>
                </a:r>
                <a:r>
                  <a:rPr lang="zh-CN" altLang="en-US" dirty="0"/>
                  <a:t>：文本级别的增强意在利用</a:t>
                </a:r>
                <a:r>
                  <a:rPr lang="en-US" altLang="zh-CN" dirty="0"/>
                  <a:t>LLM</a:t>
                </a:r>
                <a:r>
                  <a:rPr lang="zh-CN" altLang="en-US" dirty="0"/>
                  <a:t>强大的文本理解能力，将</a:t>
                </a:r>
                <a:r>
                  <a:rPr lang="en-US" altLang="zh-CN" dirty="0"/>
                  <a:t>LLM</a:t>
                </a:r>
                <a:r>
                  <a:rPr lang="zh-CN" altLang="en-US" dirty="0"/>
                  <a:t>作为一个“知识库”。利用</a:t>
                </a:r>
                <a:r>
                  <a:rPr lang="en-US" altLang="zh-CN" dirty="0"/>
                  <a:t>Prompt</a:t>
                </a:r>
                <a:r>
                  <a:rPr lang="zh-CN" altLang="en-US" dirty="0"/>
                  <a:t>的方式，告知</a:t>
                </a:r>
                <a:r>
                  <a:rPr lang="en-US" altLang="zh-CN" dirty="0"/>
                  <a:t>LLM</a:t>
                </a:r>
                <a:r>
                  <a:rPr lang="zh-CN" altLang="en-US" dirty="0"/>
                  <a:t>任务的形式。让</a:t>
                </a:r>
                <a:r>
                  <a:rPr lang="en-US" altLang="zh-CN" dirty="0"/>
                  <a:t>LLM</a:t>
                </a:r>
                <a:r>
                  <a:rPr lang="zh-CN" altLang="en-US" dirty="0"/>
                  <a:t>根据给定的文本输出一些增强的属性。比如根据输入的样本给出预测标签，也就是伪标签，同时给出预测标签对应的解释，这也是</a:t>
                </a:r>
                <a:r>
                  <a:rPr lang="en-US" altLang="zh-CN" dirty="0"/>
                  <a:t>Explanation-based</a:t>
                </a:r>
                <a:r>
                  <a:rPr lang="zh-CN" altLang="en-US" dirty="0"/>
                  <a:t>中</a:t>
                </a:r>
                <a:r>
                  <a:rPr lang="en-US" altLang="zh-CN" dirty="0"/>
                  <a:t>Explanation</a:t>
                </a:r>
                <a:r>
                  <a:rPr lang="zh-CN" altLang="en-US" dirty="0"/>
                  <a:t>一词的由来。这种做法可以在一定程度上补足小模型本身知识信息的不足。代表性的工作有</a:t>
                </a:r>
                <a:r>
                  <a:rPr lang="en-US" altLang="zh-CN" dirty="0"/>
                  <a:t>TAPE</a:t>
                </a:r>
                <a:r>
                  <a:rPr lang="zh-CN" altLang="en-US" dirty="0"/>
                  <a:t>（</a:t>
                </a:r>
                <a:r>
                  <a:rPr lang="en-US" altLang="zh-CN" dirty="0"/>
                  <a:t>ICLR, 2024)</a:t>
                </a:r>
                <a:r>
                  <a:rPr lang="zh-CN" altLang="en-US" dirty="0"/>
                  <a:t>，</a:t>
                </a:r>
                <a:r>
                  <a:rPr lang="en-US" altLang="zh-CN" dirty="0"/>
                  <a:t>KEA</a:t>
                </a:r>
                <a:r>
                  <a:rPr lang="zh-CN" altLang="en-US" dirty="0"/>
                  <a:t>（</a:t>
                </a:r>
                <a:r>
                  <a:rPr lang="en-US" altLang="zh-CN" dirty="0"/>
                  <a:t>SIGKDD explorations, 2023</a:t>
                </a:r>
                <a:r>
                  <a:rPr lang="zh-CN" altLang="en-US" dirty="0"/>
                  <a:t>）。</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右图是一组</a:t>
                </a:r>
                <a:r>
                  <a:rPr lang="en-US" altLang="zh-CN" dirty="0"/>
                  <a:t>LLM</a:t>
                </a:r>
                <a:r>
                  <a:rPr lang="zh-CN" altLang="en-US" dirty="0"/>
                  <a:t>的输出示例。</a:t>
                </a:r>
              </a:p>
            </p:txBody>
          </p:sp>
        </mc:Choice>
        <mc:Fallback xmlns="">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We </a:t>
                </a:r>
                <a:r>
                  <a:rPr lang="en-US" altLang="zh-CN" sz="1200" kern="1200" dirty="0" smtClean="0">
                    <a:solidFill>
                      <a:schemeClr val="tx1"/>
                    </a:solidFill>
                    <a:effectLst/>
                    <a:latin typeface="+mn-lt"/>
                    <a:ea typeface="+mn-ea"/>
                    <a:cs typeface="宋体" pitchFamily="-106" charset="-122"/>
                  </a:rPr>
                  <a:t>formally </a:t>
                </a:r>
                <a:r>
                  <a:rPr lang="en-US" altLang="zh-CN" sz="1200" kern="1200" dirty="0" smtClean="0">
                    <a:solidFill>
                      <a:schemeClr val="tx1"/>
                    </a:solidFill>
                    <a:effectLst/>
                    <a:latin typeface="+mn-lt"/>
                    <a:ea typeface="+mn-ea"/>
                    <a:cs typeface="宋体" pitchFamily="-106" charset="-122"/>
                  </a:rPr>
                  <a:t>introduce the issue of Federated Deep Knowledge Tracing</a:t>
                </a:r>
                <a:r>
                  <a:rPr lang="en-US" altLang="zh-CN" sz="1200" kern="1200" dirty="0" smtClean="0">
                    <a:solidFill>
                      <a:schemeClr val="tx1"/>
                    </a:solidFill>
                    <a:effectLst/>
                    <a:latin typeface="+mn-lt"/>
                    <a:ea typeface="+mn-ea"/>
                    <a:cs typeface="宋体" pitchFamily="-106" charset="-122"/>
                  </a:rPr>
                  <a:t>. Given </a:t>
                </a:r>
                <a:r>
                  <a:rPr lang="en-US" altLang="zh-CN" sz="1200" dirty="0" smtClean="0">
                    <a:solidFill>
                      <a:srgbClr val="1C1C1C"/>
                    </a:solidFill>
                    <a:latin typeface="Times New Roman" panose="02020603050405020304" pitchFamily="18" charset="0"/>
                    <a:ea typeface="Microsoft YaHei" pitchFamily="50"/>
                    <a:cs typeface="Times New Roman" panose="02020603050405020304" pitchFamily="18" charset="0"/>
                  </a:rPr>
                  <a:t>learning records of students from |S| schools isolated.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Here </a:t>
                </a:r>
                <a:r>
                  <a:rPr lang="en-US" altLang="zh-CN" sz="2400" i="0" dirty="0">
                    <a:solidFill>
                      <a:srgbClr val="1C1C1C"/>
                    </a:solidFill>
                    <a:latin typeface="Cambria Math"/>
                    <a:ea typeface="Microsoft YaHei" pitchFamily="50"/>
                    <a:cs typeface="Times New Roman" panose="02020603050405020304" pitchFamily="18" charset="0"/>
                  </a:rPr>
                  <a:t>𝑞_𝑙</a:t>
                </a:r>
                <a:r>
                  <a:rPr lang="zh-CN" altLang="en-US" sz="2400" b="0" i="0" dirty="0" smtClean="0">
                    <a:solidFill>
                      <a:srgbClr val="1C1C1C"/>
                    </a:solidFill>
                    <a:latin typeface="Cambria Math"/>
                    <a:ea typeface="Microsoft YaHei" pitchFamily="50"/>
                    <a:cs typeface="Times New Roman" panose="02020603050405020304" pitchFamily="18" charset="0"/>
                  </a:rPr>
                  <a:t>∈</a:t>
                </a:r>
                <a:r>
                  <a:rPr lang="en-US" altLang="zh-CN" sz="2400" b="0" i="0" dirty="0" smtClean="0">
                    <a:solidFill>
                      <a:srgbClr val="1C1C1C"/>
                    </a:solidFill>
                    <a:latin typeface="Cambria Math"/>
                    <a:ea typeface="Microsoft YaHei" pitchFamily="50"/>
                    <a:cs typeface="Times New Roman" panose="02020603050405020304" pitchFamily="18" charset="0"/>
                  </a:rPr>
                  <a:t>𝑄</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b="0" i="0" dirty="0" smtClean="0">
                    <a:solidFill>
                      <a:srgbClr val="1C1C1C"/>
                    </a:solidFill>
                    <a:latin typeface="Cambria Math"/>
                    <a:ea typeface="Microsoft YaHei" pitchFamily="50"/>
                    <a:cs typeface="Times New Roman" panose="02020603050405020304" pitchFamily="18" charset="0"/>
                  </a:rPr>
                  <a:t>𝑠</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represents the exercise practiced by a</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student at time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and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denotes the corresponding score. Generally, if the student correctly answers exercise </a:t>
                </a:r>
                <a:r>
                  <a:rPr lang="en-US" altLang="zh-CN" sz="2400" i="0" dirty="0">
                    <a:solidFill>
                      <a:srgbClr val="1C1C1C"/>
                    </a:solidFill>
                    <a:latin typeface="Cambria Math"/>
                    <a:ea typeface="Microsoft YaHei" pitchFamily="50"/>
                    <a:cs typeface="Times New Roman" panose="02020603050405020304" pitchFamily="18" charset="0"/>
                  </a:rPr>
                  <a:t>𝑞_𝑙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b="0" i="0" dirty="0" smtClean="0">
                    <a:solidFill>
                      <a:srgbClr val="1C1C1C"/>
                    </a:solidFill>
                    <a:latin typeface="Cambria Math"/>
                    <a:ea typeface="Microsoft YaHei" pitchFamily="50"/>
                    <a:cs typeface="Times New Roman" panose="02020603050405020304" pitchFamily="18" charset="0"/>
                  </a:rPr>
                  <a:t>=1</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otherwise, </a:t>
                </a:r>
                <a:r>
                  <a:rPr lang="en-US" altLang="zh-CN" sz="2400" i="0" dirty="0">
                    <a:solidFill>
                      <a:srgbClr val="1C1C1C"/>
                    </a:solidFill>
                    <a:latin typeface="Cambria Math"/>
                    <a:ea typeface="Microsoft YaHei" pitchFamily="50"/>
                    <a:cs typeface="Times New Roman" panose="02020603050405020304" pitchFamily="18" charset="0"/>
                  </a:rPr>
                  <a:t>𝑔_𝑙=</a:t>
                </a:r>
                <a:r>
                  <a:rPr lang="en-US" altLang="zh-CN" sz="2400" b="0" i="0" dirty="0" smtClean="0">
                    <a:solidFill>
                      <a:srgbClr val="1C1C1C"/>
                    </a:solidFill>
                    <a:latin typeface="Cambria Math"/>
                    <a:ea typeface="Microsoft YaHei" pitchFamily="50"/>
                    <a:cs typeface="Times New Roman" panose="02020603050405020304" pitchFamily="18" charset="0"/>
                  </a:rPr>
                  <a:t>0.</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All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exercises are derived from K</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concepts (e.g</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Mode</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zh-CN" altLang="en-US" sz="2400" dirty="0" smtClean="0"/>
                  <a:t>Our goal is to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train |S| local DKT models, where the s-</a:t>
                </a:r>
                <a:r>
                  <a:rPr lang="en-US" altLang="zh-CN" sz="2400" dirty="0" err="1" smtClean="0">
                    <a:solidFill>
                      <a:srgbClr val="1C1C1C"/>
                    </a:solidFill>
                    <a:latin typeface="Times New Roman" panose="02020603050405020304" pitchFamily="18" charset="0"/>
                    <a:ea typeface="Microsoft YaHei" pitchFamily="50"/>
                    <a:cs typeface="Times New Roman" panose="02020603050405020304" pitchFamily="18" charset="0"/>
                  </a:rPr>
                  <a:t>th</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DKT model can trace the students in school s of knowledge states (represent the students' mastery of concepts).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mn-lt"/>
                  <a:ea typeface="+mn-ea"/>
                  <a:cs typeface="宋体" pitchFamily="-106" charset="-122"/>
                </a:endParaRPr>
              </a:p>
              <a:p>
                <a:endParaRPr lang="zh-CN" altLang="en-US" dirty="0"/>
              </a:p>
            </p:txBody>
          </p:sp>
        </mc:Fallback>
      </mc:AlternateContent>
      <p:sp>
        <p:nvSpPr>
          <p:cNvPr id="4" name="灯片编号占位符 3">
            <a:extLst>
              <a:ext uri="{FF2B5EF4-FFF2-40B4-BE49-F238E27FC236}">
                <a16:creationId xmlns:a16="http://schemas.microsoft.com/office/drawing/2014/main" id="{9B704606-44C6-C853-C029-B9FB91F95C43}"/>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8412EE-440F-428C-82E8-07BCEF19615F}" type="slidenum">
              <a:rPr kumimoji="0" lang="zh-CN" altLang="en-US" sz="13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zh-CN" altLang="en-US" sz="13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32924278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D8194-D6C1-1EA3-EC64-23684B23D4F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005DC07-B409-6D28-6130-0EB8252FF032}"/>
              </a:ext>
            </a:extLst>
          </p:cNvPr>
          <p:cNvSpPr>
            <a:spLocks noGrp="1" noRot="1" noChangeAspect="1"/>
          </p:cNvSpPr>
          <p:nvPr>
            <p:ph type="sldImg"/>
          </p:nvPr>
        </p:nvSpPr>
        <p:spPr>
          <a:xfrm>
            <a:off x="142875" y="768350"/>
            <a:ext cx="6818313" cy="3836988"/>
          </a:xfrm>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BCE70D43-2429-D5E5-47F7-9F7CCC574142}"/>
                  </a:ext>
                </a:extLst>
              </p:cNvPr>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在</a:t>
                </a:r>
                <a:r>
                  <a:rPr lang="en-US" altLang="zh-CN" dirty="0"/>
                  <a:t>LM</a:t>
                </a:r>
                <a:r>
                  <a:rPr lang="zh-CN" altLang="en-US" dirty="0"/>
                  <a:t>后增加一层</a:t>
                </a:r>
                <a:r>
                  <a:rPr lang="en-US" altLang="zh-CN" dirty="0"/>
                  <a:t>MLP</a:t>
                </a:r>
                <a:r>
                  <a:rPr lang="zh-CN" altLang="en-US" dirty="0"/>
                  <a:t>，用于将输出变换为</a:t>
                </a:r>
                <a:r>
                  <a:rPr lang="en-US" altLang="zh-CN" dirty="0"/>
                  <a:t>logits</a:t>
                </a:r>
                <a:r>
                  <a:rPr lang="zh-CN" altLang="en-US" dirty="0"/>
                  <a:t>，用于预测分类，然后将</a:t>
                </a:r>
                <a:r>
                  <a:rPr lang="en-US" altLang="zh-CN" dirty="0"/>
                  <a:t>MLP</a:t>
                </a:r>
                <a:r>
                  <a:rPr lang="zh-CN" altLang="en-US" dirty="0"/>
                  <a:t>和</a:t>
                </a:r>
                <a:r>
                  <a:rPr lang="en-US" altLang="zh-CN" dirty="0"/>
                  <a:t>LM</a:t>
                </a:r>
                <a:r>
                  <a:rPr lang="zh-CN" altLang="en-US" dirty="0"/>
                  <a:t>一起微调。</a:t>
                </a:r>
                <a:endParaRPr lang="en-US" altLang="zh-CN" dirty="0"/>
              </a:p>
            </p:txBody>
          </p:sp>
        </mc:Choice>
        <mc:Fallback xmlns="">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We </a:t>
                </a:r>
                <a:r>
                  <a:rPr lang="en-US" altLang="zh-CN" sz="1200" kern="1200" dirty="0" smtClean="0">
                    <a:solidFill>
                      <a:schemeClr val="tx1"/>
                    </a:solidFill>
                    <a:effectLst/>
                    <a:latin typeface="+mn-lt"/>
                    <a:ea typeface="+mn-ea"/>
                    <a:cs typeface="宋体" pitchFamily="-106" charset="-122"/>
                  </a:rPr>
                  <a:t>formally </a:t>
                </a:r>
                <a:r>
                  <a:rPr lang="en-US" altLang="zh-CN" sz="1200" kern="1200" dirty="0" smtClean="0">
                    <a:solidFill>
                      <a:schemeClr val="tx1"/>
                    </a:solidFill>
                    <a:effectLst/>
                    <a:latin typeface="+mn-lt"/>
                    <a:ea typeface="+mn-ea"/>
                    <a:cs typeface="宋体" pitchFamily="-106" charset="-122"/>
                  </a:rPr>
                  <a:t>introduce the issue of Federated Deep Knowledge Tracing</a:t>
                </a:r>
                <a:r>
                  <a:rPr lang="en-US" altLang="zh-CN" sz="1200" kern="1200" dirty="0" smtClean="0">
                    <a:solidFill>
                      <a:schemeClr val="tx1"/>
                    </a:solidFill>
                    <a:effectLst/>
                    <a:latin typeface="+mn-lt"/>
                    <a:ea typeface="+mn-ea"/>
                    <a:cs typeface="宋体" pitchFamily="-106" charset="-122"/>
                  </a:rPr>
                  <a:t>. Given </a:t>
                </a:r>
                <a:r>
                  <a:rPr lang="en-US" altLang="zh-CN" sz="1200" dirty="0" smtClean="0">
                    <a:solidFill>
                      <a:srgbClr val="1C1C1C"/>
                    </a:solidFill>
                    <a:latin typeface="Times New Roman" panose="02020603050405020304" pitchFamily="18" charset="0"/>
                    <a:ea typeface="Microsoft YaHei" pitchFamily="50"/>
                    <a:cs typeface="Times New Roman" panose="02020603050405020304" pitchFamily="18" charset="0"/>
                  </a:rPr>
                  <a:t>learning records of students from |S| schools isolated.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Here </a:t>
                </a:r>
                <a:r>
                  <a:rPr lang="en-US" altLang="zh-CN" sz="2400" i="0" dirty="0">
                    <a:solidFill>
                      <a:srgbClr val="1C1C1C"/>
                    </a:solidFill>
                    <a:latin typeface="Cambria Math"/>
                    <a:ea typeface="Microsoft YaHei" pitchFamily="50"/>
                    <a:cs typeface="Times New Roman" panose="02020603050405020304" pitchFamily="18" charset="0"/>
                  </a:rPr>
                  <a:t>𝑞_𝑙</a:t>
                </a:r>
                <a:r>
                  <a:rPr lang="zh-CN" altLang="en-US" sz="2400" b="0" i="0" dirty="0" smtClean="0">
                    <a:solidFill>
                      <a:srgbClr val="1C1C1C"/>
                    </a:solidFill>
                    <a:latin typeface="Cambria Math"/>
                    <a:ea typeface="Microsoft YaHei" pitchFamily="50"/>
                    <a:cs typeface="Times New Roman" panose="02020603050405020304" pitchFamily="18" charset="0"/>
                  </a:rPr>
                  <a:t>∈</a:t>
                </a:r>
                <a:r>
                  <a:rPr lang="en-US" altLang="zh-CN" sz="2400" b="0" i="0" dirty="0" smtClean="0">
                    <a:solidFill>
                      <a:srgbClr val="1C1C1C"/>
                    </a:solidFill>
                    <a:latin typeface="Cambria Math"/>
                    <a:ea typeface="Microsoft YaHei" pitchFamily="50"/>
                    <a:cs typeface="Times New Roman" panose="02020603050405020304" pitchFamily="18" charset="0"/>
                  </a:rPr>
                  <a:t>𝑄</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b="0" i="0" dirty="0" smtClean="0">
                    <a:solidFill>
                      <a:srgbClr val="1C1C1C"/>
                    </a:solidFill>
                    <a:latin typeface="Cambria Math"/>
                    <a:ea typeface="Microsoft YaHei" pitchFamily="50"/>
                    <a:cs typeface="Times New Roman" panose="02020603050405020304" pitchFamily="18" charset="0"/>
                  </a:rPr>
                  <a:t>𝑠</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represents the exercise practiced by a</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student at time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and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denotes the corresponding score. Generally, if the student correctly answers exercise </a:t>
                </a:r>
                <a:r>
                  <a:rPr lang="en-US" altLang="zh-CN" sz="2400" i="0" dirty="0">
                    <a:solidFill>
                      <a:srgbClr val="1C1C1C"/>
                    </a:solidFill>
                    <a:latin typeface="Cambria Math"/>
                    <a:ea typeface="Microsoft YaHei" pitchFamily="50"/>
                    <a:cs typeface="Times New Roman" panose="02020603050405020304" pitchFamily="18" charset="0"/>
                  </a:rPr>
                  <a:t>𝑞_𝑙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b="0" i="0" dirty="0" smtClean="0">
                    <a:solidFill>
                      <a:srgbClr val="1C1C1C"/>
                    </a:solidFill>
                    <a:latin typeface="Cambria Math"/>
                    <a:ea typeface="Microsoft YaHei" pitchFamily="50"/>
                    <a:cs typeface="Times New Roman" panose="02020603050405020304" pitchFamily="18" charset="0"/>
                  </a:rPr>
                  <a:t>=1</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otherwise, </a:t>
                </a:r>
                <a:r>
                  <a:rPr lang="en-US" altLang="zh-CN" sz="2400" i="0" dirty="0">
                    <a:solidFill>
                      <a:srgbClr val="1C1C1C"/>
                    </a:solidFill>
                    <a:latin typeface="Cambria Math"/>
                    <a:ea typeface="Microsoft YaHei" pitchFamily="50"/>
                    <a:cs typeface="Times New Roman" panose="02020603050405020304" pitchFamily="18" charset="0"/>
                  </a:rPr>
                  <a:t>𝑔_𝑙=</a:t>
                </a:r>
                <a:r>
                  <a:rPr lang="en-US" altLang="zh-CN" sz="2400" b="0" i="0" dirty="0" smtClean="0">
                    <a:solidFill>
                      <a:srgbClr val="1C1C1C"/>
                    </a:solidFill>
                    <a:latin typeface="Cambria Math"/>
                    <a:ea typeface="Microsoft YaHei" pitchFamily="50"/>
                    <a:cs typeface="Times New Roman" panose="02020603050405020304" pitchFamily="18" charset="0"/>
                  </a:rPr>
                  <a:t>0.</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All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exercises are derived from K</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concepts (e.g</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Mode</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zh-CN" altLang="en-US" sz="2400" dirty="0" smtClean="0"/>
                  <a:t>Our goal is to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train |S| local DKT models, where the s-</a:t>
                </a:r>
                <a:r>
                  <a:rPr lang="en-US" altLang="zh-CN" sz="2400" dirty="0" err="1" smtClean="0">
                    <a:solidFill>
                      <a:srgbClr val="1C1C1C"/>
                    </a:solidFill>
                    <a:latin typeface="Times New Roman" panose="02020603050405020304" pitchFamily="18" charset="0"/>
                    <a:ea typeface="Microsoft YaHei" pitchFamily="50"/>
                    <a:cs typeface="Times New Roman" panose="02020603050405020304" pitchFamily="18" charset="0"/>
                  </a:rPr>
                  <a:t>th</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DKT model can trace the students in school s of knowledge states (represent the students' mastery of concepts).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mn-lt"/>
                  <a:ea typeface="+mn-ea"/>
                  <a:cs typeface="宋体" pitchFamily="-106" charset="-122"/>
                </a:endParaRPr>
              </a:p>
              <a:p>
                <a:endParaRPr lang="zh-CN" altLang="en-US" dirty="0"/>
              </a:p>
            </p:txBody>
          </p:sp>
        </mc:Fallback>
      </mc:AlternateContent>
      <p:sp>
        <p:nvSpPr>
          <p:cNvPr id="4" name="灯片编号占位符 3">
            <a:extLst>
              <a:ext uri="{FF2B5EF4-FFF2-40B4-BE49-F238E27FC236}">
                <a16:creationId xmlns:a16="http://schemas.microsoft.com/office/drawing/2014/main" id="{9B704606-44C6-C853-C029-B9FB91F95C43}"/>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8412EE-440F-428C-82E8-07BCEF19615F}" type="slidenum">
              <a:rPr kumimoji="0" lang="zh-CN" altLang="en-US" sz="13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zh-CN" altLang="en-US" sz="13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27258397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D8194-D6C1-1EA3-EC64-23684B23D4F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005DC07-B409-6D28-6130-0EB8252FF032}"/>
              </a:ext>
            </a:extLst>
          </p:cNvPr>
          <p:cNvSpPr>
            <a:spLocks noGrp="1" noRot="1" noChangeAspect="1"/>
          </p:cNvSpPr>
          <p:nvPr>
            <p:ph type="sldImg"/>
          </p:nvPr>
        </p:nvSpPr>
        <p:spPr>
          <a:xfrm>
            <a:off x="142875" y="768350"/>
            <a:ext cx="6818313" cy="3836988"/>
          </a:xfrm>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BCE70D43-2429-D5E5-47F7-9F7CCC574142}"/>
                  </a:ext>
                </a:extLst>
              </p:cNvPr>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LLM-as-Enhancer</a:t>
                </a:r>
                <a:r>
                  <a:rPr lang="zh-CN" altLang="en-US" dirty="0"/>
                  <a:t>：文本级别的增强意在利用</a:t>
                </a:r>
                <a:r>
                  <a:rPr lang="en-US" altLang="zh-CN" dirty="0"/>
                  <a:t>LLM</a:t>
                </a:r>
                <a:r>
                  <a:rPr lang="zh-CN" altLang="en-US" dirty="0"/>
                  <a:t>强大的文本理解能力，将</a:t>
                </a:r>
                <a:r>
                  <a:rPr lang="en-US" altLang="zh-CN" dirty="0"/>
                  <a:t>LLM</a:t>
                </a:r>
                <a:r>
                  <a:rPr lang="zh-CN" altLang="en-US" dirty="0"/>
                  <a:t>作为一个“知识库”。利用</a:t>
                </a:r>
                <a:r>
                  <a:rPr lang="en-US" altLang="zh-CN" dirty="0"/>
                  <a:t>Prompt</a:t>
                </a:r>
                <a:r>
                  <a:rPr lang="zh-CN" altLang="en-US" dirty="0"/>
                  <a:t>的方式，告知</a:t>
                </a:r>
                <a:r>
                  <a:rPr lang="en-US" altLang="zh-CN" dirty="0"/>
                  <a:t>LLM</a:t>
                </a:r>
                <a:r>
                  <a:rPr lang="zh-CN" altLang="en-US" dirty="0"/>
                  <a:t>任务的形式。让</a:t>
                </a:r>
                <a:r>
                  <a:rPr lang="en-US" altLang="zh-CN" dirty="0"/>
                  <a:t>LLM</a:t>
                </a:r>
                <a:r>
                  <a:rPr lang="zh-CN" altLang="en-US" dirty="0"/>
                  <a:t>根据给定的文本输出一些增强的属性。比如根据输入的样本给出预测标签，也就是伪标签，同时给出预测标签对应的解释，这也是</a:t>
                </a:r>
                <a:r>
                  <a:rPr lang="en-US" altLang="zh-CN" dirty="0"/>
                  <a:t>Explanation-based</a:t>
                </a:r>
                <a:r>
                  <a:rPr lang="zh-CN" altLang="en-US" dirty="0"/>
                  <a:t>中</a:t>
                </a:r>
                <a:r>
                  <a:rPr lang="en-US" altLang="zh-CN" dirty="0"/>
                  <a:t>Explanation</a:t>
                </a:r>
                <a:r>
                  <a:rPr lang="zh-CN" altLang="en-US" dirty="0"/>
                  <a:t>一词的由来。这种做法可以在一定程度上补足小模型本身知识信息的不足。代表性的工作有</a:t>
                </a:r>
                <a:r>
                  <a:rPr lang="en-US" altLang="zh-CN" dirty="0"/>
                  <a:t>TAPE</a:t>
                </a:r>
                <a:r>
                  <a:rPr lang="zh-CN" altLang="en-US" dirty="0"/>
                  <a:t>（</a:t>
                </a:r>
                <a:r>
                  <a:rPr lang="en-US" altLang="zh-CN" dirty="0"/>
                  <a:t>ICLR, 2024)</a:t>
                </a:r>
                <a:r>
                  <a:rPr lang="zh-CN" altLang="en-US" dirty="0"/>
                  <a:t>，</a:t>
                </a:r>
                <a:r>
                  <a:rPr lang="en-US" altLang="zh-CN" dirty="0"/>
                  <a:t>KEA</a:t>
                </a:r>
                <a:r>
                  <a:rPr lang="zh-CN" altLang="en-US" dirty="0"/>
                  <a:t>（</a:t>
                </a:r>
                <a:r>
                  <a:rPr lang="en-US" altLang="zh-CN" dirty="0"/>
                  <a:t>SIGKDD explorations, 2023</a:t>
                </a:r>
                <a:r>
                  <a:rPr lang="zh-CN" altLang="en-US" dirty="0"/>
                  <a:t>）。</a:t>
                </a:r>
                <a:br>
                  <a:rPr lang="en-US" altLang="zh-CN" dirty="0"/>
                </a:br>
                <a:br>
                  <a:rPr lang="en-US" altLang="zh-CN" dirty="0"/>
                </a:br>
                <a:r>
                  <a:rPr lang="zh-CN" altLang="en-US" dirty="0"/>
                  <a:t>在</a:t>
                </a:r>
                <a:r>
                  <a:rPr lang="en-US" altLang="zh-CN" dirty="0"/>
                  <a:t>LM</a:t>
                </a:r>
                <a:r>
                  <a:rPr lang="zh-CN" altLang="en-US" dirty="0"/>
                  <a:t>后增加一层</a:t>
                </a:r>
                <a:r>
                  <a:rPr lang="en-US" altLang="zh-CN" dirty="0"/>
                  <a:t>MLP</a:t>
                </a:r>
                <a:r>
                  <a:rPr lang="zh-CN" altLang="en-US" dirty="0"/>
                  <a:t>，用于将输出变换为</a:t>
                </a:r>
                <a:r>
                  <a:rPr lang="en-US" altLang="zh-CN" dirty="0"/>
                  <a:t>logits</a:t>
                </a:r>
                <a:r>
                  <a:rPr lang="zh-CN" altLang="en-US" dirty="0"/>
                  <a:t>，然后将</a:t>
                </a:r>
                <a:r>
                  <a:rPr lang="en-US" altLang="zh-CN" dirty="0"/>
                  <a:t>MLP</a:t>
                </a:r>
                <a:r>
                  <a:rPr lang="zh-CN" altLang="en-US" dirty="0"/>
                  <a:t>和</a:t>
                </a:r>
                <a:r>
                  <a:rPr lang="en-US" altLang="zh-CN" dirty="0"/>
                  <a:t>LM</a:t>
                </a:r>
                <a:r>
                  <a:rPr lang="zh-CN" altLang="en-US" dirty="0"/>
                  <a:t>一起微调</a:t>
                </a:r>
                <a:endParaRPr lang="en-US" altLang="zh-CN" dirty="0"/>
              </a:p>
            </p:txBody>
          </p:sp>
        </mc:Choice>
        <mc:Fallback xmlns="">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We </a:t>
                </a:r>
                <a:r>
                  <a:rPr lang="en-US" altLang="zh-CN" sz="1200" kern="1200" dirty="0" smtClean="0">
                    <a:solidFill>
                      <a:schemeClr val="tx1"/>
                    </a:solidFill>
                    <a:effectLst/>
                    <a:latin typeface="+mn-lt"/>
                    <a:ea typeface="+mn-ea"/>
                    <a:cs typeface="宋体" pitchFamily="-106" charset="-122"/>
                  </a:rPr>
                  <a:t>formally </a:t>
                </a:r>
                <a:r>
                  <a:rPr lang="en-US" altLang="zh-CN" sz="1200" kern="1200" dirty="0" smtClean="0">
                    <a:solidFill>
                      <a:schemeClr val="tx1"/>
                    </a:solidFill>
                    <a:effectLst/>
                    <a:latin typeface="+mn-lt"/>
                    <a:ea typeface="+mn-ea"/>
                    <a:cs typeface="宋体" pitchFamily="-106" charset="-122"/>
                  </a:rPr>
                  <a:t>introduce the issue of Federated Deep Knowledge Tracing</a:t>
                </a:r>
                <a:r>
                  <a:rPr lang="en-US" altLang="zh-CN" sz="1200" kern="1200" dirty="0" smtClean="0">
                    <a:solidFill>
                      <a:schemeClr val="tx1"/>
                    </a:solidFill>
                    <a:effectLst/>
                    <a:latin typeface="+mn-lt"/>
                    <a:ea typeface="+mn-ea"/>
                    <a:cs typeface="宋体" pitchFamily="-106" charset="-122"/>
                  </a:rPr>
                  <a:t>. Given </a:t>
                </a:r>
                <a:r>
                  <a:rPr lang="en-US" altLang="zh-CN" sz="1200" dirty="0" smtClean="0">
                    <a:solidFill>
                      <a:srgbClr val="1C1C1C"/>
                    </a:solidFill>
                    <a:latin typeface="Times New Roman" panose="02020603050405020304" pitchFamily="18" charset="0"/>
                    <a:ea typeface="Microsoft YaHei" pitchFamily="50"/>
                    <a:cs typeface="Times New Roman" panose="02020603050405020304" pitchFamily="18" charset="0"/>
                  </a:rPr>
                  <a:t>learning records of students from |S| schools isolated.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Here </a:t>
                </a:r>
                <a:r>
                  <a:rPr lang="en-US" altLang="zh-CN" sz="2400" i="0" dirty="0">
                    <a:solidFill>
                      <a:srgbClr val="1C1C1C"/>
                    </a:solidFill>
                    <a:latin typeface="Cambria Math"/>
                    <a:ea typeface="Microsoft YaHei" pitchFamily="50"/>
                    <a:cs typeface="Times New Roman" panose="02020603050405020304" pitchFamily="18" charset="0"/>
                  </a:rPr>
                  <a:t>𝑞_𝑙</a:t>
                </a:r>
                <a:r>
                  <a:rPr lang="zh-CN" altLang="en-US" sz="2400" b="0" i="0" dirty="0" smtClean="0">
                    <a:solidFill>
                      <a:srgbClr val="1C1C1C"/>
                    </a:solidFill>
                    <a:latin typeface="Cambria Math"/>
                    <a:ea typeface="Microsoft YaHei" pitchFamily="50"/>
                    <a:cs typeface="Times New Roman" panose="02020603050405020304" pitchFamily="18" charset="0"/>
                  </a:rPr>
                  <a:t>∈</a:t>
                </a:r>
                <a:r>
                  <a:rPr lang="en-US" altLang="zh-CN" sz="2400" b="0" i="0" dirty="0" smtClean="0">
                    <a:solidFill>
                      <a:srgbClr val="1C1C1C"/>
                    </a:solidFill>
                    <a:latin typeface="Cambria Math"/>
                    <a:ea typeface="Microsoft YaHei" pitchFamily="50"/>
                    <a:cs typeface="Times New Roman" panose="02020603050405020304" pitchFamily="18" charset="0"/>
                  </a:rPr>
                  <a:t>𝑄</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b="0" i="0" dirty="0" smtClean="0">
                    <a:solidFill>
                      <a:srgbClr val="1C1C1C"/>
                    </a:solidFill>
                    <a:latin typeface="Cambria Math"/>
                    <a:ea typeface="Microsoft YaHei" pitchFamily="50"/>
                    <a:cs typeface="Times New Roman" panose="02020603050405020304" pitchFamily="18" charset="0"/>
                  </a:rPr>
                  <a:t>𝑠</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represents the exercise practiced by a</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student at time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and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denotes the corresponding score. Generally, if the student correctly answers exercise </a:t>
                </a:r>
                <a:r>
                  <a:rPr lang="en-US" altLang="zh-CN" sz="2400" i="0" dirty="0">
                    <a:solidFill>
                      <a:srgbClr val="1C1C1C"/>
                    </a:solidFill>
                    <a:latin typeface="Cambria Math"/>
                    <a:ea typeface="Microsoft YaHei" pitchFamily="50"/>
                    <a:cs typeface="Times New Roman" panose="02020603050405020304" pitchFamily="18" charset="0"/>
                  </a:rPr>
                  <a:t>𝑞_𝑙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b="0" i="0" dirty="0" smtClean="0">
                    <a:solidFill>
                      <a:srgbClr val="1C1C1C"/>
                    </a:solidFill>
                    <a:latin typeface="Cambria Math"/>
                    <a:ea typeface="Microsoft YaHei" pitchFamily="50"/>
                    <a:cs typeface="Times New Roman" panose="02020603050405020304" pitchFamily="18" charset="0"/>
                  </a:rPr>
                  <a:t>=1</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otherwise, </a:t>
                </a:r>
                <a:r>
                  <a:rPr lang="en-US" altLang="zh-CN" sz="2400" i="0" dirty="0">
                    <a:solidFill>
                      <a:srgbClr val="1C1C1C"/>
                    </a:solidFill>
                    <a:latin typeface="Cambria Math"/>
                    <a:ea typeface="Microsoft YaHei" pitchFamily="50"/>
                    <a:cs typeface="Times New Roman" panose="02020603050405020304" pitchFamily="18" charset="0"/>
                  </a:rPr>
                  <a:t>𝑔_𝑙=</a:t>
                </a:r>
                <a:r>
                  <a:rPr lang="en-US" altLang="zh-CN" sz="2400" b="0" i="0" dirty="0" smtClean="0">
                    <a:solidFill>
                      <a:srgbClr val="1C1C1C"/>
                    </a:solidFill>
                    <a:latin typeface="Cambria Math"/>
                    <a:ea typeface="Microsoft YaHei" pitchFamily="50"/>
                    <a:cs typeface="Times New Roman" panose="02020603050405020304" pitchFamily="18" charset="0"/>
                  </a:rPr>
                  <a:t>0.</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All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exercises are derived from K</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concepts (e.g</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Mode</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zh-CN" altLang="en-US" sz="2400" dirty="0" smtClean="0"/>
                  <a:t>Our goal is to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train |S| local DKT models, where the s-</a:t>
                </a:r>
                <a:r>
                  <a:rPr lang="en-US" altLang="zh-CN" sz="2400" dirty="0" err="1" smtClean="0">
                    <a:solidFill>
                      <a:srgbClr val="1C1C1C"/>
                    </a:solidFill>
                    <a:latin typeface="Times New Roman" panose="02020603050405020304" pitchFamily="18" charset="0"/>
                    <a:ea typeface="Microsoft YaHei" pitchFamily="50"/>
                    <a:cs typeface="Times New Roman" panose="02020603050405020304" pitchFamily="18" charset="0"/>
                  </a:rPr>
                  <a:t>th</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DKT model can trace the students in school s of knowledge states (represent the students' mastery of concepts).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mn-lt"/>
                  <a:ea typeface="+mn-ea"/>
                  <a:cs typeface="宋体" pitchFamily="-106" charset="-122"/>
                </a:endParaRPr>
              </a:p>
              <a:p>
                <a:endParaRPr lang="zh-CN" altLang="en-US" dirty="0"/>
              </a:p>
            </p:txBody>
          </p:sp>
        </mc:Fallback>
      </mc:AlternateContent>
      <p:sp>
        <p:nvSpPr>
          <p:cNvPr id="4" name="灯片编号占位符 3">
            <a:extLst>
              <a:ext uri="{FF2B5EF4-FFF2-40B4-BE49-F238E27FC236}">
                <a16:creationId xmlns:a16="http://schemas.microsoft.com/office/drawing/2014/main" id="{9B704606-44C6-C853-C029-B9FB91F95C43}"/>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8412EE-440F-428C-82E8-07BCEF19615F}" type="slidenum">
              <a:rPr kumimoji="0" lang="zh-CN" altLang="en-US" sz="13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zh-CN" altLang="en-US" sz="13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21622589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D8194-D6C1-1EA3-EC64-23684B23D4F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005DC07-B409-6D28-6130-0EB8252FF032}"/>
              </a:ext>
            </a:extLst>
          </p:cNvPr>
          <p:cNvSpPr>
            <a:spLocks noGrp="1" noRot="1" noChangeAspect="1"/>
          </p:cNvSpPr>
          <p:nvPr>
            <p:ph type="sldImg"/>
          </p:nvPr>
        </p:nvSpPr>
        <p:spPr>
          <a:xfrm>
            <a:off x="142875" y="768350"/>
            <a:ext cx="6818313" cy="3836988"/>
          </a:xfrm>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BCE70D43-2429-D5E5-47F7-9F7CCC574142}"/>
                  </a:ext>
                </a:extLst>
              </p:cNvPr>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LLM-as-Enhancer</a:t>
                </a:r>
                <a:r>
                  <a:rPr lang="zh-CN" altLang="en-US" dirty="0"/>
                  <a:t>：文本级别的增强意在利用</a:t>
                </a:r>
                <a:r>
                  <a:rPr lang="en-US" altLang="zh-CN" dirty="0"/>
                  <a:t>LLM</a:t>
                </a:r>
                <a:r>
                  <a:rPr lang="zh-CN" altLang="en-US" dirty="0"/>
                  <a:t>强大的文本理解能力，将</a:t>
                </a:r>
                <a:r>
                  <a:rPr lang="en-US" altLang="zh-CN" dirty="0"/>
                  <a:t>LLM</a:t>
                </a:r>
                <a:r>
                  <a:rPr lang="zh-CN" altLang="en-US" dirty="0"/>
                  <a:t>作为一个“知识库”。利用</a:t>
                </a:r>
                <a:r>
                  <a:rPr lang="en-US" altLang="zh-CN" dirty="0"/>
                  <a:t>Prompt</a:t>
                </a:r>
                <a:r>
                  <a:rPr lang="zh-CN" altLang="en-US" dirty="0"/>
                  <a:t>的方式，告知</a:t>
                </a:r>
                <a:r>
                  <a:rPr lang="en-US" altLang="zh-CN" dirty="0"/>
                  <a:t>LLM</a:t>
                </a:r>
                <a:r>
                  <a:rPr lang="zh-CN" altLang="en-US" dirty="0"/>
                  <a:t>任务的形式。让</a:t>
                </a:r>
                <a:r>
                  <a:rPr lang="en-US" altLang="zh-CN" dirty="0"/>
                  <a:t>LLM</a:t>
                </a:r>
                <a:r>
                  <a:rPr lang="zh-CN" altLang="en-US" dirty="0"/>
                  <a:t>根据给定的文本输出一些增强的属性。比如根据输入的样本给出预测标签，也就是伪标签，同时给出预测标签对应的解释，这也是</a:t>
                </a:r>
                <a:r>
                  <a:rPr lang="en-US" altLang="zh-CN" dirty="0"/>
                  <a:t>Explanation-based</a:t>
                </a:r>
                <a:r>
                  <a:rPr lang="zh-CN" altLang="en-US" dirty="0"/>
                  <a:t>中</a:t>
                </a:r>
                <a:r>
                  <a:rPr lang="en-US" altLang="zh-CN" dirty="0"/>
                  <a:t>Explanation</a:t>
                </a:r>
                <a:r>
                  <a:rPr lang="zh-CN" altLang="en-US" dirty="0"/>
                  <a:t>一词的由来。这种做法可以在一定程度上补足小模型本身知识信息的不足。代表性的工作有</a:t>
                </a:r>
                <a:r>
                  <a:rPr lang="en-US" altLang="zh-CN" dirty="0"/>
                  <a:t>TAPE</a:t>
                </a:r>
                <a:r>
                  <a:rPr lang="zh-CN" altLang="en-US" dirty="0"/>
                  <a:t>（</a:t>
                </a:r>
                <a:r>
                  <a:rPr lang="en-US" altLang="zh-CN" dirty="0"/>
                  <a:t>ICLR, 2024)</a:t>
                </a:r>
                <a:r>
                  <a:rPr lang="zh-CN" altLang="en-US" dirty="0"/>
                  <a:t>，</a:t>
                </a:r>
                <a:r>
                  <a:rPr lang="en-US" altLang="zh-CN" dirty="0"/>
                  <a:t>KEA</a:t>
                </a:r>
                <a:r>
                  <a:rPr lang="zh-CN" altLang="en-US" dirty="0"/>
                  <a:t>（</a:t>
                </a:r>
                <a:r>
                  <a:rPr lang="en-US" altLang="zh-CN" dirty="0"/>
                  <a:t>SIGKDD explorations, 2023</a:t>
                </a:r>
                <a:r>
                  <a:rPr lang="zh-CN" altLang="en-US" dirty="0"/>
                  <a:t>）。</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右图是一组</a:t>
                </a:r>
                <a:r>
                  <a:rPr lang="en-US" altLang="zh-CN" dirty="0"/>
                  <a:t>LLM</a:t>
                </a:r>
                <a:r>
                  <a:rPr lang="zh-CN" altLang="en-US" dirty="0"/>
                  <a:t>的输出示例。</a:t>
                </a:r>
              </a:p>
            </p:txBody>
          </p:sp>
        </mc:Choice>
        <mc:Fallback xmlns="">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We </a:t>
                </a:r>
                <a:r>
                  <a:rPr lang="en-US" altLang="zh-CN" sz="1200" kern="1200" dirty="0" smtClean="0">
                    <a:solidFill>
                      <a:schemeClr val="tx1"/>
                    </a:solidFill>
                    <a:effectLst/>
                    <a:latin typeface="+mn-lt"/>
                    <a:ea typeface="+mn-ea"/>
                    <a:cs typeface="宋体" pitchFamily="-106" charset="-122"/>
                  </a:rPr>
                  <a:t>formally </a:t>
                </a:r>
                <a:r>
                  <a:rPr lang="en-US" altLang="zh-CN" sz="1200" kern="1200" dirty="0" smtClean="0">
                    <a:solidFill>
                      <a:schemeClr val="tx1"/>
                    </a:solidFill>
                    <a:effectLst/>
                    <a:latin typeface="+mn-lt"/>
                    <a:ea typeface="+mn-ea"/>
                    <a:cs typeface="宋体" pitchFamily="-106" charset="-122"/>
                  </a:rPr>
                  <a:t>introduce the issue of Federated Deep Knowledge Tracing</a:t>
                </a:r>
                <a:r>
                  <a:rPr lang="en-US" altLang="zh-CN" sz="1200" kern="1200" dirty="0" smtClean="0">
                    <a:solidFill>
                      <a:schemeClr val="tx1"/>
                    </a:solidFill>
                    <a:effectLst/>
                    <a:latin typeface="+mn-lt"/>
                    <a:ea typeface="+mn-ea"/>
                    <a:cs typeface="宋体" pitchFamily="-106" charset="-122"/>
                  </a:rPr>
                  <a:t>. Given </a:t>
                </a:r>
                <a:r>
                  <a:rPr lang="en-US" altLang="zh-CN" sz="1200" dirty="0" smtClean="0">
                    <a:solidFill>
                      <a:srgbClr val="1C1C1C"/>
                    </a:solidFill>
                    <a:latin typeface="Times New Roman" panose="02020603050405020304" pitchFamily="18" charset="0"/>
                    <a:ea typeface="Microsoft YaHei" pitchFamily="50"/>
                    <a:cs typeface="Times New Roman" panose="02020603050405020304" pitchFamily="18" charset="0"/>
                  </a:rPr>
                  <a:t>learning records of students from |S| schools isolated.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Here </a:t>
                </a:r>
                <a:r>
                  <a:rPr lang="en-US" altLang="zh-CN" sz="2400" i="0" dirty="0">
                    <a:solidFill>
                      <a:srgbClr val="1C1C1C"/>
                    </a:solidFill>
                    <a:latin typeface="Cambria Math"/>
                    <a:ea typeface="Microsoft YaHei" pitchFamily="50"/>
                    <a:cs typeface="Times New Roman" panose="02020603050405020304" pitchFamily="18" charset="0"/>
                  </a:rPr>
                  <a:t>𝑞_𝑙</a:t>
                </a:r>
                <a:r>
                  <a:rPr lang="zh-CN" altLang="en-US" sz="2400" b="0" i="0" dirty="0" smtClean="0">
                    <a:solidFill>
                      <a:srgbClr val="1C1C1C"/>
                    </a:solidFill>
                    <a:latin typeface="Cambria Math"/>
                    <a:ea typeface="Microsoft YaHei" pitchFamily="50"/>
                    <a:cs typeface="Times New Roman" panose="02020603050405020304" pitchFamily="18" charset="0"/>
                  </a:rPr>
                  <a:t>∈</a:t>
                </a:r>
                <a:r>
                  <a:rPr lang="en-US" altLang="zh-CN" sz="2400" b="0" i="0" dirty="0" smtClean="0">
                    <a:solidFill>
                      <a:srgbClr val="1C1C1C"/>
                    </a:solidFill>
                    <a:latin typeface="Cambria Math"/>
                    <a:ea typeface="Microsoft YaHei" pitchFamily="50"/>
                    <a:cs typeface="Times New Roman" panose="02020603050405020304" pitchFamily="18" charset="0"/>
                  </a:rPr>
                  <a:t>𝑄</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b="0" i="0" dirty="0" smtClean="0">
                    <a:solidFill>
                      <a:srgbClr val="1C1C1C"/>
                    </a:solidFill>
                    <a:latin typeface="Cambria Math"/>
                    <a:ea typeface="Microsoft YaHei" pitchFamily="50"/>
                    <a:cs typeface="Times New Roman" panose="02020603050405020304" pitchFamily="18" charset="0"/>
                  </a:rPr>
                  <a:t>𝑠</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represents the exercise practiced by a</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student at time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and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denotes the corresponding score. Generally, if the student correctly answers exercise </a:t>
                </a:r>
                <a:r>
                  <a:rPr lang="en-US" altLang="zh-CN" sz="2400" i="0" dirty="0">
                    <a:solidFill>
                      <a:srgbClr val="1C1C1C"/>
                    </a:solidFill>
                    <a:latin typeface="Cambria Math"/>
                    <a:ea typeface="Microsoft YaHei" pitchFamily="50"/>
                    <a:cs typeface="Times New Roman" panose="02020603050405020304" pitchFamily="18" charset="0"/>
                  </a:rPr>
                  <a:t>𝑞_𝑙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b="0" i="0" dirty="0" smtClean="0">
                    <a:solidFill>
                      <a:srgbClr val="1C1C1C"/>
                    </a:solidFill>
                    <a:latin typeface="Cambria Math"/>
                    <a:ea typeface="Microsoft YaHei" pitchFamily="50"/>
                    <a:cs typeface="Times New Roman" panose="02020603050405020304" pitchFamily="18" charset="0"/>
                  </a:rPr>
                  <a:t>=1</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otherwise, </a:t>
                </a:r>
                <a:r>
                  <a:rPr lang="en-US" altLang="zh-CN" sz="2400" i="0" dirty="0">
                    <a:solidFill>
                      <a:srgbClr val="1C1C1C"/>
                    </a:solidFill>
                    <a:latin typeface="Cambria Math"/>
                    <a:ea typeface="Microsoft YaHei" pitchFamily="50"/>
                    <a:cs typeface="Times New Roman" panose="02020603050405020304" pitchFamily="18" charset="0"/>
                  </a:rPr>
                  <a:t>𝑔_𝑙=</a:t>
                </a:r>
                <a:r>
                  <a:rPr lang="en-US" altLang="zh-CN" sz="2400" b="0" i="0" dirty="0" smtClean="0">
                    <a:solidFill>
                      <a:srgbClr val="1C1C1C"/>
                    </a:solidFill>
                    <a:latin typeface="Cambria Math"/>
                    <a:ea typeface="Microsoft YaHei" pitchFamily="50"/>
                    <a:cs typeface="Times New Roman" panose="02020603050405020304" pitchFamily="18" charset="0"/>
                  </a:rPr>
                  <a:t>0.</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All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exercises are derived from K</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concepts (e.g</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Mode</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zh-CN" altLang="en-US" sz="2400" dirty="0" smtClean="0"/>
                  <a:t>Our goal is to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train |S| local DKT models, where the s-</a:t>
                </a:r>
                <a:r>
                  <a:rPr lang="en-US" altLang="zh-CN" sz="2400" dirty="0" err="1" smtClean="0">
                    <a:solidFill>
                      <a:srgbClr val="1C1C1C"/>
                    </a:solidFill>
                    <a:latin typeface="Times New Roman" panose="02020603050405020304" pitchFamily="18" charset="0"/>
                    <a:ea typeface="Microsoft YaHei" pitchFamily="50"/>
                    <a:cs typeface="Times New Roman" panose="02020603050405020304" pitchFamily="18" charset="0"/>
                  </a:rPr>
                  <a:t>th</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DKT model can trace the students in school s of knowledge states (represent the students' mastery of concepts).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mn-lt"/>
                  <a:ea typeface="+mn-ea"/>
                  <a:cs typeface="宋体" pitchFamily="-106" charset="-122"/>
                </a:endParaRPr>
              </a:p>
              <a:p>
                <a:endParaRPr lang="zh-CN" altLang="en-US" dirty="0"/>
              </a:p>
            </p:txBody>
          </p:sp>
        </mc:Fallback>
      </mc:AlternateContent>
      <p:sp>
        <p:nvSpPr>
          <p:cNvPr id="4" name="灯片编号占位符 3">
            <a:extLst>
              <a:ext uri="{FF2B5EF4-FFF2-40B4-BE49-F238E27FC236}">
                <a16:creationId xmlns:a16="http://schemas.microsoft.com/office/drawing/2014/main" id="{9B704606-44C6-C853-C029-B9FB91F95C43}"/>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8412EE-440F-428C-82E8-07BCEF19615F}" type="slidenum">
              <a:rPr kumimoji="0" lang="zh-CN" altLang="en-US" sz="13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zh-CN" altLang="en-US" sz="13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34190084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D8194-D6C1-1EA3-EC64-23684B23D4F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005DC07-B409-6D28-6130-0EB8252FF032}"/>
              </a:ext>
            </a:extLst>
          </p:cNvPr>
          <p:cNvSpPr>
            <a:spLocks noGrp="1" noRot="1" noChangeAspect="1"/>
          </p:cNvSpPr>
          <p:nvPr>
            <p:ph type="sldImg"/>
          </p:nvPr>
        </p:nvSpPr>
        <p:spPr>
          <a:xfrm>
            <a:off x="142875" y="768350"/>
            <a:ext cx="6818313" cy="3836988"/>
          </a:xfrm>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BCE70D43-2429-D5E5-47F7-9F7CCC574142}"/>
                  </a:ext>
                </a:extLst>
              </p:cNvPr>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mc:Choice>
        <mc:Fallback xmlns="">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We </a:t>
                </a:r>
                <a:r>
                  <a:rPr lang="en-US" altLang="zh-CN" sz="1200" kern="1200" dirty="0" smtClean="0">
                    <a:solidFill>
                      <a:schemeClr val="tx1"/>
                    </a:solidFill>
                    <a:effectLst/>
                    <a:latin typeface="+mn-lt"/>
                    <a:ea typeface="+mn-ea"/>
                    <a:cs typeface="宋体" pitchFamily="-106" charset="-122"/>
                  </a:rPr>
                  <a:t>formally </a:t>
                </a:r>
                <a:r>
                  <a:rPr lang="en-US" altLang="zh-CN" sz="1200" kern="1200" dirty="0" smtClean="0">
                    <a:solidFill>
                      <a:schemeClr val="tx1"/>
                    </a:solidFill>
                    <a:effectLst/>
                    <a:latin typeface="+mn-lt"/>
                    <a:ea typeface="+mn-ea"/>
                    <a:cs typeface="宋体" pitchFamily="-106" charset="-122"/>
                  </a:rPr>
                  <a:t>introduce the issue of Federated Deep Knowledge Tracing</a:t>
                </a:r>
                <a:r>
                  <a:rPr lang="en-US" altLang="zh-CN" sz="1200" kern="1200" dirty="0" smtClean="0">
                    <a:solidFill>
                      <a:schemeClr val="tx1"/>
                    </a:solidFill>
                    <a:effectLst/>
                    <a:latin typeface="+mn-lt"/>
                    <a:ea typeface="+mn-ea"/>
                    <a:cs typeface="宋体" pitchFamily="-106" charset="-122"/>
                  </a:rPr>
                  <a:t>. Given </a:t>
                </a:r>
                <a:r>
                  <a:rPr lang="en-US" altLang="zh-CN" sz="1200" dirty="0" smtClean="0">
                    <a:solidFill>
                      <a:srgbClr val="1C1C1C"/>
                    </a:solidFill>
                    <a:latin typeface="Times New Roman" panose="02020603050405020304" pitchFamily="18" charset="0"/>
                    <a:ea typeface="Microsoft YaHei" pitchFamily="50"/>
                    <a:cs typeface="Times New Roman" panose="02020603050405020304" pitchFamily="18" charset="0"/>
                  </a:rPr>
                  <a:t>learning records of students from |S| schools isolated.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Here </a:t>
                </a:r>
                <a:r>
                  <a:rPr lang="en-US" altLang="zh-CN" sz="2400" i="0" dirty="0">
                    <a:solidFill>
                      <a:srgbClr val="1C1C1C"/>
                    </a:solidFill>
                    <a:latin typeface="Cambria Math"/>
                    <a:ea typeface="Microsoft YaHei" pitchFamily="50"/>
                    <a:cs typeface="Times New Roman" panose="02020603050405020304" pitchFamily="18" charset="0"/>
                  </a:rPr>
                  <a:t>𝑞_𝑙</a:t>
                </a:r>
                <a:r>
                  <a:rPr lang="zh-CN" altLang="en-US" sz="2400" b="0" i="0" dirty="0" smtClean="0">
                    <a:solidFill>
                      <a:srgbClr val="1C1C1C"/>
                    </a:solidFill>
                    <a:latin typeface="Cambria Math"/>
                    <a:ea typeface="Microsoft YaHei" pitchFamily="50"/>
                    <a:cs typeface="Times New Roman" panose="02020603050405020304" pitchFamily="18" charset="0"/>
                  </a:rPr>
                  <a:t>∈</a:t>
                </a:r>
                <a:r>
                  <a:rPr lang="en-US" altLang="zh-CN" sz="2400" b="0" i="0" dirty="0" smtClean="0">
                    <a:solidFill>
                      <a:srgbClr val="1C1C1C"/>
                    </a:solidFill>
                    <a:latin typeface="Cambria Math"/>
                    <a:ea typeface="Microsoft YaHei" pitchFamily="50"/>
                    <a:cs typeface="Times New Roman" panose="02020603050405020304" pitchFamily="18" charset="0"/>
                  </a:rPr>
                  <a:t>𝑄</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b="0" i="0" dirty="0" smtClean="0">
                    <a:solidFill>
                      <a:srgbClr val="1C1C1C"/>
                    </a:solidFill>
                    <a:latin typeface="Cambria Math"/>
                    <a:ea typeface="Microsoft YaHei" pitchFamily="50"/>
                    <a:cs typeface="Times New Roman" panose="02020603050405020304" pitchFamily="18" charset="0"/>
                  </a:rPr>
                  <a:t>𝑠</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represents the exercise practiced by a</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student at time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and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denotes the corresponding score. Generally, if the student correctly answers exercise </a:t>
                </a:r>
                <a:r>
                  <a:rPr lang="en-US" altLang="zh-CN" sz="2400" i="0" dirty="0">
                    <a:solidFill>
                      <a:srgbClr val="1C1C1C"/>
                    </a:solidFill>
                    <a:latin typeface="Cambria Math"/>
                    <a:ea typeface="Microsoft YaHei" pitchFamily="50"/>
                    <a:cs typeface="Times New Roman" panose="02020603050405020304" pitchFamily="18" charset="0"/>
                  </a:rPr>
                  <a:t>𝑞_𝑙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b="0" i="0" dirty="0" smtClean="0">
                    <a:solidFill>
                      <a:srgbClr val="1C1C1C"/>
                    </a:solidFill>
                    <a:latin typeface="Cambria Math"/>
                    <a:ea typeface="Microsoft YaHei" pitchFamily="50"/>
                    <a:cs typeface="Times New Roman" panose="02020603050405020304" pitchFamily="18" charset="0"/>
                  </a:rPr>
                  <a:t>=1</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otherwise, </a:t>
                </a:r>
                <a:r>
                  <a:rPr lang="en-US" altLang="zh-CN" sz="2400" i="0" dirty="0">
                    <a:solidFill>
                      <a:srgbClr val="1C1C1C"/>
                    </a:solidFill>
                    <a:latin typeface="Cambria Math"/>
                    <a:ea typeface="Microsoft YaHei" pitchFamily="50"/>
                    <a:cs typeface="Times New Roman" panose="02020603050405020304" pitchFamily="18" charset="0"/>
                  </a:rPr>
                  <a:t>𝑔_𝑙=</a:t>
                </a:r>
                <a:r>
                  <a:rPr lang="en-US" altLang="zh-CN" sz="2400" b="0" i="0" dirty="0" smtClean="0">
                    <a:solidFill>
                      <a:srgbClr val="1C1C1C"/>
                    </a:solidFill>
                    <a:latin typeface="Cambria Math"/>
                    <a:ea typeface="Microsoft YaHei" pitchFamily="50"/>
                    <a:cs typeface="Times New Roman" panose="02020603050405020304" pitchFamily="18" charset="0"/>
                  </a:rPr>
                  <a:t>0.</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All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exercises are derived from K</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concepts (e.g</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Mode</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zh-CN" altLang="en-US" sz="2400" dirty="0" smtClean="0"/>
                  <a:t>Our goal is to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train |S| local DKT models, where the s-</a:t>
                </a:r>
                <a:r>
                  <a:rPr lang="en-US" altLang="zh-CN" sz="2400" dirty="0" err="1" smtClean="0">
                    <a:solidFill>
                      <a:srgbClr val="1C1C1C"/>
                    </a:solidFill>
                    <a:latin typeface="Times New Roman" panose="02020603050405020304" pitchFamily="18" charset="0"/>
                    <a:ea typeface="Microsoft YaHei" pitchFamily="50"/>
                    <a:cs typeface="Times New Roman" panose="02020603050405020304" pitchFamily="18" charset="0"/>
                  </a:rPr>
                  <a:t>th</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DKT model can trace the students in school s of knowledge states (represent the students' mastery of concepts).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mn-lt"/>
                  <a:ea typeface="+mn-ea"/>
                  <a:cs typeface="宋体" pitchFamily="-106" charset="-122"/>
                </a:endParaRPr>
              </a:p>
              <a:p>
                <a:endParaRPr lang="zh-CN" altLang="en-US" dirty="0"/>
              </a:p>
            </p:txBody>
          </p:sp>
        </mc:Fallback>
      </mc:AlternateContent>
      <p:sp>
        <p:nvSpPr>
          <p:cNvPr id="4" name="灯片编号占位符 3">
            <a:extLst>
              <a:ext uri="{FF2B5EF4-FFF2-40B4-BE49-F238E27FC236}">
                <a16:creationId xmlns:a16="http://schemas.microsoft.com/office/drawing/2014/main" id="{9B704606-44C6-C853-C029-B9FB91F95C43}"/>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8412EE-440F-428C-82E8-07BCEF19615F}" type="slidenum">
              <a:rPr kumimoji="0" lang="zh-CN" altLang="en-US" sz="13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zh-CN" altLang="en-US" sz="13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2021322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B1D6C-961A-19DE-6AD4-B61133098F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09708D7-5C64-08CF-32C8-5D93352CA550}"/>
              </a:ext>
            </a:extLst>
          </p:cNvPr>
          <p:cNvSpPr>
            <a:spLocks noGrp="1" noRot="1" noChangeAspect="1"/>
          </p:cNvSpPr>
          <p:nvPr>
            <p:ph type="sldImg"/>
          </p:nvPr>
        </p:nvSpPr>
        <p:spPr>
          <a:xfrm>
            <a:off x="142875" y="768350"/>
            <a:ext cx="6818313" cy="3836988"/>
          </a:xfrm>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1F92F7AA-73B1-AACF-F346-0EB818D70EDB}"/>
                  </a:ext>
                </a:extLst>
              </p:cNvPr>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图与图片不同。以类似于二维矩阵形式排列结点的图片，是一种特殊的图。从结构上说一般更多地被称为表格数据。</a:t>
                </a:r>
              </a:p>
            </p:txBody>
          </p:sp>
        </mc:Choice>
        <mc:Fallback xmlns="">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We </a:t>
                </a:r>
                <a:r>
                  <a:rPr lang="en-US" altLang="zh-CN" sz="1200" kern="1200" dirty="0" smtClean="0">
                    <a:solidFill>
                      <a:schemeClr val="tx1"/>
                    </a:solidFill>
                    <a:effectLst/>
                    <a:latin typeface="+mn-lt"/>
                    <a:ea typeface="+mn-ea"/>
                    <a:cs typeface="宋体" pitchFamily="-106" charset="-122"/>
                  </a:rPr>
                  <a:t>formally </a:t>
                </a:r>
                <a:r>
                  <a:rPr lang="en-US" altLang="zh-CN" sz="1200" kern="1200" dirty="0" smtClean="0">
                    <a:solidFill>
                      <a:schemeClr val="tx1"/>
                    </a:solidFill>
                    <a:effectLst/>
                    <a:latin typeface="+mn-lt"/>
                    <a:ea typeface="+mn-ea"/>
                    <a:cs typeface="宋体" pitchFamily="-106" charset="-122"/>
                  </a:rPr>
                  <a:t>introduce the issue of Federated Deep Knowledge Tracing</a:t>
                </a:r>
                <a:r>
                  <a:rPr lang="en-US" altLang="zh-CN" sz="1200" kern="1200" dirty="0" smtClean="0">
                    <a:solidFill>
                      <a:schemeClr val="tx1"/>
                    </a:solidFill>
                    <a:effectLst/>
                    <a:latin typeface="+mn-lt"/>
                    <a:ea typeface="+mn-ea"/>
                    <a:cs typeface="宋体" pitchFamily="-106" charset="-122"/>
                  </a:rPr>
                  <a:t>. Given </a:t>
                </a:r>
                <a:r>
                  <a:rPr lang="en-US" altLang="zh-CN" sz="1200" dirty="0" smtClean="0">
                    <a:solidFill>
                      <a:srgbClr val="1C1C1C"/>
                    </a:solidFill>
                    <a:latin typeface="Times New Roman" panose="02020603050405020304" pitchFamily="18" charset="0"/>
                    <a:ea typeface="Microsoft YaHei" pitchFamily="50"/>
                    <a:cs typeface="Times New Roman" panose="02020603050405020304" pitchFamily="18" charset="0"/>
                  </a:rPr>
                  <a:t>learning records of students from |S| schools isolated.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Here </a:t>
                </a:r>
                <a:r>
                  <a:rPr lang="en-US" altLang="zh-CN" sz="2400" i="0" dirty="0">
                    <a:solidFill>
                      <a:srgbClr val="1C1C1C"/>
                    </a:solidFill>
                    <a:latin typeface="Cambria Math"/>
                    <a:ea typeface="Microsoft YaHei" pitchFamily="50"/>
                    <a:cs typeface="Times New Roman" panose="02020603050405020304" pitchFamily="18" charset="0"/>
                  </a:rPr>
                  <a:t>𝑞_𝑙</a:t>
                </a:r>
                <a:r>
                  <a:rPr lang="zh-CN" altLang="en-US" sz="2400" b="0" i="0" dirty="0" smtClean="0">
                    <a:solidFill>
                      <a:srgbClr val="1C1C1C"/>
                    </a:solidFill>
                    <a:latin typeface="Cambria Math"/>
                    <a:ea typeface="Microsoft YaHei" pitchFamily="50"/>
                    <a:cs typeface="Times New Roman" panose="02020603050405020304" pitchFamily="18" charset="0"/>
                  </a:rPr>
                  <a:t>∈</a:t>
                </a:r>
                <a:r>
                  <a:rPr lang="en-US" altLang="zh-CN" sz="2400" b="0" i="0" dirty="0" smtClean="0">
                    <a:solidFill>
                      <a:srgbClr val="1C1C1C"/>
                    </a:solidFill>
                    <a:latin typeface="Cambria Math"/>
                    <a:ea typeface="Microsoft YaHei" pitchFamily="50"/>
                    <a:cs typeface="Times New Roman" panose="02020603050405020304" pitchFamily="18" charset="0"/>
                  </a:rPr>
                  <a:t>𝑄</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b="0" i="0" dirty="0" smtClean="0">
                    <a:solidFill>
                      <a:srgbClr val="1C1C1C"/>
                    </a:solidFill>
                    <a:latin typeface="Cambria Math"/>
                    <a:ea typeface="Microsoft YaHei" pitchFamily="50"/>
                    <a:cs typeface="Times New Roman" panose="02020603050405020304" pitchFamily="18" charset="0"/>
                  </a:rPr>
                  <a:t>𝑠</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represents the exercise practiced by a</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student at time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and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denotes the corresponding score. Generally, if the student correctly answers exercise </a:t>
                </a:r>
                <a:r>
                  <a:rPr lang="en-US" altLang="zh-CN" sz="2400" i="0" dirty="0">
                    <a:solidFill>
                      <a:srgbClr val="1C1C1C"/>
                    </a:solidFill>
                    <a:latin typeface="Cambria Math"/>
                    <a:ea typeface="Microsoft YaHei" pitchFamily="50"/>
                    <a:cs typeface="Times New Roman" panose="02020603050405020304" pitchFamily="18" charset="0"/>
                  </a:rPr>
                  <a:t>𝑞_𝑙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b="0" i="0" dirty="0" smtClean="0">
                    <a:solidFill>
                      <a:srgbClr val="1C1C1C"/>
                    </a:solidFill>
                    <a:latin typeface="Cambria Math"/>
                    <a:ea typeface="Microsoft YaHei" pitchFamily="50"/>
                    <a:cs typeface="Times New Roman" panose="02020603050405020304" pitchFamily="18" charset="0"/>
                  </a:rPr>
                  <a:t>=1</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otherwise, </a:t>
                </a:r>
                <a:r>
                  <a:rPr lang="en-US" altLang="zh-CN" sz="2400" i="0" dirty="0">
                    <a:solidFill>
                      <a:srgbClr val="1C1C1C"/>
                    </a:solidFill>
                    <a:latin typeface="Cambria Math"/>
                    <a:ea typeface="Microsoft YaHei" pitchFamily="50"/>
                    <a:cs typeface="Times New Roman" panose="02020603050405020304" pitchFamily="18" charset="0"/>
                  </a:rPr>
                  <a:t>𝑔_𝑙=</a:t>
                </a:r>
                <a:r>
                  <a:rPr lang="en-US" altLang="zh-CN" sz="2400" b="0" i="0" dirty="0" smtClean="0">
                    <a:solidFill>
                      <a:srgbClr val="1C1C1C"/>
                    </a:solidFill>
                    <a:latin typeface="Cambria Math"/>
                    <a:ea typeface="Microsoft YaHei" pitchFamily="50"/>
                    <a:cs typeface="Times New Roman" panose="02020603050405020304" pitchFamily="18" charset="0"/>
                  </a:rPr>
                  <a:t>0.</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All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exercises are derived from K</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concepts (e.g</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Mode</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zh-CN" altLang="en-US" sz="2400" dirty="0" smtClean="0"/>
                  <a:t>Our goal is to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train |S| local DKT models, where the s-</a:t>
                </a:r>
                <a:r>
                  <a:rPr lang="en-US" altLang="zh-CN" sz="2400" dirty="0" err="1" smtClean="0">
                    <a:solidFill>
                      <a:srgbClr val="1C1C1C"/>
                    </a:solidFill>
                    <a:latin typeface="Times New Roman" panose="02020603050405020304" pitchFamily="18" charset="0"/>
                    <a:ea typeface="Microsoft YaHei" pitchFamily="50"/>
                    <a:cs typeface="Times New Roman" panose="02020603050405020304" pitchFamily="18" charset="0"/>
                  </a:rPr>
                  <a:t>th</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DKT model can trace the students in school s of knowledge states (represent the students' mastery of concepts).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mn-lt"/>
                  <a:ea typeface="+mn-ea"/>
                  <a:cs typeface="宋体" pitchFamily="-106" charset="-122"/>
                </a:endParaRPr>
              </a:p>
              <a:p>
                <a:endParaRPr lang="zh-CN" altLang="en-US" dirty="0"/>
              </a:p>
            </p:txBody>
          </p:sp>
        </mc:Fallback>
      </mc:AlternateContent>
      <p:sp>
        <p:nvSpPr>
          <p:cNvPr id="4" name="灯片编号占位符 3">
            <a:extLst>
              <a:ext uri="{FF2B5EF4-FFF2-40B4-BE49-F238E27FC236}">
                <a16:creationId xmlns:a16="http://schemas.microsoft.com/office/drawing/2014/main" id="{9D784933-689F-CD6A-644E-6CDABCA95682}"/>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8412EE-440F-428C-82E8-07BCEF19615F}" type="slidenum">
              <a:rPr kumimoji="0" lang="zh-CN" altLang="en-US" sz="13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zh-CN" altLang="en-US" sz="13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12114295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F2A76-7F63-7DE3-14BD-9C2879C29B4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6956A49-94B4-709F-CEFF-82F4016927DD}"/>
              </a:ext>
            </a:extLst>
          </p:cNvPr>
          <p:cNvSpPr>
            <a:spLocks noGrp="1" noRot="1" noChangeAspect="1"/>
          </p:cNvSpPr>
          <p:nvPr>
            <p:ph type="sldImg"/>
          </p:nvPr>
        </p:nvSpPr>
        <p:spPr>
          <a:xfrm>
            <a:off x="142875" y="768350"/>
            <a:ext cx="6818313" cy="3836988"/>
          </a:xfrm>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1856F984-DDB8-A21D-D481-C3D8D135FD3B}"/>
                  </a:ext>
                </a:extLst>
              </p:cNvPr>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优点方面，</a:t>
                </a:r>
                <a:r>
                  <a:rPr lang="zh-CN" altLang="en-US" sz="1200" dirty="0"/>
                  <a:t>在使用</a:t>
                </a:r>
                <a:r>
                  <a:rPr lang="en-US" altLang="zh-CN" sz="1200" dirty="0"/>
                  <a:t>Sentence-Bert</a:t>
                </a:r>
                <a:r>
                  <a:rPr lang="zh-CN" altLang="en-US" sz="1200" dirty="0"/>
                  <a:t>作为</a:t>
                </a:r>
                <a:r>
                  <a:rPr lang="en-US" altLang="zh-CN" sz="1200" dirty="0"/>
                  <a:t>embedding model</a:t>
                </a:r>
                <a:r>
                  <a:rPr lang="zh-CN" altLang="en-US" sz="1200" dirty="0"/>
                  <a:t>时，即使不做微调，也可以达到接近</a:t>
                </a:r>
                <a:r>
                  <a:rPr lang="en-US" altLang="zh-CN" sz="1200" dirty="0"/>
                  <a:t>SOTA</a:t>
                </a:r>
                <a:r>
                  <a:rPr lang="zh-CN" altLang="en-US" sz="1200" dirty="0"/>
                  <a:t>的性能。一般情况下，使用</a:t>
                </a:r>
                <a:r>
                  <a:rPr lang="en-US" altLang="zh-CN" sz="1200" dirty="0"/>
                  <a:t>Embedding model</a:t>
                </a:r>
                <a:r>
                  <a:rPr lang="zh-CN" altLang="en-US" sz="1200" dirty="0"/>
                  <a:t>比扩大用于</a:t>
                </a:r>
                <a:r>
                  <a:rPr lang="en-US" altLang="zh-CN" sz="1200" dirty="0"/>
                  <a:t>embedding</a:t>
                </a:r>
                <a:r>
                  <a:rPr lang="zh-CN" altLang="en-US" sz="1200" dirty="0"/>
                  <a:t>的</a:t>
                </a:r>
                <a:r>
                  <a:rPr lang="en-US" altLang="zh-CN" sz="1200" dirty="0"/>
                  <a:t>LM</a:t>
                </a:r>
                <a:r>
                  <a:rPr lang="zh-CN" altLang="en-US" sz="1200" dirty="0"/>
                  <a:t>规模效果更好。</a:t>
                </a:r>
                <a:br>
                  <a:rPr lang="en-US" altLang="zh-CN" sz="1200" dirty="0"/>
                </a:br>
                <a:r>
                  <a:rPr lang="zh-CN" altLang="en-US" sz="1200" dirty="0"/>
                  <a:t>缺点方面，性能与总体训练样本的质量相关。在低样本标注率的情况下，非常依赖伪标签的质量，因而非常需要</a:t>
                </a:r>
                <a:r>
                  <a:rPr lang="en-US" altLang="zh-CN" sz="1200" dirty="0"/>
                  <a:t>LLM</a:t>
                </a:r>
                <a:r>
                  <a:rPr lang="zh-CN" altLang="en-US" sz="1200" dirty="0"/>
                  <a:t>本身具有良好的</a:t>
                </a:r>
                <a:r>
                  <a:rPr lang="en-US" altLang="zh-CN" sz="1200" dirty="0"/>
                  <a:t>zero-shot</a:t>
                </a:r>
                <a:r>
                  <a:rPr lang="zh-CN" altLang="en-US" sz="1200" dirty="0"/>
                  <a:t>能力。在低样本率时也可以不选择使用伪标签，而使用解释。</a:t>
                </a:r>
                <a:br>
                  <a:rPr lang="en-US" altLang="zh-CN" sz="1200" dirty="0"/>
                </a:br>
                <a:r>
                  <a:rPr lang="en-US" altLang="zh-CN" sz="1200" dirty="0"/>
                  <a:t>OGBN-</a:t>
                </a:r>
                <a:r>
                  <a:rPr lang="en-US" altLang="zh-CN" sz="1200" dirty="0" err="1"/>
                  <a:t>Arxiv</a:t>
                </a:r>
                <a:r>
                  <a:rPr lang="zh-CN" altLang="en-US" sz="1200" dirty="0"/>
                  <a:t>：图数据集。来自</a:t>
                </a:r>
                <a:r>
                  <a:rPr lang="en-US" altLang="zh-CN" sz="1200" dirty="0" err="1"/>
                  <a:t>Arxiv</a:t>
                </a:r>
                <a:r>
                  <a:rPr lang="zh-CN" altLang="en-US" sz="1200" dirty="0"/>
                  <a:t>上的</a:t>
                </a:r>
                <a:r>
                  <a:rPr lang="en-US" altLang="zh-CN" sz="1200" dirty="0"/>
                  <a:t>CS</a:t>
                </a:r>
                <a:r>
                  <a:rPr lang="zh-CN" altLang="en-US" sz="1200" dirty="0"/>
                  <a:t>相关论文。结点为单条样本，包含了文章的标题、摘要的</a:t>
                </a:r>
                <a:r>
                  <a:rPr lang="en-US" altLang="zh-CN" sz="1200" dirty="0"/>
                  <a:t>embedding</a:t>
                </a:r>
                <a:r>
                  <a:rPr lang="zh-CN" altLang="en-US" sz="1200" dirty="0"/>
                  <a:t>。这些</a:t>
                </a:r>
                <a:r>
                  <a:rPr lang="en-US" altLang="zh-CN" sz="1200" dirty="0"/>
                  <a:t>embedding</a:t>
                </a:r>
                <a:r>
                  <a:rPr lang="zh-CN" altLang="en-US" sz="1200" dirty="0"/>
                  <a:t>是使用</a:t>
                </a:r>
                <a:r>
                  <a:rPr lang="en-US" altLang="zh-CN" sz="1200" dirty="0"/>
                  <a:t>skip-gram</a:t>
                </a:r>
                <a:r>
                  <a:rPr lang="zh-CN" altLang="en-US" sz="1200" dirty="0"/>
                  <a:t>等技术对所有词汇</a:t>
                </a:r>
                <a:r>
                  <a:rPr lang="en-US" altLang="zh-CN" sz="1200" dirty="0"/>
                  <a:t>embedding</a:t>
                </a:r>
                <a:r>
                  <a:rPr lang="zh-CN" altLang="en-US" sz="1200" dirty="0"/>
                  <a:t>后平均得到的。单条样本的数据也可以使用原始文本，还包含了发表时间等信息。边是有向的，表示了论文之间的引用关系。这个数据集的任务是将结点分类到给定的</a:t>
                </a:r>
                <a:r>
                  <a:rPr lang="en-US" altLang="zh-CN" sz="1200" dirty="0" err="1"/>
                  <a:t>Arxiv</a:t>
                </a:r>
                <a:r>
                  <a:rPr lang="en-US" altLang="zh-CN" sz="1200" dirty="0"/>
                  <a:t> CS</a:t>
                </a:r>
                <a:r>
                  <a:rPr lang="zh-CN" altLang="en-US" sz="1200" dirty="0"/>
                  <a:t>类别中。</a:t>
                </a:r>
                <a:endParaRPr lang="zh-CN" altLang="en-US" dirty="0"/>
              </a:p>
            </p:txBody>
          </p:sp>
        </mc:Choice>
        <mc:Fallback xmlns="">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We </a:t>
                </a:r>
                <a:r>
                  <a:rPr lang="en-US" altLang="zh-CN" sz="1200" kern="1200" dirty="0" smtClean="0">
                    <a:solidFill>
                      <a:schemeClr val="tx1"/>
                    </a:solidFill>
                    <a:effectLst/>
                    <a:latin typeface="+mn-lt"/>
                    <a:ea typeface="+mn-ea"/>
                    <a:cs typeface="宋体" pitchFamily="-106" charset="-122"/>
                  </a:rPr>
                  <a:t>formally </a:t>
                </a:r>
                <a:r>
                  <a:rPr lang="en-US" altLang="zh-CN" sz="1200" kern="1200" dirty="0" smtClean="0">
                    <a:solidFill>
                      <a:schemeClr val="tx1"/>
                    </a:solidFill>
                    <a:effectLst/>
                    <a:latin typeface="+mn-lt"/>
                    <a:ea typeface="+mn-ea"/>
                    <a:cs typeface="宋体" pitchFamily="-106" charset="-122"/>
                  </a:rPr>
                  <a:t>introduce the issue of Federated Deep Knowledge Tracing</a:t>
                </a:r>
                <a:r>
                  <a:rPr lang="en-US" altLang="zh-CN" sz="1200" kern="1200" dirty="0" smtClean="0">
                    <a:solidFill>
                      <a:schemeClr val="tx1"/>
                    </a:solidFill>
                    <a:effectLst/>
                    <a:latin typeface="+mn-lt"/>
                    <a:ea typeface="+mn-ea"/>
                    <a:cs typeface="宋体" pitchFamily="-106" charset="-122"/>
                  </a:rPr>
                  <a:t>. Given </a:t>
                </a:r>
                <a:r>
                  <a:rPr lang="en-US" altLang="zh-CN" sz="1200" dirty="0" smtClean="0">
                    <a:solidFill>
                      <a:srgbClr val="1C1C1C"/>
                    </a:solidFill>
                    <a:latin typeface="Times New Roman" panose="02020603050405020304" pitchFamily="18" charset="0"/>
                    <a:ea typeface="Microsoft YaHei" pitchFamily="50"/>
                    <a:cs typeface="Times New Roman" panose="02020603050405020304" pitchFamily="18" charset="0"/>
                  </a:rPr>
                  <a:t>learning records of students from |S| schools isolated.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Here </a:t>
                </a:r>
                <a:r>
                  <a:rPr lang="en-US" altLang="zh-CN" sz="2400" i="0" dirty="0">
                    <a:solidFill>
                      <a:srgbClr val="1C1C1C"/>
                    </a:solidFill>
                    <a:latin typeface="Cambria Math"/>
                    <a:ea typeface="Microsoft YaHei" pitchFamily="50"/>
                    <a:cs typeface="Times New Roman" panose="02020603050405020304" pitchFamily="18" charset="0"/>
                  </a:rPr>
                  <a:t>𝑞_𝑙</a:t>
                </a:r>
                <a:r>
                  <a:rPr lang="zh-CN" altLang="en-US" sz="2400" b="0" i="0" dirty="0" smtClean="0">
                    <a:solidFill>
                      <a:srgbClr val="1C1C1C"/>
                    </a:solidFill>
                    <a:latin typeface="Cambria Math"/>
                    <a:ea typeface="Microsoft YaHei" pitchFamily="50"/>
                    <a:cs typeface="Times New Roman" panose="02020603050405020304" pitchFamily="18" charset="0"/>
                  </a:rPr>
                  <a:t>∈</a:t>
                </a:r>
                <a:r>
                  <a:rPr lang="en-US" altLang="zh-CN" sz="2400" b="0" i="0" dirty="0" smtClean="0">
                    <a:solidFill>
                      <a:srgbClr val="1C1C1C"/>
                    </a:solidFill>
                    <a:latin typeface="Cambria Math"/>
                    <a:ea typeface="Microsoft YaHei" pitchFamily="50"/>
                    <a:cs typeface="Times New Roman" panose="02020603050405020304" pitchFamily="18" charset="0"/>
                  </a:rPr>
                  <a:t>𝑄</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b="0" i="0" dirty="0" smtClean="0">
                    <a:solidFill>
                      <a:srgbClr val="1C1C1C"/>
                    </a:solidFill>
                    <a:latin typeface="Cambria Math"/>
                    <a:ea typeface="Microsoft YaHei" pitchFamily="50"/>
                    <a:cs typeface="Times New Roman" panose="02020603050405020304" pitchFamily="18" charset="0"/>
                  </a:rPr>
                  <a:t>𝑠</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represents the exercise practiced by a</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student at time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and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denotes the corresponding score. Generally, if the student correctly answers exercise </a:t>
                </a:r>
                <a:r>
                  <a:rPr lang="en-US" altLang="zh-CN" sz="2400" i="0" dirty="0">
                    <a:solidFill>
                      <a:srgbClr val="1C1C1C"/>
                    </a:solidFill>
                    <a:latin typeface="Cambria Math"/>
                    <a:ea typeface="Microsoft YaHei" pitchFamily="50"/>
                    <a:cs typeface="Times New Roman" panose="02020603050405020304" pitchFamily="18" charset="0"/>
                  </a:rPr>
                  <a:t>𝑞_𝑙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b="0" i="0" dirty="0" smtClean="0">
                    <a:solidFill>
                      <a:srgbClr val="1C1C1C"/>
                    </a:solidFill>
                    <a:latin typeface="Cambria Math"/>
                    <a:ea typeface="Microsoft YaHei" pitchFamily="50"/>
                    <a:cs typeface="Times New Roman" panose="02020603050405020304" pitchFamily="18" charset="0"/>
                  </a:rPr>
                  <a:t>=1</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otherwise, </a:t>
                </a:r>
                <a:r>
                  <a:rPr lang="en-US" altLang="zh-CN" sz="2400" i="0" dirty="0">
                    <a:solidFill>
                      <a:srgbClr val="1C1C1C"/>
                    </a:solidFill>
                    <a:latin typeface="Cambria Math"/>
                    <a:ea typeface="Microsoft YaHei" pitchFamily="50"/>
                    <a:cs typeface="Times New Roman" panose="02020603050405020304" pitchFamily="18" charset="0"/>
                  </a:rPr>
                  <a:t>𝑔_𝑙=</a:t>
                </a:r>
                <a:r>
                  <a:rPr lang="en-US" altLang="zh-CN" sz="2400" b="0" i="0" dirty="0" smtClean="0">
                    <a:solidFill>
                      <a:srgbClr val="1C1C1C"/>
                    </a:solidFill>
                    <a:latin typeface="Cambria Math"/>
                    <a:ea typeface="Microsoft YaHei" pitchFamily="50"/>
                    <a:cs typeface="Times New Roman" panose="02020603050405020304" pitchFamily="18" charset="0"/>
                  </a:rPr>
                  <a:t>0.</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All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exercises are derived from K</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concepts (e.g</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Mode</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zh-CN" altLang="en-US" sz="2400" dirty="0" smtClean="0"/>
                  <a:t>Our goal is to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train |S| local DKT models, where the s-</a:t>
                </a:r>
                <a:r>
                  <a:rPr lang="en-US" altLang="zh-CN" sz="2400" dirty="0" err="1" smtClean="0">
                    <a:solidFill>
                      <a:srgbClr val="1C1C1C"/>
                    </a:solidFill>
                    <a:latin typeface="Times New Roman" panose="02020603050405020304" pitchFamily="18" charset="0"/>
                    <a:ea typeface="Microsoft YaHei" pitchFamily="50"/>
                    <a:cs typeface="Times New Roman" panose="02020603050405020304" pitchFamily="18" charset="0"/>
                  </a:rPr>
                  <a:t>th</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DKT model can trace the students in school s of knowledge states (represent the students' mastery of concepts).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mn-lt"/>
                  <a:ea typeface="+mn-ea"/>
                  <a:cs typeface="宋体" pitchFamily="-106" charset="-122"/>
                </a:endParaRPr>
              </a:p>
              <a:p>
                <a:endParaRPr lang="zh-CN" altLang="en-US" dirty="0"/>
              </a:p>
            </p:txBody>
          </p:sp>
        </mc:Fallback>
      </mc:AlternateContent>
      <p:sp>
        <p:nvSpPr>
          <p:cNvPr id="4" name="灯片编号占位符 3">
            <a:extLst>
              <a:ext uri="{FF2B5EF4-FFF2-40B4-BE49-F238E27FC236}">
                <a16:creationId xmlns:a16="http://schemas.microsoft.com/office/drawing/2014/main" id="{4B25BBCF-CF82-8D86-F275-2568237117C0}"/>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8412EE-440F-428C-82E8-07BCEF19615F}" type="slidenum">
              <a:rPr kumimoji="0" lang="zh-CN" altLang="en-US" sz="13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zh-CN" altLang="en-US" sz="13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11520636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95717-0A7A-E7A1-1781-2FDD8FD876C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3CEB6A2-736E-26B2-82CC-026E7D73C99F}"/>
              </a:ext>
            </a:extLst>
          </p:cNvPr>
          <p:cNvSpPr>
            <a:spLocks noGrp="1" noRot="1" noChangeAspect="1"/>
          </p:cNvSpPr>
          <p:nvPr>
            <p:ph type="sldImg"/>
          </p:nvPr>
        </p:nvSpPr>
        <p:spPr>
          <a:xfrm>
            <a:off x="142875" y="768350"/>
            <a:ext cx="6818313" cy="3836988"/>
          </a:xfrm>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E2823CB6-729D-6FF3-1933-D1CB145F50EA}"/>
                  </a:ext>
                </a:extLst>
              </p:cNvPr>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先将图结构使用文本信息描述，再通过</a:t>
                </a:r>
                <a:r>
                  <a:rPr lang="en-US" altLang="zh-CN" dirty="0"/>
                  <a:t>prompt</a:t>
                </a:r>
                <a:r>
                  <a:rPr lang="zh-CN" altLang="en-US" dirty="0"/>
                  <a:t>技术使用</a:t>
                </a:r>
                <a:r>
                  <a:rPr lang="en-US" altLang="zh-CN" dirty="0"/>
                  <a:t>LLM</a:t>
                </a:r>
                <a:r>
                  <a:rPr lang="zh-CN" altLang="en-US" dirty="0"/>
                  <a:t>进行预测。本质上是人工进行模态转换，用文本的方式描述图结构信息，从而使</a:t>
                </a:r>
                <a:r>
                  <a:rPr lang="en-US" altLang="zh-CN" dirty="0"/>
                  <a:t>LLM</a:t>
                </a:r>
                <a:r>
                  <a:rPr lang="zh-CN" altLang="en-US" dirty="0"/>
                  <a:t>同时利用属性信息和图的结构信息。这更像一种直觉上的做法。</a:t>
                </a:r>
              </a:p>
            </p:txBody>
          </p:sp>
        </mc:Choice>
        <mc:Fallback xmlns="">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We </a:t>
                </a:r>
                <a:r>
                  <a:rPr lang="en-US" altLang="zh-CN" sz="1200" kern="1200" dirty="0" smtClean="0">
                    <a:solidFill>
                      <a:schemeClr val="tx1"/>
                    </a:solidFill>
                    <a:effectLst/>
                    <a:latin typeface="+mn-lt"/>
                    <a:ea typeface="+mn-ea"/>
                    <a:cs typeface="宋体" pitchFamily="-106" charset="-122"/>
                  </a:rPr>
                  <a:t>formally </a:t>
                </a:r>
                <a:r>
                  <a:rPr lang="en-US" altLang="zh-CN" sz="1200" kern="1200" dirty="0" smtClean="0">
                    <a:solidFill>
                      <a:schemeClr val="tx1"/>
                    </a:solidFill>
                    <a:effectLst/>
                    <a:latin typeface="+mn-lt"/>
                    <a:ea typeface="+mn-ea"/>
                    <a:cs typeface="宋体" pitchFamily="-106" charset="-122"/>
                  </a:rPr>
                  <a:t>introduce the issue of Federated Deep Knowledge Tracing</a:t>
                </a:r>
                <a:r>
                  <a:rPr lang="en-US" altLang="zh-CN" sz="1200" kern="1200" dirty="0" smtClean="0">
                    <a:solidFill>
                      <a:schemeClr val="tx1"/>
                    </a:solidFill>
                    <a:effectLst/>
                    <a:latin typeface="+mn-lt"/>
                    <a:ea typeface="+mn-ea"/>
                    <a:cs typeface="宋体" pitchFamily="-106" charset="-122"/>
                  </a:rPr>
                  <a:t>. Given </a:t>
                </a:r>
                <a:r>
                  <a:rPr lang="en-US" altLang="zh-CN" sz="1200" dirty="0" smtClean="0">
                    <a:solidFill>
                      <a:srgbClr val="1C1C1C"/>
                    </a:solidFill>
                    <a:latin typeface="Times New Roman" panose="02020603050405020304" pitchFamily="18" charset="0"/>
                    <a:ea typeface="Microsoft YaHei" pitchFamily="50"/>
                    <a:cs typeface="Times New Roman" panose="02020603050405020304" pitchFamily="18" charset="0"/>
                  </a:rPr>
                  <a:t>learning records of students from |S| schools isolated.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Here </a:t>
                </a:r>
                <a:r>
                  <a:rPr lang="en-US" altLang="zh-CN" sz="2400" i="0" dirty="0">
                    <a:solidFill>
                      <a:srgbClr val="1C1C1C"/>
                    </a:solidFill>
                    <a:latin typeface="Cambria Math"/>
                    <a:ea typeface="Microsoft YaHei" pitchFamily="50"/>
                    <a:cs typeface="Times New Roman" panose="02020603050405020304" pitchFamily="18" charset="0"/>
                  </a:rPr>
                  <a:t>𝑞_𝑙</a:t>
                </a:r>
                <a:r>
                  <a:rPr lang="zh-CN" altLang="en-US" sz="2400" b="0" i="0" dirty="0" smtClean="0">
                    <a:solidFill>
                      <a:srgbClr val="1C1C1C"/>
                    </a:solidFill>
                    <a:latin typeface="Cambria Math"/>
                    <a:ea typeface="Microsoft YaHei" pitchFamily="50"/>
                    <a:cs typeface="Times New Roman" panose="02020603050405020304" pitchFamily="18" charset="0"/>
                  </a:rPr>
                  <a:t>∈</a:t>
                </a:r>
                <a:r>
                  <a:rPr lang="en-US" altLang="zh-CN" sz="2400" b="0" i="0" dirty="0" smtClean="0">
                    <a:solidFill>
                      <a:srgbClr val="1C1C1C"/>
                    </a:solidFill>
                    <a:latin typeface="Cambria Math"/>
                    <a:ea typeface="Microsoft YaHei" pitchFamily="50"/>
                    <a:cs typeface="Times New Roman" panose="02020603050405020304" pitchFamily="18" charset="0"/>
                  </a:rPr>
                  <a:t>𝑄</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b="0" i="0" dirty="0" smtClean="0">
                    <a:solidFill>
                      <a:srgbClr val="1C1C1C"/>
                    </a:solidFill>
                    <a:latin typeface="Cambria Math"/>
                    <a:ea typeface="Microsoft YaHei" pitchFamily="50"/>
                    <a:cs typeface="Times New Roman" panose="02020603050405020304" pitchFamily="18" charset="0"/>
                  </a:rPr>
                  <a:t>𝑠</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represents the exercise practiced by a</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student at time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and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denotes the corresponding score. Generally, if the student correctly answers exercise </a:t>
                </a:r>
                <a:r>
                  <a:rPr lang="en-US" altLang="zh-CN" sz="2400" i="0" dirty="0">
                    <a:solidFill>
                      <a:srgbClr val="1C1C1C"/>
                    </a:solidFill>
                    <a:latin typeface="Cambria Math"/>
                    <a:ea typeface="Microsoft YaHei" pitchFamily="50"/>
                    <a:cs typeface="Times New Roman" panose="02020603050405020304" pitchFamily="18" charset="0"/>
                  </a:rPr>
                  <a:t>𝑞_𝑙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b="0" i="0" dirty="0" smtClean="0">
                    <a:solidFill>
                      <a:srgbClr val="1C1C1C"/>
                    </a:solidFill>
                    <a:latin typeface="Cambria Math"/>
                    <a:ea typeface="Microsoft YaHei" pitchFamily="50"/>
                    <a:cs typeface="Times New Roman" panose="02020603050405020304" pitchFamily="18" charset="0"/>
                  </a:rPr>
                  <a:t>=1</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otherwise, </a:t>
                </a:r>
                <a:r>
                  <a:rPr lang="en-US" altLang="zh-CN" sz="2400" i="0" dirty="0">
                    <a:solidFill>
                      <a:srgbClr val="1C1C1C"/>
                    </a:solidFill>
                    <a:latin typeface="Cambria Math"/>
                    <a:ea typeface="Microsoft YaHei" pitchFamily="50"/>
                    <a:cs typeface="Times New Roman" panose="02020603050405020304" pitchFamily="18" charset="0"/>
                  </a:rPr>
                  <a:t>𝑔_𝑙=</a:t>
                </a:r>
                <a:r>
                  <a:rPr lang="en-US" altLang="zh-CN" sz="2400" b="0" i="0" dirty="0" smtClean="0">
                    <a:solidFill>
                      <a:srgbClr val="1C1C1C"/>
                    </a:solidFill>
                    <a:latin typeface="Cambria Math"/>
                    <a:ea typeface="Microsoft YaHei" pitchFamily="50"/>
                    <a:cs typeface="Times New Roman" panose="02020603050405020304" pitchFamily="18" charset="0"/>
                  </a:rPr>
                  <a:t>0.</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All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exercises are derived from K</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concepts (e.g</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Mode</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zh-CN" altLang="en-US" sz="2400" dirty="0" smtClean="0"/>
                  <a:t>Our goal is to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train |S| local DKT models, where the s-</a:t>
                </a:r>
                <a:r>
                  <a:rPr lang="en-US" altLang="zh-CN" sz="2400" dirty="0" err="1" smtClean="0">
                    <a:solidFill>
                      <a:srgbClr val="1C1C1C"/>
                    </a:solidFill>
                    <a:latin typeface="Times New Roman" panose="02020603050405020304" pitchFamily="18" charset="0"/>
                    <a:ea typeface="Microsoft YaHei" pitchFamily="50"/>
                    <a:cs typeface="Times New Roman" panose="02020603050405020304" pitchFamily="18" charset="0"/>
                  </a:rPr>
                  <a:t>th</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DKT model can trace the students in school s of knowledge states (represent the students' mastery of concepts).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mn-lt"/>
                  <a:ea typeface="+mn-ea"/>
                  <a:cs typeface="宋体" pitchFamily="-106" charset="-122"/>
                </a:endParaRPr>
              </a:p>
              <a:p>
                <a:endParaRPr lang="zh-CN" altLang="en-US" dirty="0"/>
              </a:p>
            </p:txBody>
          </p:sp>
        </mc:Fallback>
      </mc:AlternateContent>
      <p:sp>
        <p:nvSpPr>
          <p:cNvPr id="4" name="灯片编号占位符 3">
            <a:extLst>
              <a:ext uri="{FF2B5EF4-FFF2-40B4-BE49-F238E27FC236}">
                <a16:creationId xmlns:a16="http://schemas.microsoft.com/office/drawing/2014/main" id="{1356CE20-45E1-2290-3C7F-1A769C79CA13}"/>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8412EE-440F-428C-82E8-07BCEF19615F}" type="slidenum">
              <a:rPr kumimoji="0" lang="zh-CN" altLang="en-US" sz="13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zh-CN" altLang="en-US" sz="13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28811298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95717-0A7A-E7A1-1781-2FDD8FD876C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3CEB6A2-736E-26B2-82CC-026E7D73C99F}"/>
              </a:ext>
            </a:extLst>
          </p:cNvPr>
          <p:cNvSpPr>
            <a:spLocks noGrp="1" noRot="1" noChangeAspect="1"/>
          </p:cNvSpPr>
          <p:nvPr>
            <p:ph type="sldImg"/>
          </p:nvPr>
        </p:nvSpPr>
        <p:spPr>
          <a:xfrm>
            <a:off x="142875" y="768350"/>
            <a:ext cx="6818313" cy="3836988"/>
          </a:xfrm>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E2823CB6-729D-6FF3-1933-D1CB145F50EA}"/>
                  </a:ext>
                </a:extLst>
              </p:cNvPr>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先将图结构使用文本信息描述，再通过</a:t>
                </a:r>
                <a:r>
                  <a:rPr lang="en-US" altLang="zh-CN" dirty="0"/>
                  <a:t>prompt</a:t>
                </a:r>
                <a:r>
                  <a:rPr lang="zh-CN" altLang="en-US" dirty="0"/>
                  <a:t>技术使用</a:t>
                </a:r>
                <a:r>
                  <a:rPr lang="en-US" altLang="zh-CN" dirty="0"/>
                  <a:t>LLM</a:t>
                </a:r>
                <a:r>
                  <a:rPr lang="zh-CN" altLang="en-US" dirty="0"/>
                  <a:t>进行预测。本质上是人工进行模态转换，用文本的方式描述图结构信息，从而使</a:t>
                </a:r>
                <a:r>
                  <a:rPr lang="en-US" altLang="zh-CN" dirty="0"/>
                  <a:t>LLM</a:t>
                </a:r>
                <a:r>
                  <a:rPr lang="zh-CN" altLang="en-US" dirty="0"/>
                  <a:t>同时利用属性信息和图的结构信息。这更像一种直觉上的做法。</a:t>
                </a:r>
              </a:p>
            </p:txBody>
          </p:sp>
        </mc:Choice>
        <mc:Fallback xmlns="">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We </a:t>
                </a:r>
                <a:r>
                  <a:rPr lang="en-US" altLang="zh-CN" sz="1200" kern="1200" dirty="0" smtClean="0">
                    <a:solidFill>
                      <a:schemeClr val="tx1"/>
                    </a:solidFill>
                    <a:effectLst/>
                    <a:latin typeface="+mn-lt"/>
                    <a:ea typeface="+mn-ea"/>
                    <a:cs typeface="宋体" pitchFamily="-106" charset="-122"/>
                  </a:rPr>
                  <a:t>formally </a:t>
                </a:r>
                <a:r>
                  <a:rPr lang="en-US" altLang="zh-CN" sz="1200" kern="1200" dirty="0" smtClean="0">
                    <a:solidFill>
                      <a:schemeClr val="tx1"/>
                    </a:solidFill>
                    <a:effectLst/>
                    <a:latin typeface="+mn-lt"/>
                    <a:ea typeface="+mn-ea"/>
                    <a:cs typeface="宋体" pitchFamily="-106" charset="-122"/>
                  </a:rPr>
                  <a:t>introduce the issue of Federated Deep Knowledge Tracing</a:t>
                </a:r>
                <a:r>
                  <a:rPr lang="en-US" altLang="zh-CN" sz="1200" kern="1200" dirty="0" smtClean="0">
                    <a:solidFill>
                      <a:schemeClr val="tx1"/>
                    </a:solidFill>
                    <a:effectLst/>
                    <a:latin typeface="+mn-lt"/>
                    <a:ea typeface="+mn-ea"/>
                    <a:cs typeface="宋体" pitchFamily="-106" charset="-122"/>
                  </a:rPr>
                  <a:t>. Given </a:t>
                </a:r>
                <a:r>
                  <a:rPr lang="en-US" altLang="zh-CN" sz="1200" dirty="0" smtClean="0">
                    <a:solidFill>
                      <a:srgbClr val="1C1C1C"/>
                    </a:solidFill>
                    <a:latin typeface="Times New Roman" panose="02020603050405020304" pitchFamily="18" charset="0"/>
                    <a:ea typeface="Microsoft YaHei" pitchFamily="50"/>
                    <a:cs typeface="Times New Roman" panose="02020603050405020304" pitchFamily="18" charset="0"/>
                  </a:rPr>
                  <a:t>learning records of students from |S| schools isolated.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Here </a:t>
                </a:r>
                <a:r>
                  <a:rPr lang="en-US" altLang="zh-CN" sz="2400" i="0" dirty="0">
                    <a:solidFill>
                      <a:srgbClr val="1C1C1C"/>
                    </a:solidFill>
                    <a:latin typeface="Cambria Math"/>
                    <a:ea typeface="Microsoft YaHei" pitchFamily="50"/>
                    <a:cs typeface="Times New Roman" panose="02020603050405020304" pitchFamily="18" charset="0"/>
                  </a:rPr>
                  <a:t>𝑞_𝑙</a:t>
                </a:r>
                <a:r>
                  <a:rPr lang="zh-CN" altLang="en-US" sz="2400" b="0" i="0" dirty="0" smtClean="0">
                    <a:solidFill>
                      <a:srgbClr val="1C1C1C"/>
                    </a:solidFill>
                    <a:latin typeface="Cambria Math"/>
                    <a:ea typeface="Microsoft YaHei" pitchFamily="50"/>
                    <a:cs typeface="Times New Roman" panose="02020603050405020304" pitchFamily="18" charset="0"/>
                  </a:rPr>
                  <a:t>∈</a:t>
                </a:r>
                <a:r>
                  <a:rPr lang="en-US" altLang="zh-CN" sz="2400" b="0" i="0" dirty="0" smtClean="0">
                    <a:solidFill>
                      <a:srgbClr val="1C1C1C"/>
                    </a:solidFill>
                    <a:latin typeface="Cambria Math"/>
                    <a:ea typeface="Microsoft YaHei" pitchFamily="50"/>
                    <a:cs typeface="Times New Roman" panose="02020603050405020304" pitchFamily="18" charset="0"/>
                  </a:rPr>
                  <a:t>𝑄</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b="0" i="0" dirty="0" smtClean="0">
                    <a:solidFill>
                      <a:srgbClr val="1C1C1C"/>
                    </a:solidFill>
                    <a:latin typeface="Cambria Math"/>
                    <a:ea typeface="Microsoft YaHei" pitchFamily="50"/>
                    <a:cs typeface="Times New Roman" panose="02020603050405020304" pitchFamily="18" charset="0"/>
                  </a:rPr>
                  <a:t>𝑠</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represents the exercise practiced by a</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student at time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and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denotes the corresponding score. Generally, if the student correctly answers exercise </a:t>
                </a:r>
                <a:r>
                  <a:rPr lang="en-US" altLang="zh-CN" sz="2400" i="0" dirty="0">
                    <a:solidFill>
                      <a:srgbClr val="1C1C1C"/>
                    </a:solidFill>
                    <a:latin typeface="Cambria Math"/>
                    <a:ea typeface="Microsoft YaHei" pitchFamily="50"/>
                    <a:cs typeface="Times New Roman" panose="02020603050405020304" pitchFamily="18" charset="0"/>
                  </a:rPr>
                  <a:t>𝑞_𝑙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b="0" i="0" dirty="0" smtClean="0">
                    <a:solidFill>
                      <a:srgbClr val="1C1C1C"/>
                    </a:solidFill>
                    <a:latin typeface="Cambria Math"/>
                    <a:ea typeface="Microsoft YaHei" pitchFamily="50"/>
                    <a:cs typeface="Times New Roman" panose="02020603050405020304" pitchFamily="18" charset="0"/>
                  </a:rPr>
                  <a:t>=1</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otherwise, </a:t>
                </a:r>
                <a:r>
                  <a:rPr lang="en-US" altLang="zh-CN" sz="2400" i="0" dirty="0">
                    <a:solidFill>
                      <a:srgbClr val="1C1C1C"/>
                    </a:solidFill>
                    <a:latin typeface="Cambria Math"/>
                    <a:ea typeface="Microsoft YaHei" pitchFamily="50"/>
                    <a:cs typeface="Times New Roman" panose="02020603050405020304" pitchFamily="18" charset="0"/>
                  </a:rPr>
                  <a:t>𝑔_𝑙=</a:t>
                </a:r>
                <a:r>
                  <a:rPr lang="en-US" altLang="zh-CN" sz="2400" b="0" i="0" dirty="0" smtClean="0">
                    <a:solidFill>
                      <a:srgbClr val="1C1C1C"/>
                    </a:solidFill>
                    <a:latin typeface="Cambria Math"/>
                    <a:ea typeface="Microsoft YaHei" pitchFamily="50"/>
                    <a:cs typeface="Times New Roman" panose="02020603050405020304" pitchFamily="18" charset="0"/>
                  </a:rPr>
                  <a:t>0.</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All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exercises are derived from K</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concepts (e.g</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Mode</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zh-CN" altLang="en-US" sz="2400" dirty="0" smtClean="0"/>
                  <a:t>Our goal is to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train |S| local DKT models, where the s-</a:t>
                </a:r>
                <a:r>
                  <a:rPr lang="en-US" altLang="zh-CN" sz="2400" dirty="0" err="1" smtClean="0">
                    <a:solidFill>
                      <a:srgbClr val="1C1C1C"/>
                    </a:solidFill>
                    <a:latin typeface="Times New Roman" panose="02020603050405020304" pitchFamily="18" charset="0"/>
                    <a:ea typeface="Microsoft YaHei" pitchFamily="50"/>
                    <a:cs typeface="Times New Roman" panose="02020603050405020304" pitchFamily="18" charset="0"/>
                  </a:rPr>
                  <a:t>th</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DKT model can trace the students in school s of knowledge states (represent the students' mastery of concepts).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mn-lt"/>
                  <a:ea typeface="+mn-ea"/>
                  <a:cs typeface="宋体" pitchFamily="-106" charset="-122"/>
                </a:endParaRPr>
              </a:p>
              <a:p>
                <a:endParaRPr lang="zh-CN" altLang="en-US" dirty="0"/>
              </a:p>
            </p:txBody>
          </p:sp>
        </mc:Fallback>
      </mc:AlternateContent>
      <p:sp>
        <p:nvSpPr>
          <p:cNvPr id="4" name="灯片编号占位符 3">
            <a:extLst>
              <a:ext uri="{FF2B5EF4-FFF2-40B4-BE49-F238E27FC236}">
                <a16:creationId xmlns:a16="http://schemas.microsoft.com/office/drawing/2014/main" id="{1356CE20-45E1-2290-3C7F-1A769C79CA13}"/>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8412EE-440F-428C-82E8-07BCEF19615F}" type="slidenum">
              <a:rPr kumimoji="0" lang="zh-CN" altLang="en-US" sz="13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zh-CN" altLang="en-US" sz="13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9685185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95717-0A7A-E7A1-1781-2FDD8FD876C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3CEB6A2-736E-26B2-82CC-026E7D73C99F}"/>
              </a:ext>
            </a:extLst>
          </p:cNvPr>
          <p:cNvSpPr>
            <a:spLocks noGrp="1" noRot="1" noChangeAspect="1"/>
          </p:cNvSpPr>
          <p:nvPr>
            <p:ph type="sldImg"/>
          </p:nvPr>
        </p:nvSpPr>
        <p:spPr>
          <a:xfrm>
            <a:off x="142875" y="768350"/>
            <a:ext cx="6818313" cy="3836988"/>
          </a:xfrm>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E2823CB6-729D-6FF3-1933-D1CB145F50EA}"/>
                  </a:ext>
                </a:extLst>
              </p:cNvPr>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先将图结构使用文本信息描述，再通过</a:t>
                </a:r>
                <a:r>
                  <a:rPr lang="en-US" altLang="zh-CN" dirty="0"/>
                  <a:t>prompt</a:t>
                </a:r>
                <a:r>
                  <a:rPr lang="zh-CN" altLang="en-US" dirty="0"/>
                  <a:t>技术使用</a:t>
                </a:r>
                <a:r>
                  <a:rPr lang="en-US" altLang="zh-CN" dirty="0"/>
                  <a:t>LLM</a:t>
                </a:r>
                <a:r>
                  <a:rPr lang="zh-CN" altLang="en-US" dirty="0"/>
                  <a:t>进行预测。本质上是人工进行模态转换，用文本的方式描述图结构信息，从而使</a:t>
                </a:r>
                <a:r>
                  <a:rPr lang="en-US" altLang="zh-CN" dirty="0"/>
                  <a:t>LLM</a:t>
                </a:r>
                <a:r>
                  <a:rPr lang="zh-CN" altLang="en-US" dirty="0"/>
                  <a:t>同时利用属性信息和图的结构信息。这更像一种直觉上的做法。</a:t>
                </a:r>
              </a:p>
            </p:txBody>
          </p:sp>
        </mc:Choice>
        <mc:Fallback xmlns="">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We </a:t>
                </a:r>
                <a:r>
                  <a:rPr lang="en-US" altLang="zh-CN" sz="1200" kern="1200" dirty="0" smtClean="0">
                    <a:solidFill>
                      <a:schemeClr val="tx1"/>
                    </a:solidFill>
                    <a:effectLst/>
                    <a:latin typeface="+mn-lt"/>
                    <a:ea typeface="+mn-ea"/>
                    <a:cs typeface="宋体" pitchFamily="-106" charset="-122"/>
                  </a:rPr>
                  <a:t>formally </a:t>
                </a:r>
                <a:r>
                  <a:rPr lang="en-US" altLang="zh-CN" sz="1200" kern="1200" dirty="0" smtClean="0">
                    <a:solidFill>
                      <a:schemeClr val="tx1"/>
                    </a:solidFill>
                    <a:effectLst/>
                    <a:latin typeface="+mn-lt"/>
                    <a:ea typeface="+mn-ea"/>
                    <a:cs typeface="宋体" pitchFamily="-106" charset="-122"/>
                  </a:rPr>
                  <a:t>introduce the issue of Federated Deep Knowledge Tracing</a:t>
                </a:r>
                <a:r>
                  <a:rPr lang="en-US" altLang="zh-CN" sz="1200" kern="1200" dirty="0" smtClean="0">
                    <a:solidFill>
                      <a:schemeClr val="tx1"/>
                    </a:solidFill>
                    <a:effectLst/>
                    <a:latin typeface="+mn-lt"/>
                    <a:ea typeface="+mn-ea"/>
                    <a:cs typeface="宋体" pitchFamily="-106" charset="-122"/>
                  </a:rPr>
                  <a:t>. Given </a:t>
                </a:r>
                <a:r>
                  <a:rPr lang="en-US" altLang="zh-CN" sz="1200" dirty="0" smtClean="0">
                    <a:solidFill>
                      <a:srgbClr val="1C1C1C"/>
                    </a:solidFill>
                    <a:latin typeface="Times New Roman" panose="02020603050405020304" pitchFamily="18" charset="0"/>
                    <a:ea typeface="Microsoft YaHei" pitchFamily="50"/>
                    <a:cs typeface="Times New Roman" panose="02020603050405020304" pitchFamily="18" charset="0"/>
                  </a:rPr>
                  <a:t>learning records of students from |S| schools isolated.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Here </a:t>
                </a:r>
                <a:r>
                  <a:rPr lang="en-US" altLang="zh-CN" sz="2400" i="0" dirty="0">
                    <a:solidFill>
                      <a:srgbClr val="1C1C1C"/>
                    </a:solidFill>
                    <a:latin typeface="Cambria Math"/>
                    <a:ea typeface="Microsoft YaHei" pitchFamily="50"/>
                    <a:cs typeface="Times New Roman" panose="02020603050405020304" pitchFamily="18" charset="0"/>
                  </a:rPr>
                  <a:t>𝑞_𝑙</a:t>
                </a:r>
                <a:r>
                  <a:rPr lang="zh-CN" altLang="en-US" sz="2400" b="0" i="0" dirty="0" smtClean="0">
                    <a:solidFill>
                      <a:srgbClr val="1C1C1C"/>
                    </a:solidFill>
                    <a:latin typeface="Cambria Math"/>
                    <a:ea typeface="Microsoft YaHei" pitchFamily="50"/>
                    <a:cs typeface="Times New Roman" panose="02020603050405020304" pitchFamily="18" charset="0"/>
                  </a:rPr>
                  <a:t>∈</a:t>
                </a:r>
                <a:r>
                  <a:rPr lang="en-US" altLang="zh-CN" sz="2400" b="0" i="0" dirty="0" smtClean="0">
                    <a:solidFill>
                      <a:srgbClr val="1C1C1C"/>
                    </a:solidFill>
                    <a:latin typeface="Cambria Math"/>
                    <a:ea typeface="Microsoft YaHei" pitchFamily="50"/>
                    <a:cs typeface="Times New Roman" panose="02020603050405020304" pitchFamily="18" charset="0"/>
                  </a:rPr>
                  <a:t>𝑄</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b="0" i="0" dirty="0" smtClean="0">
                    <a:solidFill>
                      <a:srgbClr val="1C1C1C"/>
                    </a:solidFill>
                    <a:latin typeface="Cambria Math"/>
                    <a:ea typeface="Microsoft YaHei" pitchFamily="50"/>
                    <a:cs typeface="Times New Roman" panose="02020603050405020304" pitchFamily="18" charset="0"/>
                  </a:rPr>
                  <a:t>𝑠</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represents the exercise practiced by a</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student at time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and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denotes the corresponding score. Generally, if the student correctly answers exercise </a:t>
                </a:r>
                <a:r>
                  <a:rPr lang="en-US" altLang="zh-CN" sz="2400" i="0" dirty="0">
                    <a:solidFill>
                      <a:srgbClr val="1C1C1C"/>
                    </a:solidFill>
                    <a:latin typeface="Cambria Math"/>
                    <a:ea typeface="Microsoft YaHei" pitchFamily="50"/>
                    <a:cs typeface="Times New Roman" panose="02020603050405020304" pitchFamily="18" charset="0"/>
                  </a:rPr>
                  <a:t>𝑞_𝑙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b="0" i="0" dirty="0" smtClean="0">
                    <a:solidFill>
                      <a:srgbClr val="1C1C1C"/>
                    </a:solidFill>
                    <a:latin typeface="Cambria Math"/>
                    <a:ea typeface="Microsoft YaHei" pitchFamily="50"/>
                    <a:cs typeface="Times New Roman" panose="02020603050405020304" pitchFamily="18" charset="0"/>
                  </a:rPr>
                  <a:t>=1</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otherwise, </a:t>
                </a:r>
                <a:r>
                  <a:rPr lang="en-US" altLang="zh-CN" sz="2400" i="0" dirty="0">
                    <a:solidFill>
                      <a:srgbClr val="1C1C1C"/>
                    </a:solidFill>
                    <a:latin typeface="Cambria Math"/>
                    <a:ea typeface="Microsoft YaHei" pitchFamily="50"/>
                    <a:cs typeface="Times New Roman" panose="02020603050405020304" pitchFamily="18" charset="0"/>
                  </a:rPr>
                  <a:t>𝑔_𝑙=</a:t>
                </a:r>
                <a:r>
                  <a:rPr lang="en-US" altLang="zh-CN" sz="2400" b="0" i="0" dirty="0" smtClean="0">
                    <a:solidFill>
                      <a:srgbClr val="1C1C1C"/>
                    </a:solidFill>
                    <a:latin typeface="Cambria Math"/>
                    <a:ea typeface="Microsoft YaHei" pitchFamily="50"/>
                    <a:cs typeface="Times New Roman" panose="02020603050405020304" pitchFamily="18" charset="0"/>
                  </a:rPr>
                  <a:t>0.</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All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exercises are derived from K</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concepts (e.g</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Mode</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zh-CN" altLang="en-US" sz="2400" dirty="0" smtClean="0"/>
                  <a:t>Our goal is to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train |S| local DKT models, where the s-</a:t>
                </a:r>
                <a:r>
                  <a:rPr lang="en-US" altLang="zh-CN" sz="2400" dirty="0" err="1" smtClean="0">
                    <a:solidFill>
                      <a:srgbClr val="1C1C1C"/>
                    </a:solidFill>
                    <a:latin typeface="Times New Roman" panose="02020603050405020304" pitchFamily="18" charset="0"/>
                    <a:ea typeface="Microsoft YaHei" pitchFamily="50"/>
                    <a:cs typeface="Times New Roman" panose="02020603050405020304" pitchFamily="18" charset="0"/>
                  </a:rPr>
                  <a:t>th</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DKT model can trace the students in school s of knowledge states (represent the students' mastery of concepts).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mn-lt"/>
                  <a:ea typeface="+mn-ea"/>
                  <a:cs typeface="宋体" pitchFamily="-106" charset="-122"/>
                </a:endParaRPr>
              </a:p>
              <a:p>
                <a:endParaRPr lang="zh-CN" altLang="en-US" dirty="0"/>
              </a:p>
            </p:txBody>
          </p:sp>
        </mc:Fallback>
      </mc:AlternateContent>
      <p:sp>
        <p:nvSpPr>
          <p:cNvPr id="4" name="灯片编号占位符 3">
            <a:extLst>
              <a:ext uri="{FF2B5EF4-FFF2-40B4-BE49-F238E27FC236}">
                <a16:creationId xmlns:a16="http://schemas.microsoft.com/office/drawing/2014/main" id="{1356CE20-45E1-2290-3C7F-1A769C79CA13}"/>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8412EE-440F-428C-82E8-07BCEF19615F}" type="slidenum">
              <a:rPr kumimoji="0" lang="zh-CN" altLang="en-US" sz="13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zh-CN" altLang="en-US" sz="13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32985924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1BA47-3B01-15C1-FC9D-7D9963B06D8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37BB06-4FA0-2149-5D5B-520020C1D79C}"/>
              </a:ext>
            </a:extLst>
          </p:cNvPr>
          <p:cNvSpPr>
            <a:spLocks noGrp="1" noRot="1" noChangeAspect="1"/>
          </p:cNvSpPr>
          <p:nvPr>
            <p:ph type="sldImg"/>
          </p:nvPr>
        </p:nvSpPr>
        <p:spPr>
          <a:xfrm>
            <a:off x="142875" y="768350"/>
            <a:ext cx="6818313" cy="3836988"/>
          </a:xfrm>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2105552F-0833-6578-051C-06301672142C}"/>
                  </a:ext>
                </a:extLst>
              </p:cNvPr>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TAPE</a:t>
                </a:r>
                <a:r>
                  <a:rPr lang="zh-CN" altLang="en-US" dirty="0"/>
                  <a:t>方法的有效性存疑</a:t>
                </a:r>
              </a:p>
            </p:txBody>
          </p:sp>
        </mc:Choice>
        <mc:Fallback xmlns="">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We </a:t>
                </a:r>
                <a:r>
                  <a:rPr lang="en-US" altLang="zh-CN" sz="1200" kern="1200" dirty="0" smtClean="0">
                    <a:solidFill>
                      <a:schemeClr val="tx1"/>
                    </a:solidFill>
                    <a:effectLst/>
                    <a:latin typeface="+mn-lt"/>
                    <a:ea typeface="+mn-ea"/>
                    <a:cs typeface="宋体" pitchFamily="-106" charset="-122"/>
                  </a:rPr>
                  <a:t>formally </a:t>
                </a:r>
                <a:r>
                  <a:rPr lang="en-US" altLang="zh-CN" sz="1200" kern="1200" dirty="0" smtClean="0">
                    <a:solidFill>
                      <a:schemeClr val="tx1"/>
                    </a:solidFill>
                    <a:effectLst/>
                    <a:latin typeface="+mn-lt"/>
                    <a:ea typeface="+mn-ea"/>
                    <a:cs typeface="宋体" pitchFamily="-106" charset="-122"/>
                  </a:rPr>
                  <a:t>introduce the issue of Federated Deep Knowledge Tracing</a:t>
                </a:r>
                <a:r>
                  <a:rPr lang="en-US" altLang="zh-CN" sz="1200" kern="1200" dirty="0" smtClean="0">
                    <a:solidFill>
                      <a:schemeClr val="tx1"/>
                    </a:solidFill>
                    <a:effectLst/>
                    <a:latin typeface="+mn-lt"/>
                    <a:ea typeface="+mn-ea"/>
                    <a:cs typeface="宋体" pitchFamily="-106" charset="-122"/>
                  </a:rPr>
                  <a:t>. Given </a:t>
                </a:r>
                <a:r>
                  <a:rPr lang="en-US" altLang="zh-CN" sz="1200" dirty="0" smtClean="0">
                    <a:solidFill>
                      <a:srgbClr val="1C1C1C"/>
                    </a:solidFill>
                    <a:latin typeface="Times New Roman" panose="02020603050405020304" pitchFamily="18" charset="0"/>
                    <a:ea typeface="Microsoft YaHei" pitchFamily="50"/>
                    <a:cs typeface="Times New Roman" panose="02020603050405020304" pitchFamily="18" charset="0"/>
                  </a:rPr>
                  <a:t>learning records of students from |S| schools isolated.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Here </a:t>
                </a:r>
                <a:r>
                  <a:rPr lang="en-US" altLang="zh-CN" sz="2400" i="0" dirty="0">
                    <a:solidFill>
                      <a:srgbClr val="1C1C1C"/>
                    </a:solidFill>
                    <a:latin typeface="Cambria Math"/>
                    <a:ea typeface="Microsoft YaHei" pitchFamily="50"/>
                    <a:cs typeface="Times New Roman" panose="02020603050405020304" pitchFamily="18" charset="0"/>
                  </a:rPr>
                  <a:t>𝑞_𝑙</a:t>
                </a:r>
                <a:r>
                  <a:rPr lang="zh-CN" altLang="en-US" sz="2400" b="0" i="0" dirty="0" smtClean="0">
                    <a:solidFill>
                      <a:srgbClr val="1C1C1C"/>
                    </a:solidFill>
                    <a:latin typeface="Cambria Math"/>
                    <a:ea typeface="Microsoft YaHei" pitchFamily="50"/>
                    <a:cs typeface="Times New Roman" panose="02020603050405020304" pitchFamily="18" charset="0"/>
                  </a:rPr>
                  <a:t>∈</a:t>
                </a:r>
                <a:r>
                  <a:rPr lang="en-US" altLang="zh-CN" sz="2400" b="0" i="0" dirty="0" smtClean="0">
                    <a:solidFill>
                      <a:srgbClr val="1C1C1C"/>
                    </a:solidFill>
                    <a:latin typeface="Cambria Math"/>
                    <a:ea typeface="Microsoft YaHei" pitchFamily="50"/>
                    <a:cs typeface="Times New Roman" panose="02020603050405020304" pitchFamily="18" charset="0"/>
                  </a:rPr>
                  <a:t>𝑄</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b="0" i="0" dirty="0" smtClean="0">
                    <a:solidFill>
                      <a:srgbClr val="1C1C1C"/>
                    </a:solidFill>
                    <a:latin typeface="Cambria Math"/>
                    <a:ea typeface="Microsoft YaHei" pitchFamily="50"/>
                    <a:cs typeface="Times New Roman" panose="02020603050405020304" pitchFamily="18" charset="0"/>
                  </a:rPr>
                  <a:t>𝑠</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represents the exercise practiced by a</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student at time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and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denotes the corresponding score. Generally, if the student correctly answers exercise </a:t>
                </a:r>
                <a:r>
                  <a:rPr lang="en-US" altLang="zh-CN" sz="2400" i="0" dirty="0">
                    <a:solidFill>
                      <a:srgbClr val="1C1C1C"/>
                    </a:solidFill>
                    <a:latin typeface="Cambria Math"/>
                    <a:ea typeface="Microsoft YaHei" pitchFamily="50"/>
                    <a:cs typeface="Times New Roman" panose="02020603050405020304" pitchFamily="18" charset="0"/>
                  </a:rPr>
                  <a:t>𝑞_𝑙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b="0" i="0" dirty="0" smtClean="0">
                    <a:solidFill>
                      <a:srgbClr val="1C1C1C"/>
                    </a:solidFill>
                    <a:latin typeface="Cambria Math"/>
                    <a:ea typeface="Microsoft YaHei" pitchFamily="50"/>
                    <a:cs typeface="Times New Roman" panose="02020603050405020304" pitchFamily="18" charset="0"/>
                  </a:rPr>
                  <a:t>=1</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otherwise, </a:t>
                </a:r>
                <a:r>
                  <a:rPr lang="en-US" altLang="zh-CN" sz="2400" i="0" dirty="0">
                    <a:solidFill>
                      <a:srgbClr val="1C1C1C"/>
                    </a:solidFill>
                    <a:latin typeface="Cambria Math"/>
                    <a:ea typeface="Microsoft YaHei" pitchFamily="50"/>
                    <a:cs typeface="Times New Roman" panose="02020603050405020304" pitchFamily="18" charset="0"/>
                  </a:rPr>
                  <a:t>𝑔_𝑙=</a:t>
                </a:r>
                <a:r>
                  <a:rPr lang="en-US" altLang="zh-CN" sz="2400" b="0" i="0" dirty="0" smtClean="0">
                    <a:solidFill>
                      <a:srgbClr val="1C1C1C"/>
                    </a:solidFill>
                    <a:latin typeface="Cambria Math"/>
                    <a:ea typeface="Microsoft YaHei" pitchFamily="50"/>
                    <a:cs typeface="Times New Roman" panose="02020603050405020304" pitchFamily="18" charset="0"/>
                  </a:rPr>
                  <a:t>0.</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All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exercises are derived from K</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concepts (e.g</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Mode</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zh-CN" altLang="en-US" sz="2400" dirty="0" smtClean="0"/>
                  <a:t>Our goal is to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train |S| local DKT models, where the s-</a:t>
                </a:r>
                <a:r>
                  <a:rPr lang="en-US" altLang="zh-CN" sz="2400" dirty="0" err="1" smtClean="0">
                    <a:solidFill>
                      <a:srgbClr val="1C1C1C"/>
                    </a:solidFill>
                    <a:latin typeface="Times New Roman" panose="02020603050405020304" pitchFamily="18" charset="0"/>
                    <a:ea typeface="Microsoft YaHei" pitchFamily="50"/>
                    <a:cs typeface="Times New Roman" panose="02020603050405020304" pitchFamily="18" charset="0"/>
                  </a:rPr>
                  <a:t>th</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DKT model can trace the students in school s of knowledge states (represent the students' mastery of concepts).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mn-lt"/>
                  <a:ea typeface="+mn-ea"/>
                  <a:cs typeface="宋体" pitchFamily="-106" charset="-122"/>
                </a:endParaRPr>
              </a:p>
              <a:p>
                <a:endParaRPr lang="zh-CN" altLang="en-US" dirty="0"/>
              </a:p>
            </p:txBody>
          </p:sp>
        </mc:Fallback>
      </mc:AlternateContent>
      <p:sp>
        <p:nvSpPr>
          <p:cNvPr id="4" name="灯片编号占位符 3">
            <a:extLst>
              <a:ext uri="{FF2B5EF4-FFF2-40B4-BE49-F238E27FC236}">
                <a16:creationId xmlns:a16="http://schemas.microsoft.com/office/drawing/2014/main" id="{9BCF2D76-275E-8429-A46C-B2EE49AF6746}"/>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8412EE-440F-428C-82E8-07BCEF19615F}" type="slidenum">
              <a:rPr kumimoji="0" lang="zh-CN" altLang="en-US" sz="13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zh-CN" altLang="en-US" sz="13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35369976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7F38F-1F8C-2BF4-56B2-1F36210EA64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C7D1A1E-F3DE-DDC1-4D80-7AD8D5992070}"/>
              </a:ext>
            </a:extLst>
          </p:cNvPr>
          <p:cNvSpPr>
            <a:spLocks noGrp="1" noRot="1" noChangeAspect="1"/>
          </p:cNvSpPr>
          <p:nvPr>
            <p:ph type="sldImg"/>
          </p:nvPr>
        </p:nvSpPr>
        <p:spPr>
          <a:xfrm>
            <a:off x="142875" y="768350"/>
            <a:ext cx="6818313" cy="3836988"/>
          </a:xfrm>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8CAF3E4D-E23B-E70B-827E-673ACFC9BA06}"/>
                  </a:ext>
                </a:extLst>
              </p:cNvPr>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先将图结构使用文本信息描述，再通过</a:t>
                </a:r>
                <a:r>
                  <a:rPr lang="en-US" altLang="zh-CN" dirty="0"/>
                  <a:t>prompt</a:t>
                </a:r>
                <a:r>
                  <a:rPr lang="zh-CN" altLang="en-US" dirty="0"/>
                  <a:t>技术使用</a:t>
                </a:r>
                <a:r>
                  <a:rPr lang="en-US" altLang="zh-CN" dirty="0"/>
                  <a:t>LLM</a:t>
                </a:r>
                <a:r>
                  <a:rPr lang="zh-CN" altLang="en-US" dirty="0"/>
                  <a:t>进行预测。本质上是人工进行模态转换，用文本的方式描述图结构信息，从而使</a:t>
                </a:r>
                <a:r>
                  <a:rPr lang="en-US" altLang="zh-CN" dirty="0"/>
                  <a:t>LLM</a:t>
                </a:r>
                <a:r>
                  <a:rPr lang="zh-CN" altLang="en-US" dirty="0"/>
                  <a:t>同时利用属性信息和图的结构信息。这更像一种直觉上的做法。</a:t>
                </a:r>
                <a:br>
                  <a:rPr lang="en-US" altLang="zh-CN" dirty="0"/>
                </a:br>
                <a:r>
                  <a:rPr lang="en-US" altLang="zh-CN" dirty="0"/>
                  <a:t>Prompt</a:t>
                </a:r>
                <a:r>
                  <a:rPr lang="zh-CN" altLang="en-US" dirty="0"/>
                  <a:t>完成聚合操作比直接用自然语言描述结点连接关系更加有效。</a:t>
                </a:r>
                <a:br>
                  <a:rPr lang="en-US" altLang="zh-CN" dirty="0"/>
                </a:br>
                <a:r>
                  <a:rPr lang="zh-CN" altLang="en-US" dirty="0"/>
                  <a:t>这种方法相对比较简单，但有很多优化思路。</a:t>
                </a:r>
                <a:br>
                  <a:rPr lang="en-US" altLang="zh-CN" dirty="0"/>
                </a:br>
                <a:r>
                  <a:rPr lang="zh-CN" altLang="en-US" dirty="0"/>
                  <a:t>首先从任务数据上看，对于</a:t>
                </a:r>
                <a:r>
                  <a:rPr lang="en-US" altLang="zh-CN" dirty="0"/>
                  <a:t>label</a:t>
                </a:r>
                <a:r>
                  <a:rPr lang="zh-CN" altLang="en-US" dirty="0"/>
                  <a:t>直接出现在文本属性中的数据，不考虑邻居信息时，</a:t>
                </a:r>
                <a:r>
                  <a:rPr lang="en-US" altLang="zh-CN" dirty="0"/>
                  <a:t>LLM</a:t>
                </a:r>
                <a:r>
                  <a:rPr lang="zh-CN" altLang="en-US" dirty="0"/>
                  <a:t>更倾向于直接捕捉到这种模式，从而做出正确预测。在这种情况下，考虑邻居反而会影响性能。另外，聚合邻域的操作假设了邻居信息有助于推断中心结点的信息，但这种假设有时会导致</a:t>
                </a:r>
                <a:r>
                  <a:rPr lang="en-US" altLang="zh-CN" dirty="0"/>
                  <a:t>LLM</a:t>
                </a:r>
                <a:r>
                  <a:rPr lang="zh-CN" altLang="en-US" dirty="0"/>
                  <a:t>做出错误判断。</a:t>
                </a:r>
                <a:br>
                  <a:rPr lang="en-US" altLang="zh-CN" dirty="0"/>
                </a:br>
                <a:r>
                  <a:rPr lang="zh-CN" altLang="en-US" dirty="0"/>
                  <a:t>虽然这种方法可以提升性能，但是实际上</a:t>
                </a:r>
                <a:r>
                  <a:rPr lang="en-US" altLang="zh-CN" dirty="0"/>
                  <a:t>LLM</a:t>
                </a:r>
                <a:r>
                  <a:rPr lang="zh-CN" altLang="en-US" dirty="0"/>
                  <a:t>对这些信息的利用不强，在去除邻居信息的情况下，性能下降</a:t>
                </a:r>
                <a:r>
                  <a:rPr lang="zh-CN" altLang="en-US"/>
                  <a:t>并不明显。</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mc:Choice>
        <mc:Fallback xmlns="">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We </a:t>
                </a:r>
                <a:r>
                  <a:rPr lang="en-US" altLang="zh-CN" sz="1200" kern="1200" dirty="0" smtClean="0">
                    <a:solidFill>
                      <a:schemeClr val="tx1"/>
                    </a:solidFill>
                    <a:effectLst/>
                    <a:latin typeface="+mn-lt"/>
                    <a:ea typeface="+mn-ea"/>
                    <a:cs typeface="宋体" pitchFamily="-106" charset="-122"/>
                  </a:rPr>
                  <a:t>formally </a:t>
                </a:r>
                <a:r>
                  <a:rPr lang="en-US" altLang="zh-CN" sz="1200" kern="1200" dirty="0" smtClean="0">
                    <a:solidFill>
                      <a:schemeClr val="tx1"/>
                    </a:solidFill>
                    <a:effectLst/>
                    <a:latin typeface="+mn-lt"/>
                    <a:ea typeface="+mn-ea"/>
                    <a:cs typeface="宋体" pitchFamily="-106" charset="-122"/>
                  </a:rPr>
                  <a:t>introduce the issue of Federated Deep Knowledge Tracing</a:t>
                </a:r>
                <a:r>
                  <a:rPr lang="en-US" altLang="zh-CN" sz="1200" kern="1200" dirty="0" smtClean="0">
                    <a:solidFill>
                      <a:schemeClr val="tx1"/>
                    </a:solidFill>
                    <a:effectLst/>
                    <a:latin typeface="+mn-lt"/>
                    <a:ea typeface="+mn-ea"/>
                    <a:cs typeface="宋体" pitchFamily="-106" charset="-122"/>
                  </a:rPr>
                  <a:t>. Given </a:t>
                </a:r>
                <a:r>
                  <a:rPr lang="en-US" altLang="zh-CN" sz="1200" dirty="0" smtClean="0">
                    <a:solidFill>
                      <a:srgbClr val="1C1C1C"/>
                    </a:solidFill>
                    <a:latin typeface="Times New Roman" panose="02020603050405020304" pitchFamily="18" charset="0"/>
                    <a:ea typeface="Microsoft YaHei" pitchFamily="50"/>
                    <a:cs typeface="Times New Roman" panose="02020603050405020304" pitchFamily="18" charset="0"/>
                  </a:rPr>
                  <a:t>learning records of students from |S| schools isolated.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Here </a:t>
                </a:r>
                <a:r>
                  <a:rPr lang="en-US" altLang="zh-CN" sz="2400" i="0" dirty="0">
                    <a:solidFill>
                      <a:srgbClr val="1C1C1C"/>
                    </a:solidFill>
                    <a:latin typeface="Cambria Math"/>
                    <a:ea typeface="Microsoft YaHei" pitchFamily="50"/>
                    <a:cs typeface="Times New Roman" panose="02020603050405020304" pitchFamily="18" charset="0"/>
                  </a:rPr>
                  <a:t>𝑞_𝑙</a:t>
                </a:r>
                <a:r>
                  <a:rPr lang="zh-CN" altLang="en-US" sz="2400" b="0" i="0" dirty="0" smtClean="0">
                    <a:solidFill>
                      <a:srgbClr val="1C1C1C"/>
                    </a:solidFill>
                    <a:latin typeface="Cambria Math"/>
                    <a:ea typeface="Microsoft YaHei" pitchFamily="50"/>
                    <a:cs typeface="Times New Roman" panose="02020603050405020304" pitchFamily="18" charset="0"/>
                  </a:rPr>
                  <a:t>∈</a:t>
                </a:r>
                <a:r>
                  <a:rPr lang="en-US" altLang="zh-CN" sz="2400" b="0" i="0" dirty="0" smtClean="0">
                    <a:solidFill>
                      <a:srgbClr val="1C1C1C"/>
                    </a:solidFill>
                    <a:latin typeface="Cambria Math"/>
                    <a:ea typeface="Microsoft YaHei" pitchFamily="50"/>
                    <a:cs typeface="Times New Roman" panose="02020603050405020304" pitchFamily="18" charset="0"/>
                  </a:rPr>
                  <a:t>𝑄</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b="0" i="0" dirty="0" smtClean="0">
                    <a:solidFill>
                      <a:srgbClr val="1C1C1C"/>
                    </a:solidFill>
                    <a:latin typeface="Cambria Math"/>
                    <a:ea typeface="Microsoft YaHei" pitchFamily="50"/>
                    <a:cs typeface="Times New Roman" panose="02020603050405020304" pitchFamily="18" charset="0"/>
                  </a:rPr>
                  <a:t>𝑠</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represents the exercise practiced by a</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student at time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and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denotes the corresponding score. Generally, if the student correctly answers exercise </a:t>
                </a:r>
                <a:r>
                  <a:rPr lang="en-US" altLang="zh-CN" sz="2400" i="0" dirty="0">
                    <a:solidFill>
                      <a:srgbClr val="1C1C1C"/>
                    </a:solidFill>
                    <a:latin typeface="Cambria Math"/>
                    <a:ea typeface="Microsoft YaHei" pitchFamily="50"/>
                    <a:cs typeface="Times New Roman" panose="02020603050405020304" pitchFamily="18" charset="0"/>
                  </a:rPr>
                  <a:t>𝑞_𝑙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b="0" i="0" dirty="0" smtClean="0">
                    <a:solidFill>
                      <a:srgbClr val="1C1C1C"/>
                    </a:solidFill>
                    <a:latin typeface="Cambria Math"/>
                    <a:ea typeface="Microsoft YaHei" pitchFamily="50"/>
                    <a:cs typeface="Times New Roman" panose="02020603050405020304" pitchFamily="18" charset="0"/>
                  </a:rPr>
                  <a:t>=1</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otherwise, </a:t>
                </a:r>
                <a:r>
                  <a:rPr lang="en-US" altLang="zh-CN" sz="2400" i="0" dirty="0">
                    <a:solidFill>
                      <a:srgbClr val="1C1C1C"/>
                    </a:solidFill>
                    <a:latin typeface="Cambria Math"/>
                    <a:ea typeface="Microsoft YaHei" pitchFamily="50"/>
                    <a:cs typeface="Times New Roman" panose="02020603050405020304" pitchFamily="18" charset="0"/>
                  </a:rPr>
                  <a:t>𝑔_𝑙=</a:t>
                </a:r>
                <a:r>
                  <a:rPr lang="en-US" altLang="zh-CN" sz="2400" b="0" i="0" dirty="0" smtClean="0">
                    <a:solidFill>
                      <a:srgbClr val="1C1C1C"/>
                    </a:solidFill>
                    <a:latin typeface="Cambria Math"/>
                    <a:ea typeface="Microsoft YaHei" pitchFamily="50"/>
                    <a:cs typeface="Times New Roman" panose="02020603050405020304" pitchFamily="18" charset="0"/>
                  </a:rPr>
                  <a:t>0.</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All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exercises are derived from K</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concepts (e.g</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Mode</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zh-CN" altLang="en-US" sz="2400" dirty="0" smtClean="0"/>
                  <a:t>Our goal is to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train |S| local DKT models, where the s-</a:t>
                </a:r>
                <a:r>
                  <a:rPr lang="en-US" altLang="zh-CN" sz="2400" dirty="0" err="1" smtClean="0">
                    <a:solidFill>
                      <a:srgbClr val="1C1C1C"/>
                    </a:solidFill>
                    <a:latin typeface="Times New Roman" panose="02020603050405020304" pitchFamily="18" charset="0"/>
                    <a:ea typeface="Microsoft YaHei" pitchFamily="50"/>
                    <a:cs typeface="Times New Roman" panose="02020603050405020304" pitchFamily="18" charset="0"/>
                  </a:rPr>
                  <a:t>th</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DKT model can trace the students in school s of knowledge states (represent the students' mastery of concepts).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mn-lt"/>
                  <a:ea typeface="+mn-ea"/>
                  <a:cs typeface="宋体" pitchFamily="-106" charset="-122"/>
                </a:endParaRPr>
              </a:p>
              <a:p>
                <a:endParaRPr lang="zh-CN" altLang="en-US" dirty="0"/>
              </a:p>
            </p:txBody>
          </p:sp>
        </mc:Fallback>
      </mc:AlternateContent>
      <p:sp>
        <p:nvSpPr>
          <p:cNvPr id="4" name="灯片编号占位符 3">
            <a:extLst>
              <a:ext uri="{FF2B5EF4-FFF2-40B4-BE49-F238E27FC236}">
                <a16:creationId xmlns:a16="http://schemas.microsoft.com/office/drawing/2014/main" id="{BF3B1A44-1FD8-3255-35DD-A34BF3B93CFE}"/>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8412EE-440F-428C-82E8-07BCEF19615F}" type="slidenum">
              <a:rPr kumimoji="0" lang="zh-CN" altLang="en-US" sz="13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zh-CN" altLang="en-US" sz="13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23533057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BF3C2-D23F-9EA6-8676-63D4FD34399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C934538-2B57-E3C6-01DA-83302BC43C41}"/>
              </a:ext>
            </a:extLst>
          </p:cNvPr>
          <p:cNvSpPr>
            <a:spLocks noGrp="1" noRot="1" noChangeAspect="1"/>
          </p:cNvSpPr>
          <p:nvPr>
            <p:ph type="sldImg"/>
          </p:nvPr>
        </p:nvSpPr>
        <p:spPr>
          <a:xfrm>
            <a:off x="142875" y="768350"/>
            <a:ext cx="6818313" cy="3836988"/>
          </a:xfrm>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CAD87561-0294-EE24-9F07-E776A1C82334}"/>
                  </a:ext>
                </a:extLst>
              </p:cNvPr>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原本用文本描述的图结构信息，使用</a:t>
                </a:r>
                <a:r>
                  <a:rPr lang="en-US" altLang="zh-CN" dirty="0"/>
                  <a:t>encoding</a:t>
                </a:r>
                <a:r>
                  <a:rPr lang="zh-CN" altLang="en-US" dirty="0"/>
                  <a:t>之后的结果来表示。由于存在图模态到文本模态的转换，需要额外使用</a:t>
                </a:r>
                <a:r>
                  <a:rPr lang="en-US" altLang="zh-CN" dirty="0"/>
                  <a:t>prompt tuning</a:t>
                </a:r>
                <a:r>
                  <a:rPr lang="zh-CN" altLang="en-US" dirty="0"/>
                  <a:t>微调一个线性层。</a:t>
                </a:r>
              </a:p>
            </p:txBody>
          </p:sp>
        </mc:Choice>
        <mc:Fallback xmlns="">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We </a:t>
                </a:r>
                <a:r>
                  <a:rPr lang="en-US" altLang="zh-CN" sz="1200" kern="1200" dirty="0" smtClean="0">
                    <a:solidFill>
                      <a:schemeClr val="tx1"/>
                    </a:solidFill>
                    <a:effectLst/>
                    <a:latin typeface="+mn-lt"/>
                    <a:ea typeface="+mn-ea"/>
                    <a:cs typeface="宋体" pitchFamily="-106" charset="-122"/>
                  </a:rPr>
                  <a:t>formally </a:t>
                </a:r>
                <a:r>
                  <a:rPr lang="en-US" altLang="zh-CN" sz="1200" kern="1200" dirty="0" smtClean="0">
                    <a:solidFill>
                      <a:schemeClr val="tx1"/>
                    </a:solidFill>
                    <a:effectLst/>
                    <a:latin typeface="+mn-lt"/>
                    <a:ea typeface="+mn-ea"/>
                    <a:cs typeface="宋体" pitchFamily="-106" charset="-122"/>
                  </a:rPr>
                  <a:t>introduce the issue of Federated Deep Knowledge Tracing</a:t>
                </a:r>
                <a:r>
                  <a:rPr lang="en-US" altLang="zh-CN" sz="1200" kern="1200" dirty="0" smtClean="0">
                    <a:solidFill>
                      <a:schemeClr val="tx1"/>
                    </a:solidFill>
                    <a:effectLst/>
                    <a:latin typeface="+mn-lt"/>
                    <a:ea typeface="+mn-ea"/>
                    <a:cs typeface="宋体" pitchFamily="-106" charset="-122"/>
                  </a:rPr>
                  <a:t>. Given </a:t>
                </a:r>
                <a:r>
                  <a:rPr lang="en-US" altLang="zh-CN" sz="1200" dirty="0" smtClean="0">
                    <a:solidFill>
                      <a:srgbClr val="1C1C1C"/>
                    </a:solidFill>
                    <a:latin typeface="Times New Roman" panose="02020603050405020304" pitchFamily="18" charset="0"/>
                    <a:ea typeface="Microsoft YaHei" pitchFamily="50"/>
                    <a:cs typeface="Times New Roman" panose="02020603050405020304" pitchFamily="18" charset="0"/>
                  </a:rPr>
                  <a:t>learning records of students from |S| schools isolated.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Here </a:t>
                </a:r>
                <a:r>
                  <a:rPr lang="en-US" altLang="zh-CN" sz="2400" i="0" dirty="0">
                    <a:solidFill>
                      <a:srgbClr val="1C1C1C"/>
                    </a:solidFill>
                    <a:latin typeface="Cambria Math"/>
                    <a:ea typeface="Microsoft YaHei" pitchFamily="50"/>
                    <a:cs typeface="Times New Roman" panose="02020603050405020304" pitchFamily="18" charset="0"/>
                  </a:rPr>
                  <a:t>𝑞_𝑙</a:t>
                </a:r>
                <a:r>
                  <a:rPr lang="zh-CN" altLang="en-US" sz="2400" b="0" i="0" dirty="0" smtClean="0">
                    <a:solidFill>
                      <a:srgbClr val="1C1C1C"/>
                    </a:solidFill>
                    <a:latin typeface="Cambria Math"/>
                    <a:ea typeface="Microsoft YaHei" pitchFamily="50"/>
                    <a:cs typeface="Times New Roman" panose="02020603050405020304" pitchFamily="18" charset="0"/>
                  </a:rPr>
                  <a:t>∈</a:t>
                </a:r>
                <a:r>
                  <a:rPr lang="en-US" altLang="zh-CN" sz="2400" b="0" i="0" dirty="0" smtClean="0">
                    <a:solidFill>
                      <a:srgbClr val="1C1C1C"/>
                    </a:solidFill>
                    <a:latin typeface="Cambria Math"/>
                    <a:ea typeface="Microsoft YaHei" pitchFamily="50"/>
                    <a:cs typeface="Times New Roman" panose="02020603050405020304" pitchFamily="18" charset="0"/>
                  </a:rPr>
                  <a:t>𝑄</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b="0" i="0" dirty="0" smtClean="0">
                    <a:solidFill>
                      <a:srgbClr val="1C1C1C"/>
                    </a:solidFill>
                    <a:latin typeface="Cambria Math"/>
                    <a:ea typeface="Microsoft YaHei" pitchFamily="50"/>
                    <a:cs typeface="Times New Roman" panose="02020603050405020304" pitchFamily="18" charset="0"/>
                  </a:rPr>
                  <a:t>𝑠</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represents the exercise practiced by a</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student at time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and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denotes the corresponding score. Generally, if the student correctly answers exercise </a:t>
                </a:r>
                <a:r>
                  <a:rPr lang="en-US" altLang="zh-CN" sz="2400" i="0" dirty="0">
                    <a:solidFill>
                      <a:srgbClr val="1C1C1C"/>
                    </a:solidFill>
                    <a:latin typeface="Cambria Math"/>
                    <a:ea typeface="Microsoft YaHei" pitchFamily="50"/>
                    <a:cs typeface="Times New Roman" panose="02020603050405020304" pitchFamily="18" charset="0"/>
                  </a:rPr>
                  <a:t>𝑞_𝑙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b="0" i="0" dirty="0" smtClean="0">
                    <a:solidFill>
                      <a:srgbClr val="1C1C1C"/>
                    </a:solidFill>
                    <a:latin typeface="Cambria Math"/>
                    <a:ea typeface="Microsoft YaHei" pitchFamily="50"/>
                    <a:cs typeface="Times New Roman" panose="02020603050405020304" pitchFamily="18" charset="0"/>
                  </a:rPr>
                  <a:t>=1</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otherwise, </a:t>
                </a:r>
                <a:r>
                  <a:rPr lang="en-US" altLang="zh-CN" sz="2400" i="0" dirty="0">
                    <a:solidFill>
                      <a:srgbClr val="1C1C1C"/>
                    </a:solidFill>
                    <a:latin typeface="Cambria Math"/>
                    <a:ea typeface="Microsoft YaHei" pitchFamily="50"/>
                    <a:cs typeface="Times New Roman" panose="02020603050405020304" pitchFamily="18" charset="0"/>
                  </a:rPr>
                  <a:t>𝑔_𝑙=</a:t>
                </a:r>
                <a:r>
                  <a:rPr lang="en-US" altLang="zh-CN" sz="2400" b="0" i="0" dirty="0" smtClean="0">
                    <a:solidFill>
                      <a:srgbClr val="1C1C1C"/>
                    </a:solidFill>
                    <a:latin typeface="Cambria Math"/>
                    <a:ea typeface="Microsoft YaHei" pitchFamily="50"/>
                    <a:cs typeface="Times New Roman" panose="02020603050405020304" pitchFamily="18" charset="0"/>
                  </a:rPr>
                  <a:t>0.</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All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exercises are derived from K</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concepts (e.g</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Mode</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zh-CN" altLang="en-US" sz="2400" dirty="0" smtClean="0"/>
                  <a:t>Our goal is to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train |S| local DKT models, where the s-</a:t>
                </a:r>
                <a:r>
                  <a:rPr lang="en-US" altLang="zh-CN" sz="2400" dirty="0" err="1" smtClean="0">
                    <a:solidFill>
                      <a:srgbClr val="1C1C1C"/>
                    </a:solidFill>
                    <a:latin typeface="Times New Roman" panose="02020603050405020304" pitchFamily="18" charset="0"/>
                    <a:ea typeface="Microsoft YaHei" pitchFamily="50"/>
                    <a:cs typeface="Times New Roman" panose="02020603050405020304" pitchFamily="18" charset="0"/>
                  </a:rPr>
                  <a:t>th</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DKT model can trace the students in school s of knowledge states (represent the students' mastery of concepts).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mn-lt"/>
                  <a:ea typeface="+mn-ea"/>
                  <a:cs typeface="宋体" pitchFamily="-106" charset="-122"/>
                </a:endParaRPr>
              </a:p>
              <a:p>
                <a:endParaRPr lang="zh-CN" altLang="en-US" dirty="0"/>
              </a:p>
            </p:txBody>
          </p:sp>
        </mc:Fallback>
      </mc:AlternateContent>
      <p:sp>
        <p:nvSpPr>
          <p:cNvPr id="4" name="灯片编号占位符 3">
            <a:extLst>
              <a:ext uri="{FF2B5EF4-FFF2-40B4-BE49-F238E27FC236}">
                <a16:creationId xmlns:a16="http://schemas.microsoft.com/office/drawing/2014/main" id="{F0F63306-98CE-24A1-77C9-78A6A8976EA4}"/>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8412EE-440F-428C-82E8-07BCEF19615F}" type="slidenum">
              <a:rPr kumimoji="0" lang="zh-CN" altLang="en-US" sz="13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zh-CN" altLang="en-US" sz="13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22569055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DD3BB-6FF9-9778-D40A-E71784E5E10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D9A76DF-8DF4-400B-75A0-749ADD8CA1C2}"/>
              </a:ext>
            </a:extLst>
          </p:cNvPr>
          <p:cNvSpPr>
            <a:spLocks noGrp="1" noRot="1" noChangeAspect="1"/>
          </p:cNvSpPr>
          <p:nvPr>
            <p:ph type="sldImg"/>
          </p:nvPr>
        </p:nvSpPr>
        <p:spPr>
          <a:xfrm>
            <a:off x="142875" y="768350"/>
            <a:ext cx="6818313" cy="3836988"/>
          </a:xfrm>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A53BD863-F7CD-4B37-7B6D-4DD18B8EA36D}"/>
                  </a:ext>
                </a:extLst>
              </p:cNvPr>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在参数量够大的情况下，可以针对不同下游任务进行微调，实现一种通用的图大模型。</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首先使用同时</a:t>
                </a:r>
                <a:endParaRPr lang="en-US" altLang="zh-CN" dirty="0"/>
              </a:p>
            </p:txBody>
          </p:sp>
        </mc:Choice>
        <mc:Fallback xmlns="">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We </a:t>
                </a:r>
                <a:r>
                  <a:rPr lang="en-US" altLang="zh-CN" sz="1200" kern="1200" dirty="0" smtClean="0">
                    <a:solidFill>
                      <a:schemeClr val="tx1"/>
                    </a:solidFill>
                    <a:effectLst/>
                    <a:latin typeface="+mn-lt"/>
                    <a:ea typeface="+mn-ea"/>
                    <a:cs typeface="宋体" pitchFamily="-106" charset="-122"/>
                  </a:rPr>
                  <a:t>formally </a:t>
                </a:r>
                <a:r>
                  <a:rPr lang="en-US" altLang="zh-CN" sz="1200" kern="1200" dirty="0" smtClean="0">
                    <a:solidFill>
                      <a:schemeClr val="tx1"/>
                    </a:solidFill>
                    <a:effectLst/>
                    <a:latin typeface="+mn-lt"/>
                    <a:ea typeface="+mn-ea"/>
                    <a:cs typeface="宋体" pitchFamily="-106" charset="-122"/>
                  </a:rPr>
                  <a:t>introduce the issue of Federated Deep Knowledge Tracing</a:t>
                </a:r>
                <a:r>
                  <a:rPr lang="en-US" altLang="zh-CN" sz="1200" kern="1200" dirty="0" smtClean="0">
                    <a:solidFill>
                      <a:schemeClr val="tx1"/>
                    </a:solidFill>
                    <a:effectLst/>
                    <a:latin typeface="+mn-lt"/>
                    <a:ea typeface="+mn-ea"/>
                    <a:cs typeface="宋体" pitchFamily="-106" charset="-122"/>
                  </a:rPr>
                  <a:t>. Given </a:t>
                </a:r>
                <a:r>
                  <a:rPr lang="en-US" altLang="zh-CN" sz="1200" dirty="0" smtClean="0">
                    <a:solidFill>
                      <a:srgbClr val="1C1C1C"/>
                    </a:solidFill>
                    <a:latin typeface="Times New Roman" panose="02020603050405020304" pitchFamily="18" charset="0"/>
                    <a:ea typeface="Microsoft YaHei" pitchFamily="50"/>
                    <a:cs typeface="Times New Roman" panose="02020603050405020304" pitchFamily="18" charset="0"/>
                  </a:rPr>
                  <a:t>learning records of students from |S| schools isolated.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Here </a:t>
                </a:r>
                <a:r>
                  <a:rPr lang="en-US" altLang="zh-CN" sz="2400" i="0" dirty="0">
                    <a:solidFill>
                      <a:srgbClr val="1C1C1C"/>
                    </a:solidFill>
                    <a:latin typeface="Cambria Math"/>
                    <a:ea typeface="Microsoft YaHei" pitchFamily="50"/>
                    <a:cs typeface="Times New Roman" panose="02020603050405020304" pitchFamily="18" charset="0"/>
                  </a:rPr>
                  <a:t>𝑞_𝑙</a:t>
                </a:r>
                <a:r>
                  <a:rPr lang="zh-CN" altLang="en-US" sz="2400" b="0" i="0" dirty="0" smtClean="0">
                    <a:solidFill>
                      <a:srgbClr val="1C1C1C"/>
                    </a:solidFill>
                    <a:latin typeface="Cambria Math"/>
                    <a:ea typeface="Microsoft YaHei" pitchFamily="50"/>
                    <a:cs typeface="Times New Roman" panose="02020603050405020304" pitchFamily="18" charset="0"/>
                  </a:rPr>
                  <a:t>∈</a:t>
                </a:r>
                <a:r>
                  <a:rPr lang="en-US" altLang="zh-CN" sz="2400" b="0" i="0" dirty="0" smtClean="0">
                    <a:solidFill>
                      <a:srgbClr val="1C1C1C"/>
                    </a:solidFill>
                    <a:latin typeface="Cambria Math"/>
                    <a:ea typeface="Microsoft YaHei" pitchFamily="50"/>
                    <a:cs typeface="Times New Roman" panose="02020603050405020304" pitchFamily="18" charset="0"/>
                  </a:rPr>
                  <a:t>𝑄</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b="0" i="0" dirty="0" smtClean="0">
                    <a:solidFill>
                      <a:srgbClr val="1C1C1C"/>
                    </a:solidFill>
                    <a:latin typeface="Cambria Math"/>
                    <a:ea typeface="Microsoft YaHei" pitchFamily="50"/>
                    <a:cs typeface="Times New Roman" panose="02020603050405020304" pitchFamily="18" charset="0"/>
                  </a:rPr>
                  <a:t>𝑠</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represents the exercise practiced by a</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student at time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and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denotes the corresponding score. Generally, if the student correctly answers exercise </a:t>
                </a:r>
                <a:r>
                  <a:rPr lang="en-US" altLang="zh-CN" sz="2400" i="0" dirty="0">
                    <a:solidFill>
                      <a:srgbClr val="1C1C1C"/>
                    </a:solidFill>
                    <a:latin typeface="Cambria Math"/>
                    <a:ea typeface="Microsoft YaHei" pitchFamily="50"/>
                    <a:cs typeface="Times New Roman" panose="02020603050405020304" pitchFamily="18" charset="0"/>
                  </a:rPr>
                  <a:t>𝑞_𝑙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b="0" i="0" dirty="0" smtClean="0">
                    <a:solidFill>
                      <a:srgbClr val="1C1C1C"/>
                    </a:solidFill>
                    <a:latin typeface="Cambria Math"/>
                    <a:ea typeface="Microsoft YaHei" pitchFamily="50"/>
                    <a:cs typeface="Times New Roman" panose="02020603050405020304" pitchFamily="18" charset="0"/>
                  </a:rPr>
                  <a:t>=1</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otherwise, </a:t>
                </a:r>
                <a:r>
                  <a:rPr lang="en-US" altLang="zh-CN" sz="2400" i="0" dirty="0">
                    <a:solidFill>
                      <a:srgbClr val="1C1C1C"/>
                    </a:solidFill>
                    <a:latin typeface="Cambria Math"/>
                    <a:ea typeface="Microsoft YaHei" pitchFamily="50"/>
                    <a:cs typeface="Times New Roman" panose="02020603050405020304" pitchFamily="18" charset="0"/>
                  </a:rPr>
                  <a:t>𝑔_𝑙=</a:t>
                </a:r>
                <a:r>
                  <a:rPr lang="en-US" altLang="zh-CN" sz="2400" b="0" i="0" dirty="0" smtClean="0">
                    <a:solidFill>
                      <a:srgbClr val="1C1C1C"/>
                    </a:solidFill>
                    <a:latin typeface="Cambria Math"/>
                    <a:ea typeface="Microsoft YaHei" pitchFamily="50"/>
                    <a:cs typeface="Times New Roman" panose="02020603050405020304" pitchFamily="18" charset="0"/>
                  </a:rPr>
                  <a:t>0.</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All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exercises are derived from K</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concepts (e.g</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Mode</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zh-CN" altLang="en-US" sz="2400" dirty="0" smtClean="0"/>
                  <a:t>Our goal is to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train |S| local DKT models, where the s-</a:t>
                </a:r>
                <a:r>
                  <a:rPr lang="en-US" altLang="zh-CN" sz="2400" dirty="0" err="1" smtClean="0">
                    <a:solidFill>
                      <a:srgbClr val="1C1C1C"/>
                    </a:solidFill>
                    <a:latin typeface="Times New Roman" panose="02020603050405020304" pitchFamily="18" charset="0"/>
                    <a:ea typeface="Microsoft YaHei" pitchFamily="50"/>
                    <a:cs typeface="Times New Roman" panose="02020603050405020304" pitchFamily="18" charset="0"/>
                  </a:rPr>
                  <a:t>th</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DKT model can trace the students in school s of knowledge states (represent the students' mastery of concepts).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mn-lt"/>
                  <a:ea typeface="+mn-ea"/>
                  <a:cs typeface="宋体" pitchFamily="-106" charset="-122"/>
                </a:endParaRPr>
              </a:p>
              <a:p>
                <a:endParaRPr lang="zh-CN" altLang="en-US" dirty="0"/>
              </a:p>
            </p:txBody>
          </p:sp>
        </mc:Fallback>
      </mc:AlternateContent>
      <p:sp>
        <p:nvSpPr>
          <p:cNvPr id="4" name="灯片编号占位符 3">
            <a:extLst>
              <a:ext uri="{FF2B5EF4-FFF2-40B4-BE49-F238E27FC236}">
                <a16:creationId xmlns:a16="http://schemas.microsoft.com/office/drawing/2014/main" id="{50709FBA-BC39-19C2-0967-808A2D98B502}"/>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8412EE-440F-428C-82E8-07BCEF19615F}" type="slidenum">
              <a:rPr kumimoji="0" lang="zh-CN" altLang="en-US" sz="13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zh-CN" altLang="en-US" sz="13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2356411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DD3BB-6FF9-9778-D40A-E71784E5E10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D9A76DF-8DF4-400B-75A0-749ADD8CA1C2}"/>
              </a:ext>
            </a:extLst>
          </p:cNvPr>
          <p:cNvSpPr>
            <a:spLocks noGrp="1" noRot="1" noChangeAspect="1"/>
          </p:cNvSpPr>
          <p:nvPr>
            <p:ph type="sldImg"/>
          </p:nvPr>
        </p:nvSpPr>
        <p:spPr>
          <a:xfrm>
            <a:off x="142875" y="768350"/>
            <a:ext cx="6818313" cy="3836988"/>
          </a:xfrm>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A53BD863-F7CD-4B37-7B6D-4DD18B8EA36D}"/>
                  </a:ext>
                </a:extLst>
              </p:cNvPr>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在参数量够大的情况下，可以针对不同下游任务进行微调，实现一种通用的图大模型。</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首先使用同时</a:t>
                </a:r>
                <a:endParaRPr lang="en-US" altLang="zh-CN" dirty="0"/>
              </a:p>
            </p:txBody>
          </p:sp>
        </mc:Choice>
        <mc:Fallback xmlns="">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We </a:t>
                </a:r>
                <a:r>
                  <a:rPr lang="en-US" altLang="zh-CN" sz="1200" kern="1200" dirty="0" smtClean="0">
                    <a:solidFill>
                      <a:schemeClr val="tx1"/>
                    </a:solidFill>
                    <a:effectLst/>
                    <a:latin typeface="+mn-lt"/>
                    <a:ea typeface="+mn-ea"/>
                    <a:cs typeface="宋体" pitchFamily="-106" charset="-122"/>
                  </a:rPr>
                  <a:t>formally </a:t>
                </a:r>
                <a:r>
                  <a:rPr lang="en-US" altLang="zh-CN" sz="1200" kern="1200" dirty="0" smtClean="0">
                    <a:solidFill>
                      <a:schemeClr val="tx1"/>
                    </a:solidFill>
                    <a:effectLst/>
                    <a:latin typeface="+mn-lt"/>
                    <a:ea typeface="+mn-ea"/>
                    <a:cs typeface="宋体" pitchFamily="-106" charset="-122"/>
                  </a:rPr>
                  <a:t>introduce the issue of Federated Deep Knowledge Tracing</a:t>
                </a:r>
                <a:r>
                  <a:rPr lang="en-US" altLang="zh-CN" sz="1200" kern="1200" dirty="0" smtClean="0">
                    <a:solidFill>
                      <a:schemeClr val="tx1"/>
                    </a:solidFill>
                    <a:effectLst/>
                    <a:latin typeface="+mn-lt"/>
                    <a:ea typeface="+mn-ea"/>
                    <a:cs typeface="宋体" pitchFamily="-106" charset="-122"/>
                  </a:rPr>
                  <a:t>. Given </a:t>
                </a:r>
                <a:r>
                  <a:rPr lang="en-US" altLang="zh-CN" sz="1200" dirty="0" smtClean="0">
                    <a:solidFill>
                      <a:srgbClr val="1C1C1C"/>
                    </a:solidFill>
                    <a:latin typeface="Times New Roman" panose="02020603050405020304" pitchFamily="18" charset="0"/>
                    <a:ea typeface="Microsoft YaHei" pitchFamily="50"/>
                    <a:cs typeface="Times New Roman" panose="02020603050405020304" pitchFamily="18" charset="0"/>
                  </a:rPr>
                  <a:t>learning records of students from |S| schools isolated.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Here </a:t>
                </a:r>
                <a:r>
                  <a:rPr lang="en-US" altLang="zh-CN" sz="2400" i="0" dirty="0">
                    <a:solidFill>
                      <a:srgbClr val="1C1C1C"/>
                    </a:solidFill>
                    <a:latin typeface="Cambria Math"/>
                    <a:ea typeface="Microsoft YaHei" pitchFamily="50"/>
                    <a:cs typeface="Times New Roman" panose="02020603050405020304" pitchFamily="18" charset="0"/>
                  </a:rPr>
                  <a:t>𝑞_𝑙</a:t>
                </a:r>
                <a:r>
                  <a:rPr lang="zh-CN" altLang="en-US" sz="2400" b="0" i="0" dirty="0" smtClean="0">
                    <a:solidFill>
                      <a:srgbClr val="1C1C1C"/>
                    </a:solidFill>
                    <a:latin typeface="Cambria Math"/>
                    <a:ea typeface="Microsoft YaHei" pitchFamily="50"/>
                    <a:cs typeface="Times New Roman" panose="02020603050405020304" pitchFamily="18" charset="0"/>
                  </a:rPr>
                  <a:t>∈</a:t>
                </a:r>
                <a:r>
                  <a:rPr lang="en-US" altLang="zh-CN" sz="2400" b="0" i="0" dirty="0" smtClean="0">
                    <a:solidFill>
                      <a:srgbClr val="1C1C1C"/>
                    </a:solidFill>
                    <a:latin typeface="Cambria Math"/>
                    <a:ea typeface="Microsoft YaHei" pitchFamily="50"/>
                    <a:cs typeface="Times New Roman" panose="02020603050405020304" pitchFamily="18" charset="0"/>
                  </a:rPr>
                  <a:t>𝑄</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b="0" i="0" dirty="0" smtClean="0">
                    <a:solidFill>
                      <a:srgbClr val="1C1C1C"/>
                    </a:solidFill>
                    <a:latin typeface="Cambria Math"/>
                    <a:ea typeface="Microsoft YaHei" pitchFamily="50"/>
                    <a:cs typeface="Times New Roman" panose="02020603050405020304" pitchFamily="18" charset="0"/>
                  </a:rPr>
                  <a:t>𝑠</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represents the exercise practiced by a</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student at time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and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denotes the corresponding score. Generally, if the student correctly answers exercise </a:t>
                </a:r>
                <a:r>
                  <a:rPr lang="en-US" altLang="zh-CN" sz="2400" i="0" dirty="0">
                    <a:solidFill>
                      <a:srgbClr val="1C1C1C"/>
                    </a:solidFill>
                    <a:latin typeface="Cambria Math"/>
                    <a:ea typeface="Microsoft YaHei" pitchFamily="50"/>
                    <a:cs typeface="Times New Roman" panose="02020603050405020304" pitchFamily="18" charset="0"/>
                  </a:rPr>
                  <a:t>𝑞_𝑙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b="0" i="0" dirty="0" smtClean="0">
                    <a:solidFill>
                      <a:srgbClr val="1C1C1C"/>
                    </a:solidFill>
                    <a:latin typeface="Cambria Math"/>
                    <a:ea typeface="Microsoft YaHei" pitchFamily="50"/>
                    <a:cs typeface="Times New Roman" panose="02020603050405020304" pitchFamily="18" charset="0"/>
                  </a:rPr>
                  <a:t>=1</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otherwise, </a:t>
                </a:r>
                <a:r>
                  <a:rPr lang="en-US" altLang="zh-CN" sz="2400" i="0" dirty="0">
                    <a:solidFill>
                      <a:srgbClr val="1C1C1C"/>
                    </a:solidFill>
                    <a:latin typeface="Cambria Math"/>
                    <a:ea typeface="Microsoft YaHei" pitchFamily="50"/>
                    <a:cs typeface="Times New Roman" panose="02020603050405020304" pitchFamily="18" charset="0"/>
                  </a:rPr>
                  <a:t>𝑔_𝑙=</a:t>
                </a:r>
                <a:r>
                  <a:rPr lang="en-US" altLang="zh-CN" sz="2400" b="0" i="0" dirty="0" smtClean="0">
                    <a:solidFill>
                      <a:srgbClr val="1C1C1C"/>
                    </a:solidFill>
                    <a:latin typeface="Cambria Math"/>
                    <a:ea typeface="Microsoft YaHei" pitchFamily="50"/>
                    <a:cs typeface="Times New Roman" panose="02020603050405020304" pitchFamily="18" charset="0"/>
                  </a:rPr>
                  <a:t>0.</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All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exercises are derived from K</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concepts (e.g</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Mode</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zh-CN" altLang="en-US" sz="2400" dirty="0" smtClean="0"/>
                  <a:t>Our goal is to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train |S| local DKT models, where the s-</a:t>
                </a:r>
                <a:r>
                  <a:rPr lang="en-US" altLang="zh-CN" sz="2400" dirty="0" err="1" smtClean="0">
                    <a:solidFill>
                      <a:srgbClr val="1C1C1C"/>
                    </a:solidFill>
                    <a:latin typeface="Times New Roman" panose="02020603050405020304" pitchFamily="18" charset="0"/>
                    <a:ea typeface="Microsoft YaHei" pitchFamily="50"/>
                    <a:cs typeface="Times New Roman" panose="02020603050405020304" pitchFamily="18" charset="0"/>
                  </a:rPr>
                  <a:t>th</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DKT model can trace the students in school s of knowledge states (represent the students' mastery of concepts).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mn-lt"/>
                  <a:ea typeface="+mn-ea"/>
                  <a:cs typeface="宋体" pitchFamily="-106" charset="-122"/>
                </a:endParaRPr>
              </a:p>
              <a:p>
                <a:endParaRPr lang="zh-CN" altLang="en-US" dirty="0"/>
              </a:p>
            </p:txBody>
          </p:sp>
        </mc:Fallback>
      </mc:AlternateContent>
      <p:sp>
        <p:nvSpPr>
          <p:cNvPr id="4" name="灯片编号占位符 3">
            <a:extLst>
              <a:ext uri="{FF2B5EF4-FFF2-40B4-BE49-F238E27FC236}">
                <a16:creationId xmlns:a16="http://schemas.microsoft.com/office/drawing/2014/main" id="{50709FBA-BC39-19C2-0967-808A2D98B502}"/>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8412EE-440F-428C-82E8-07BCEF19615F}" type="slidenum">
              <a:rPr kumimoji="0" lang="zh-CN" altLang="en-US" sz="13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zh-CN" altLang="en-US" sz="13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20038192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DD3BB-6FF9-9778-D40A-E71784E5E10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D9A76DF-8DF4-400B-75A0-749ADD8CA1C2}"/>
              </a:ext>
            </a:extLst>
          </p:cNvPr>
          <p:cNvSpPr>
            <a:spLocks noGrp="1" noRot="1" noChangeAspect="1"/>
          </p:cNvSpPr>
          <p:nvPr>
            <p:ph type="sldImg"/>
          </p:nvPr>
        </p:nvSpPr>
        <p:spPr>
          <a:xfrm>
            <a:off x="142875" y="768350"/>
            <a:ext cx="6818313" cy="3836988"/>
          </a:xfrm>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A53BD863-F7CD-4B37-7B6D-4DD18B8EA36D}"/>
                  </a:ext>
                </a:extLst>
              </p:cNvPr>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在参数量够大的情况下，可以针对不同下游任务进行微调，实现一种通用的图大模型。</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首先使用同时</a:t>
                </a:r>
                <a:endParaRPr lang="en-US" altLang="zh-CN" dirty="0"/>
              </a:p>
            </p:txBody>
          </p:sp>
        </mc:Choice>
        <mc:Fallback xmlns="">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We </a:t>
                </a:r>
                <a:r>
                  <a:rPr lang="en-US" altLang="zh-CN" sz="1200" kern="1200" dirty="0" smtClean="0">
                    <a:solidFill>
                      <a:schemeClr val="tx1"/>
                    </a:solidFill>
                    <a:effectLst/>
                    <a:latin typeface="+mn-lt"/>
                    <a:ea typeface="+mn-ea"/>
                    <a:cs typeface="宋体" pitchFamily="-106" charset="-122"/>
                  </a:rPr>
                  <a:t>formally </a:t>
                </a:r>
                <a:r>
                  <a:rPr lang="en-US" altLang="zh-CN" sz="1200" kern="1200" dirty="0" smtClean="0">
                    <a:solidFill>
                      <a:schemeClr val="tx1"/>
                    </a:solidFill>
                    <a:effectLst/>
                    <a:latin typeface="+mn-lt"/>
                    <a:ea typeface="+mn-ea"/>
                    <a:cs typeface="宋体" pitchFamily="-106" charset="-122"/>
                  </a:rPr>
                  <a:t>introduce the issue of Federated Deep Knowledge Tracing</a:t>
                </a:r>
                <a:r>
                  <a:rPr lang="en-US" altLang="zh-CN" sz="1200" kern="1200" dirty="0" smtClean="0">
                    <a:solidFill>
                      <a:schemeClr val="tx1"/>
                    </a:solidFill>
                    <a:effectLst/>
                    <a:latin typeface="+mn-lt"/>
                    <a:ea typeface="+mn-ea"/>
                    <a:cs typeface="宋体" pitchFamily="-106" charset="-122"/>
                  </a:rPr>
                  <a:t>. Given </a:t>
                </a:r>
                <a:r>
                  <a:rPr lang="en-US" altLang="zh-CN" sz="1200" dirty="0" smtClean="0">
                    <a:solidFill>
                      <a:srgbClr val="1C1C1C"/>
                    </a:solidFill>
                    <a:latin typeface="Times New Roman" panose="02020603050405020304" pitchFamily="18" charset="0"/>
                    <a:ea typeface="Microsoft YaHei" pitchFamily="50"/>
                    <a:cs typeface="Times New Roman" panose="02020603050405020304" pitchFamily="18" charset="0"/>
                  </a:rPr>
                  <a:t>learning records of students from |S| schools isolated.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Here </a:t>
                </a:r>
                <a:r>
                  <a:rPr lang="en-US" altLang="zh-CN" sz="2400" i="0" dirty="0">
                    <a:solidFill>
                      <a:srgbClr val="1C1C1C"/>
                    </a:solidFill>
                    <a:latin typeface="Cambria Math"/>
                    <a:ea typeface="Microsoft YaHei" pitchFamily="50"/>
                    <a:cs typeface="Times New Roman" panose="02020603050405020304" pitchFamily="18" charset="0"/>
                  </a:rPr>
                  <a:t>𝑞_𝑙</a:t>
                </a:r>
                <a:r>
                  <a:rPr lang="zh-CN" altLang="en-US" sz="2400" b="0" i="0" dirty="0" smtClean="0">
                    <a:solidFill>
                      <a:srgbClr val="1C1C1C"/>
                    </a:solidFill>
                    <a:latin typeface="Cambria Math"/>
                    <a:ea typeface="Microsoft YaHei" pitchFamily="50"/>
                    <a:cs typeface="Times New Roman" panose="02020603050405020304" pitchFamily="18" charset="0"/>
                  </a:rPr>
                  <a:t>∈</a:t>
                </a:r>
                <a:r>
                  <a:rPr lang="en-US" altLang="zh-CN" sz="2400" b="0" i="0" dirty="0" smtClean="0">
                    <a:solidFill>
                      <a:srgbClr val="1C1C1C"/>
                    </a:solidFill>
                    <a:latin typeface="Cambria Math"/>
                    <a:ea typeface="Microsoft YaHei" pitchFamily="50"/>
                    <a:cs typeface="Times New Roman" panose="02020603050405020304" pitchFamily="18" charset="0"/>
                  </a:rPr>
                  <a:t>𝑄</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b="0" i="0" dirty="0" smtClean="0">
                    <a:solidFill>
                      <a:srgbClr val="1C1C1C"/>
                    </a:solidFill>
                    <a:latin typeface="Cambria Math"/>
                    <a:ea typeface="Microsoft YaHei" pitchFamily="50"/>
                    <a:cs typeface="Times New Roman" panose="02020603050405020304" pitchFamily="18" charset="0"/>
                  </a:rPr>
                  <a:t>𝑠</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represents the exercise practiced by a</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student at time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and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denotes the corresponding score. Generally, if the student correctly answers exercise </a:t>
                </a:r>
                <a:r>
                  <a:rPr lang="en-US" altLang="zh-CN" sz="2400" i="0" dirty="0">
                    <a:solidFill>
                      <a:srgbClr val="1C1C1C"/>
                    </a:solidFill>
                    <a:latin typeface="Cambria Math"/>
                    <a:ea typeface="Microsoft YaHei" pitchFamily="50"/>
                    <a:cs typeface="Times New Roman" panose="02020603050405020304" pitchFamily="18" charset="0"/>
                  </a:rPr>
                  <a:t>𝑞_𝑙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b="0" i="0" dirty="0" smtClean="0">
                    <a:solidFill>
                      <a:srgbClr val="1C1C1C"/>
                    </a:solidFill>
                    <a:latin typeface="Cambria Math"/>
                    <a:ea typeface="Microsoft YaHei" pitchFamily="50"/>
                    <a:cs typeface="Times New Roman" panose="02020603050405020304" pitchFamily="18" charset="0"/>
                  </a:rPr>
                  <a:t>=1</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otherwise, </a:t>
                </a:r>
                <a:r>
                  <a:rPr lang="en-US" altLang="zh-CN" sz="2400" i="0" dirty="0">
                    <a:solidFill>
                      <a:srgbClr val="1C1C1C"/>
                    </a:solidFill>
                    <a:latin typeface="Cambria Math"/>
                    <a:ea typeface="Microsoft YaHei" pitchFamily="50"/>
                    <a:cs typeface="Times New Roman" panose="02020603050405020304" pitchFamily="18" charset="0"/>
                  </a:rPr>
                  <a:t>𝑔_𝑙=</a:t>
                </a:r>
                <a:r>
                  <a:rPr lang="en-US" altLang="zh-CN" sz="2400" b="0" i="0" dirty="0" smtClean="0">
                    <a:solidFill>
                      <a:srgbClr val="1C1C1C"/>
                    </a:solidFill>
                    <a:latin typeface="Cambria Math"/>
                    <a:ea typeface="Microsoft YaHei" pitchFamily="50"/>
                    <a:cs typeface="Times New Roman" panose="02020603050405020304" pitchFamily="18" charset="0"/>
                  </a:rPr>
                  <a:t>0.</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All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exercises are derived from K</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concepts (e.g</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Mode</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zh-CN" altLang="en-US" sz="2400" dirty="0" smtClean="0"/>
                  <a:t>Our goal is to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train |S| local DKT models, where the s-</a:t>
                </a:r>
                <a:r>
                  <a:rPr lang="en-US" altLang="zh-CN" sz="2400" dirty="0" err="1" smtClean="0">
                    <a:solidFill>
                      <a:srgbClr val="1C1C1C"/>
                    </a:solidFill>
                    <a:latin typeface="Times New Roman" panose="02020603050405020304" pitchFamily="18" charset="0"/>
                    <a:ea typeface="Microsoft YaHei" pitchFamily="50"/>
                    <a:cs typeface="Times New Roman" panose="02020603050405020304" pitchFamily="18" charset="0"/>
                  </a:rPr>
                  <a:t>th</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DKT model can trace the students in school s of knowledge states (represent the students' mastery of concepts).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mn-lt"/>
                  <a:ea typeface="+mn-ea"/>
                  <a:cs typeface="宋体" pitchFamily="-106" charset="-122"/>
                </a:endParaRPr>
              </a:p>
              <a:p>
                <a:endParaRPr lang="zh-CN" altLang="en-US" dirty="0"/>
              </a:p>
            </p:txBody>
          </p:sp>
        </mc:Fallback>
      </mc:AlternateContent>
      <p:sp>
        <p:nvSpPr>
          <p:cNvPr id="4" name="灯片编号占位符 3">
            <a:extLst>
              <a:ext uri="{FF2B5EF4-FFF2-40B4-BE49-F238E27FC236}">
                <a16:creationId xmlns:a16="http://schemas.microsoft.com/office/drawing/2014/main" id="{50709FBA-BC39-19C2-0967-808A2D98B502}"/>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8412EE-440F-428C-82E8-07BCEF19615F}" type="slidenum">
              <a:rPr kumimoji="0" lang="zh-CN" altLang="en-US" sz="13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zh-CN" altLang="en-US" sz="13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3784966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7717C-7E60-91BB-48DB-ED04AEA2567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AB49D6-319F-FCF8-6169-1F9332A5712E}"/>
              </a:ext>
            </a:extLst>
          </p:cNvPr>
          <p:cNvSpPr>
            <a:spLocks noGrp="1" noRot="1" noChangeAspect="1"/>
          </p:cNvSpPr>
          <p:nvPr>
            <p:ph type="sldImg"/>
          </p:nvPr>
        </p:nvSpPr>
        <p:spPr>
          <a:xfrm>
            <a:off x="142875" y="768350"/>
            <a:ext cx="6818313" cy="3836988"/>
          </a:xfrm>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0EB4FEBE-6B45-FE51-CF3A-0C099625CCB2}"/>
                  </a:ext>
                </a:extLst>
              </p:cNvPr>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文本属性图是一类图结构数据，结点的属性以文本形式描述。</a:t>
                </a:r>
                <a:br>
                  <a:rPr lang="en-US" altLang="zh-CN" dirty="0"/>
                </a:br>
                <a:br>
                  <a:rPr lang="en-US" altLang="zh-CN" dirty="0"/>
                </a:br>
                <a:r>
                  <a:rPr lang="en-US" altLang="zh-CN" dirty="0"/>
                  <a:t>TODO:</a:t>
                </a:r>
                <a:r>
                  <a:rPr lang="zh-CN" altLang="en-US" dirty="0"/>
                  <a:t> 增加文本配对图的描述</a:t>
                </a:r>
              </a:p>
            </p:txBody>
          </p:sp>
        </mc:Choice>
        <mc:Fallback xmlns="">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We </a:t>
                </a:r>
                <a:r>
                  <a:rPr lang="en-US" altLang="zh-CN" sz="1200" kern="1200" dirty="0" smtClean="0">
                    <a:solidFill>
                      <a:schemeClr val="tx1"/>
                    </a:solidFill>
                    <a:effectLst/>
                    <a:latin typeface="+mn-lt"/>
                    <a:ea typeface="+mn-ea"/>
                    <a:cs typeface="宋体" pitchFamily="-106" charset="-122"/>
                  </a:rPr>
                  <a:t>formally </a:t>
                </a:r>
                <a:r>
                  <a:rPr lang="en-US" altLang="zh-CN" sz="1200" kern="1200" dirty="0" smtClean="0">
                    <a:solidFill>
                      <a:schemeClr val="tx1"/>
                    </a:solidFill>
                    <a:effectLst/>
                    <a:latin typeface="+mn-lt"/>
                    <a:ea typeface="+mn-ea"/>
                    <a:cs typeface="宋体" pitchFamily="-106" charset="-122"/>
                  </a:rPr>
                  <a:t>introduce the issue of Federated Deep Knowledge Tracing</a:t>
                </a:r>
                <a:r>
                  <a:rPr lang="en-US" altLang="zh-CN" sz="1200" kern="1200" dirty="0" smtClean="0">
                    <a:solidFill>
                      <a:schemeClr val="tx1"/>
                    </a:solidFill>
                    <a:effectLst/>
                    <a:latin typeface="+mn-lt"/>
                    <a:ea typeface="+mn-ea"/>
                    <a:cs typeface="宋体" pitchFamily="-106" charset="-122"/>
                  </a:rPr>
                  <a:t>. Given </a:t>
                </a:r>
                <a:r>
                  <a:rPr lang="en-US" altLang="zh-CN" sz="1200" dirty="0" smtClean="0">
                    <a:solidFill>
                      <a:srgbClr val="1C1C1C"/>
                    </a:solidFill>
                    <a:latin typeface="Times New Roman" panose="02020603050405020304" pitchFamily="18" charset="0"/>
                    <a:ea typeface="Microsoft YaHei" pitchFamily="50"/>
                    <a:cs typeface="Times New Roman" panose="02020603050405020304" pitchFamily="18" charset="0"/>
                  </a:rPr>
                  <a:t>learning records of students from |S| schools isolated.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Here </a:t>
                </a:r>
                <a:r>
                  <a:rPr lang="en-US" altLang="zh-CN" sz="2400" i="0" dirty="0">
                    <a:solidFill>
                      <a:srgbClr val="1C1C1C"/>
                    </a:solidFill>
                    <a:latin typeface="Cambria Math"/>
                    <a:ea typeface="Microsoft YaHei" pitchFamily="50"/>
                    <a:cs typeface="Times New Roman" panose="02020603050405020304" pitchFamily="18" charset="0"/>
                  </a:rPr>
                  <a:t>𝑞_𝑙</a:t>
                </a:r>
                <a:r>
                  <a:rPr lang="zh-CN" altLang="en-US" sz="2400" b="0" i="0" dirty="0" smtClean="0">
                    <a:solidFill>
                      <a:srgbClr val="1C1C1C"/>
                    </a:solidFill>
                    <a:latin typeface="Cambria Math"/>
                    <a:ea typeface="Microsoft YaHei" pitchFamily="50"/>
                    <a:cs typeface="Times New Roman" panose="02020603050405020304" pitchFamily="18" charset="0"/>
                  </a:rPr>
                  <a:t>∈</a:t>
                </a:r>
                <a:r>
                  <a:rPr lang="en-US" altLang="zh-CN" sz="2400" b="0" i="0" dirty="0" smtClean="0">
                    <a:solidFill>
                      <a:srgbClr val="1C1C1C"/>
                    </a:solidFill>
                    <a:latin typeface="Cambria Math"/>
                    <a:ea typeface="Microsoft YaHei" pitchFamily="50"/>
                    <a:cs typeface="Times New Roman" panose="02020603050405020304" pitchFamily="18" charset="0"/>
                  </a:rPr>
                  <a:t>𝑄</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b="0" i="0" dirty="0" smtClean="0">
                    <a:solidFill>
                      <a:srgbClr val="1C1C1C"/>
                    </a:solidFill>
                    <a:latin typeface="Cambria Math"/>
                    <a:ea typeface="Microsoft YaHei" pitchFamily="50"/>
                    <a:cs typeface="Times New Roman" panose="02020603050405020304" pitchFamily="18" charset="0"/>
                  </a:rPr>
                  <a:t>𝑠</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represents the exercise practiced by a</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student at time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and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denotes the corresponding score. Generally, if the student correctly answers exercise </a:t>
                </a:r>
                <a:r>
                  <a:rPr lang="en-US" altLang="zh-CN" sz="2400" i="0" dirty="0">
                    <a:solidFill>
                      <a:srgbClr val="1C1C1C"/>
                    </a:solidFill>
                    <a:latin typeface="Cambria Math"/>
                    <a:ea typeface="Microsoft YaHei" pitchFamily="50"/>
                    <a:cs typeface="Times New Roman" panose="02020603050405020304" pitchFamily="18" charset="0"/>
                  </a:rPr>
                  <a:t>𝑞_𝑙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b="0" i="0" dirty="0" smtClean="0">
                    <a:solidFill>
                      <a:srgbClr val="1C1C1C"/>
                    </a:solidFill>
                    <a:latin typeface="Cambria Math"/>
                    <a:ea typeface="Microsoft YaHei" pitchFamily="50"/>
                    <a:cs typeface="Times New Roman" panose="02020603050405020304" pitchFamily="18" charset="0"/>
                  </a:rPr>
                  <a:t>=1</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otherwise, </a:t>
                </a:r>
                <a:r>
                  <a:rPr lang="en-US" altLang="zh-CN" sz="2400" i="0" dirty="0">
                    <a:solidFill>
                      <a:srgbClr val="1C1C1C"/>
                    </a:solidFill>
                    <a:latin typeface="Cambria Math"/>
                    <a:ea typeface="Microsoft YaHei" pitchFamily="50"/>
                    <a:cs typeface="Times New Roman" panose="02020603050405020304" pitchFamily="18" charset="0"/>
                  </a:rPr>
                  <a:t>𝑔_𝑙=</a:t>
                </a:r>
                <a:r>
                  <a:rPr lang="en-US" altLang="zh-CN" sz="2400" b="0" i="0" dirty="0" smtClean="0">
                    <a:solidFill>
                      <a:srgbClr val="1C1C1C"/>
                    </a:solidFill>
                    <a:latin typeface="Cambria Math"/>
                    <a:ea typeface="Microsoft YaHei" pitchFamily="50"/>
                    <a:cs typeface="Times New Roman" panose="02020603050405020304" pitchFamily="18" charset="0"/>
                  </a:rPr>
                  <a:t>0.</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All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exercises are derived from K</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concepts (e.g</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Mode</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zh-CN" altLang="en-US" sz="2400" dirty="0" smtClean="0"/>
                  <a:t>Our goal is to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train |S| local DKT models, where the s-</a:t>
                </a:r>
                <a:r>
                  <a:rPr lang="en-US" altLang="zh-CN" sz="2400" dirty="0" err="1" smtClean="0">
                    <a:solidFill>
                      <a:srgbClr val="1C1C1C"/>
                    </a:solidFill>
                    <a:latin typeface="Times New Roman" panose="02020603050405020304" pitchFamily="18" charset="0"/>
                    <a:ea typeface="Microsoft YaHei" pitchFamily="50"/>
                    <a:cs typeface="Times New Roman" panose="02020603050405020304" pitchFamily="18" charset="0"/>
                  </a:rPr>
                  <a:t>th</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DKT model can trace the students in school s of knowledge states (represent the students' mastery of concepts).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mn-lt"/>
                  <a:ea typeface="+mn-ea"/>
                  <a:cs typeface="宋体" pitchFamily="-106" charset="-122"/>
                </a:endParaRPr>
              </a:p>
              <a:p>
                <a:endParaRPr lang="zh-CN" altLang="en-US" dirty="0"/>
              </a:p>
            </p:txBody>
          </p:sp>
        </mc:Fallback>
      </mc:AlternateContent>
      <p:sp>
        <p:nvSpPr>
          <p:cNvPr id="4" name="灯片编号占位符 3">
            <a:extLst>
              <a:ext uri="{FF2B5EF4-FFF2-40B4-BE49-F238E27FC236}">
                <a16:creationId xmlns:a16="http://schemas.microsoft.com/office/drawing/2014/main" id="{05E841B4-86EB-8468-C97C-7E401032595A}"/>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8412EE-440F-428C-82E8-07BCEF19615F}" type="slidenum">
              <a:rPr kumimoji="0" lang="zh-CN" altLang="en-US" sz="13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zh-CN" altLang="en-US" sz="13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12204767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DD3BB-6FF9-9778-D40A-E71784E5E10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D9A76DF-8DF4-400B-75A0-749ADD8CA1C2}"/>
              </a:ext>
            </a:extLst>
          </p:cNvPr>
          <p:cNvSpPr>
            <a:spLocks noGrp="1" noRot="1" noChangeAspect="1"/>
          </p:cNvSpPr>
          <p:nvPr>
            <p:ph type="sldImg"/>
          </p:nvPr>
        </p:nvSpPr>
        <p:spPr>
          <a:xfrm>
            <a:off x="142875" y="768350"/>
            <a:ext cx="6818313" cy="3836988"/>
          </a:xfrm>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A53BD863-F7CD-4B37-7B6D-4DD18B8EA36D}"/>
                  </a:ext>
                </a:extLst>
              </p:cNvPr>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在参数量够大的情况下，可以针对不同下游任务进行微调，实现一种通用的图大模型。</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首先使用同时</a:t>
                </a:r>
                <a:endParaRPr lang="en-US" altLang="zh-CN" dirty="0"/>
              </a:p>
            </p:txBody>
          </p:sp>
        </mc:Choice>
        <mc:Fallback xmlns="">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We </a:t>
                </a:r>
                <a:r>
                  <a:rPr lang="en-US" altLang="zh-CN" sz="1200" kern="1200" dirty="0" smtClean="0">
                    <a:solidFill>
                      <a:schemeClr val="tx1"/>
                    </a:solidFill>
                    <a:effectLst/>
                    <a:latin typeface="+mn-lt"/>
                    <a:ea typeface="+mn-ea"/>
                    <a:cs typeface="宋体" pitchFamily="-106" charset="-122"/>
                  </a:rPr>
                  <a:t>formally </a:t>
                </a:r>
                <a:r>
                  <a:rPr lang="en-US" altLang="zh-CN" sz="1200" kern="1200" dirty="0" smtClean="0">
                    <a:solidFill>
                      <a:schemeClr val="tx1"/>
                    </a:solidFill>
                    <a:effectLst/>
                    <a:latin typeface="+mn-lt"/>
                    <a:ea typeface="+mn-ea"/>
                    <a:cs typeface="宋体" pitchFamily="-106" charset="-122"/>
                  </a:rPr>
                  <a:t>introduce the issue of Federated Deep Knowledge Tracing</a:t>
                </a:r>
                <a:r>
                  <a:rPr lang="en-US" altLang="zh-CN" sz="1200" kern="1200" dirty="0" smtClean="0">
                    <a:solidFill>
                      <a:schemeClr val="tx1"/>
                    </a:solidFill>
                    <a:effectLst/>
                    <a:latin typeface="+mn-lt"/>
                    <a:ea typeface="+mn-ea"/>
                    <a:cs typeface="宋体" pitchFamily="-106" charset="-122"/>
                  </a:rPr>
                  <a:t>. Given </a:t>
                </a:r>
                <a:r>
                  <a:rPr lang="en-US" altLang="zh-CN" sz="1200" dirty="0" smtClean="0">
                    <a:solidFill>
                      <a:srgbClr val="1C1C1C"/>
                    </a:solidFill>
                    <a:latin typeface="Times New Roman" panose="02020603050405020304" pitchFamily="18" charset="0"/>
                    <a:ea typeface="Microsoft YaHei" pitchFamily="50"/>
                    <a:cs typeface="Times New Roman" panose="02020603050405020304" pitchFamily="18" charset="0"/>
                  </a:rPr>
                  <a:t>learning records of students from |S| schools isolated.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Here </a:t>
                </a:r>
                <a:r>
                  <a:rPr lang="en-US" altLang="zh-CN" sz="2400" i="0" dirty="0">
                    <a:solidFill>
                      <a:srgbClr val="1C1C1C"/>
                    </a:solidFill>
                    <a:latin typeface="Cambria Math"/>
                    <a:ea typeface="Microsoft YaHei" pitchFamily="50"/>
                    <a:cs typeface="Times New Roman" panose="02020603050405020304" pitchFamily="18" charset="0"/>
                  </a:rPr>
                  <a:t>𝑞_𝑙</a:t>
                </a:r>
                <a:r>
                  <a:rPr lang="zh-CN" altLang="en-US" sz="2400" b="0" i="0" dirty="0" smtClean="0">
                    <a:solidFill>
                      <a:srgbClr val="1C1C1C"/>
                    </a:solidFill>
                    <a:latin typeface="Cambria Math"/>
                    <a:ea typeface="Microsoft YaHei" pitchFamily="50"/>
                    <a:cs typeface="Times New Roman" panose="02020603050405020304" pitchFamily="18" charset="0"/>
                  </a:rPr>
                  <a:t>∈</a:t>
                </a:r>
                <a:r>
                  <a:rPr lang="en-US" altLang="zh-CN" sz="2400" b="0" i="0" dirty="0" smtClean="0">
                    <a:solidFill>
                      <a:srgbClr val="1C1C1C"/>
                    </a:solidFill>
                    <a:latin typeface="Cambria Math"/>
                    <a:ea typeface="Microsoft YaHei" pitchFamily="50"/>
                    <a:cs typeface="Times New Roman" panose="02020603050405020304" pitchFamily="18" charset="0"/>
                  </a:rPr>
                  <a:t>𝑄</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b="0" i="0" dirty="0" smtClean="0">
                    <a:solidFill>
                      <a:srgbClr val="1C1C1C"/>
                    </a:solidFill>
                    <a:latin typeface="Cambria Math"/>
                    <a:ea typeface="Microsoft YaHei" pitchFamily="50"/>
                    <a:cs typeface="Times New Roman" panose="02020603050405020304" pitchFamily="18" charset="0"/>
                  </a:rPr>
                  <a:t>𝑠</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represents the exercise practiced by a</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student at time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and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denotes the corresponding score. Generally, if the student correctly answers exercise </a:t>
                </a:r>
                <a:r>
                  <a:rPr lang="en-US" altLang="zh-CN" sz="2400" i="0" dirty="0">
                    <a:solidFill>
                      <a:srgbClr val="1C1C1C"/>
                    </a:solidFill>
                    <a:latin typeface="Cambria Math"/>
                    <a:ea typeface="Microsoft YaHei" pitchFamily="50"/>
                    <a:cs typeface="Times New Roman" panose="02020603050405020304" pitchFamily="18" charset="0"/>
                  </a:rPr>
                  <a:t>𝑞_𝑙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b="0" i="0" dirty="0" smtClean="0">
                    <a:solidFill>
                      <a:srgbClr val="1C1C1C"/>
                    </a:solidFill>
                    <a:latin typeface="Cambria Math"/>
                    <a:ea typeface="Microsoft YaHei" pitchFamily="50"/>
                    <a:cs typeface="Times New Roman" panose="02020603050405020304" pitchFamily="18" charset="0"/>
                  </a:rPr>
                  <a:t>=1</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otherwise, </a:t>
                </a:r>
                <a:r>
                  <a:rPr lang="en-US" altLang="zh-CN" sz="2400" i="0" dirty="0">
                    <a:solidFill>
                      <a:srgbClr val="1C1C1C"/>
                    </a:solidFill>
                    <a:latin typeface="Cambria Math"/>
                    <a:ea typeface="Microsoft YaHei" pitchFamily="50"/>
                    <a:cs typeface="Times New Roman" panose="02020603050405020304" pitchFamily="18" charset="0"/>
                  </a:rPr>
                  <a:t>𝑔_𝑙=</a:t>
                </a:r>
                <a:r>
                  <a:rPr lang="en-US" altLang="zh-CN" sz="2400" b="0" i="0" dirty="0" smtClean="0">
                    <a:solidFill>
                      <a:srgbClr val="1C1C1C"/>
                    </a:solidFill>
                    <a:latin typeface="Cambria Math"/>
                    <a:ea typeface="Microsoft YaHei" pitchFamily="50"/>
                    <a:cs typeface="Times New Roman" panose="02020603050405020304" pitchFamily="18" charset="0"/>
                  </a:rPr>
                  <a:t>0.</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All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exercises are derived from K</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concepts (e.g</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Mode</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zh-CN" altLang="en-US" sz="2400" dirty="0" smtClean="0"/>
                  <a:t>Our goal is to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train |S| local DKT models, where the s-</a:t>
                </a:r>
                <a:r>
                  <a:rPr lang="en-US" altLang="zh-CN" sz="2400" dirty="0" err="1" smtClean="0">
                    <a:solidFill>
                      <a:srgbClr val="1C1C1C"/>
                    </a:solidFill>
                    <a:latin typeface="Times New Roman" panose="02020603050405020304" pitchFamily="18" charset="0"/>
                    <a:ea typeface="Microsoft YaHei" pitchFamily="50"/>
                    <a:cs typeface="Times New Roman" panose="02020603050405020304" pitchFamily="18" charset="0"/>
                  </a:rPr>
                  <a:t>th</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DKT model can trace the students in school s of knowledge states (represent the students' mastery of concepts).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mn-lt"/>
                  <a:ea typeface="+mn-ea"/>
                  <a:cs typeface="宋体" pitchFamily="-106" charset="-122"/>
                </a:endParaRPr>
              </a:p>
              <a:p>
                <a:endParaRPr lang="zh-CN" altLang="en-US" dirty="0"/>
              </a:p>
            </p:txBody>
          </p:sp>
        </mc:Fallback>
      </mc:AlternateContent>
      <p:sp>
        <p:nvSpPr>
          <p:cNvPr id="4" name="灯片编号占位符 3">
            <a:extLst>
              <a:ext uri="{FF2B5EF4-FFF2-40B4-BE49-F238E27FC236}">
                <a16:creationId xmlns:a16="http://schemas.microsoft.com/office/drawing/2014/main" id="{50709FBA-BC39-19C2-0967-808A2D98B502}"/>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8412EE-440F-428C-82E8-07BCEF19615F}" type="slidenum">
              <a:rPr kumimoji="0" lang="zh-CN" altLang="en-US" sz="13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zh-CN" altLang="en-US" sz="13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6831018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DD3BB-6FF9-9778-D40A-E71784E5E10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D9A76DF-8DF4-400B-75A0-749ADD8CA1C2}"/>
              </a:ext>
            </a:extLst>
          </p:cNvPr>
          <p:cNvSpPr>
            <a:spLocks noGrp="1" noRot="1" noChangeAspect="1"/>
          </p:cNvSpPr>
          <p:nvPr>
            <p:ph type="sldImg"/>
          </p:nvPr>
        </p:nvSpPr>
        <p:spPr>
          <a:xfrm>
            <a:off x="142875" y="768350"/>
            <a:ext cx="6818313" cy="3836988"/>
          </a:xfrm>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A53BD863-F7CD-4B37-7B6D-4DD18B8EA36D}"/>
                  </a:ext>
                </a:extLst>
              </p:cNvPr>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在参数量够大的情况下，可以针对不同下游任务进行微调，实现一种通用的图大模型。</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首先使用同时</a:t>
                </a:r>
                <a:endParaRPr lang="en-US" altLang="zh-CN" dirty="0"/>
              </a:p>
            </p:txBody>
          </p:sp>
        </mc:Choice>
        <mc:Fallback xmlns="">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We </a:t>
                </a:r>
                <a:r>
                  <a:rPr lang="en-US" altLang="zh-CN" sz="1200" kern="1200" dirty="0" smtClean="0">
                    <a:solidFill>
                      <a:schemeClr val="tx1"/>
                    </a:solidFill>
                    <a:effectLst/>
                    <a:latin typeface="+mn-lt"/>
                    <a:ea typeface="+mn-ea"/>
                    <a:cs typeface="宋体" pitchFamily="-106" charset="-122"/>
                  </a:rPr>
                  <a:t>formally </a:t>
                </a:r>
                <a:r>
                  <a:rPr lang="en-US" altLang="zh-CN" sz="1200" kern="1200" dirty="0" smtClean="0">
                    <a:solidFill>
                      <a:schemeClr val="tx1"/>
                    </a:solidFill>
                    <a:effectLst/>
                    <a:latin typeface="+mn-lt"/>
                    <a:ea typeface="+mn-ea"/>
                    <a:cs typeface="宋体" pitchFamily="-106" charset="-122"/>
                  </a:rPr>
                  <a:t>introduce the issue of Federated Deep Knowledge Tracing</a:t>
                </a:r>
                <a:r>
                  <a:rPr lang="en-US" altLang="zh-CN" sz="1200" kern="1200" dirty="0" smtClean="0">
                    <a:solidFill>
                      <a:schemeClr val="tx1"/>
                    </a:solidFill>
                    <a:effectLst/>
                    <a:latin typeface="+mn-lt"/>
                    <a:ea typeface="+mn-ea"/>
                    <a:cs typeface="宋体" pitchFamily="-106" charset="-122"/>
                  </a:rPr>
                  <a:t>. Given </a:t>
                </a:r>
                <a:r>
                  <a:rPr lang="en-US" altLang="zh-CN" sz="1200" dirty="0" smtClean="0">
                    <a:solidFill>
                      <a:srgbClr val="1C1C1C"/>
                    </a:solidFill>
                    <a:latin typeface="Times New Roman" panose="02020603050405020304" pitchFamily="18" charset="0"/>
                    <a:ea typeface="Microsoft YaHei" pitchFamily="50"/>
                    <a:cs typeface="Times New Roman" panose="02020603050405020304" pitchFamily="18" charset="0"/>
                  </a:rPr>
                  <a:t>learning records of students from |S| schools isolated.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Here </a:t>
                </a:r>
                <a:r>
                  <a:rPr lang="en-US" altLang="zh-CN" sz="2400" i="0" dirty="0">
                    <a:solidFill>
                      <a:srgbClr val="1C1C1C"/>
                    </a:solidFill>
                    <a:latin typeface="Cambria Math"/>
                    <a:ea typeface="Microsoft YaHei" pitchFamily="50"/>
                    <a:cs typeface="Times New Roman" panose="02020603050405020304" pitchFamily="18" charset="0"/>
                  </a:rPr>
                  <a:t>𝑞_𝑙</a:t>
                </a:r>
                <a:r>
                  <a:rPr lang="zh-CN" altLang="en-US" sz="2400" b="0" i="0" dirty="0" smtClean="0">
                    <a:solidFill>
                      <a:srgbClr val="1C1C1C"/>
                    </a:solidFill>
                    <a:latin typeface="Cambria Math"/>
                    <a:ea typeface="Microsoft YaHei" pitchFamily="50"/>
                    <a:cs typeface="Times New Roman" panose="02020603050405020304" pitchFamily="18" charset="0"/>
                  </a:rPr>
                  <a:t>∈</a:t>
                </a:r>
                <a:r>
                  <a:rPr lang="en-US" altLang="zh-CN" sz="2400" b="0" i="0" dirty="0" smtClean="0">
                    <a:solidFill>
                      <a:srgbClr val="1C1C1C"/>
                    </a:solidFill>
                    <a:latin typeface="Cambria Math"/>
                    <a:ea typeface="Microsoft YaHei" pitchFamily="50"/>
                    <a:cs typeface="Times New Roman" panose="02020603050405020304" pitchFamily="18" charset="0"/>
                  </a:rPr>
                  <a:t>𝑄</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b="0" i="0" dirty="0" smtClean="0">
                    <a:solidFill>
                      <a:srgbClr val="1C1C1C"/>
                    </a:solidFill>
                    <a:latin typeface="Cambria Math"/>
                    <a:ea typeface="Microsoft YaHei" pitchFamily="50"/>
                    <a:cs typeface="Times New Roman" panose="02020603050405020304" pitchFamily="18" charset="0"/>
                  </a:rPr>
                  <a:t>𝑠</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represents the exercise practiced by a</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student at time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and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denotes the corresponding score. Generally, if the student correctly answers exercise </a:t>
                </a:r>
                <a:r>
                  <a:rPr lang="en-US" altLang="zh-CN" sz="2400" i="0" dirty="0">
                    <a:solidFill>
                      <a:srgbClr val="1C1C1C"/>
                    </a:solidFill>
                    <a:latin typeface="Cambria Math"/>
                    <a:ea typeface="Microsoft YaHei" pitchFamily="50"/>
                    <a:cs typeface="Times New Roman" panose="02020603050405020304" pitchFamily="18" charset="0"/>
                  </a:rPr>
                  <a:t>𝑞_𝑙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b="0" i="0" dirty="0" smtClean="0">
                    <a:solidFill>
                      <a:srgbClr val="1C1C1C"/>
                    </a:solidFill>
                    <a:latin typeface="Cambria Math"/>
                    <a:ea typeface="Microsoft YaHei" pitchFamily="50"/>
                    <a:cs typeface="Times New Roman" panose="02020603050405020304" pitchFamily="18" charset="0"/>
                  </a:rPr>
                  <a:t>=1</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otherwise, </a:t>
                </a:r>
                <a:r>
                  <a:rPr lang="en-US" altLang="zh-CN" sz="2400" i="0" dirty="0">
                    <a:solidFill>
                      <a:srgbClr val="1C1C1C"/>
                    </a:solidFill>
                    <a:latin typeface="Cambria Math"/>
                    <a:ea typeface="Microsoft YaHei" pitchFamily="50"/>
                    <a:cs typeface="Times New Roman" panose="02020603050405020304" pitchFamily="18" charset="0"/>
                  </a:rPr>
                  <a:t>𝑔_𝑙=</a:t>
                </a:r>
                <a:r>
                  <a:rPr lang="en-US" altLang="zh-CN" sz="2400" b="0" i="0" dirty="0" smtClean="0">
                    <a:solidFill>
                      <a:srgbClr val="1C1C1C"/>
                    </a:solidFill>
                    <a:latin typeface="Cambria Math"/>
                    <a:ea typeface="Microsoft YaHei" pitchFamily="50"/>
                    <a:cs typeface="Times New Roman" panose="02020603050405020304" pitchFamily="18" charset="0"/>
                  </a:rPr>
                  <a:t>0.</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All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exercises are derived from K</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concepts (e.g</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Mode</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zh-CN" altLang="en-US" sz="2400" dirty="0" smtClean="0"/>
                  <a:t>Our goal is to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train |S| local DKT models, where the s-</a:t>
                </a:r>
                <a:r>
                  <a:rPr lang="en-US" altLang="zh-CN" sz="2400" dirty="0" err="1" smtClean="0">
                    <a:solidFill>
                      <a:srgbClr val="1C1C1C"/>
                    </a:solidFill>
                    <a:latin typeface="Times New Roman" panose="02020603050405020304" pitchFamily="18" charset="0"/>
                    <a:ea typeface="Microsoft YaHei" pitchFamily="50"/>
                    <a:cs typeface="Times New Roman" panose="02020603050405020304" pitchFamily="18" charset="0"/>
                  </a:rPr>
                  <a:t>th</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DKT model can trace the students in school s of knowledge states (represent the students' mastery of concepts).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mn-lt"/>
                  <a:ea typeface="+mn-ea"/>
                  <a:cs typeface="宋体" pitchFamily="-106" charset="-122"/>
                </a:endParaRPr>
              </a:p>
              <a:p>
                <a:endParaRPr lang="zh-CN" altLang="en-US" dirty="0"/>
              </a:p>
            </p:txBody>
          </p:sp>
        </mc:Fallback>
      </mc:AlternateContent>
      <p:sp>
        <p:nvSpPr>
          <p:cNvPr id="4" name="灯片编号占位符 3">
            <a:extLst>
              <a:ext uri="{FF2B5EF4-FFF2-40B4-BE49-F238E27FC236}">
                <a16:creationId xmlns:a16="http://schemas.microsoft.com/office/drawing/2014/main" id="{50709FBA-BC39-19C2-0967-808A2D98B502}"/>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8412EE-440F-428C-82E8-07BCEF19615F}" type="slidenum">
              <a:rPr kumimoji="0" lang="zh-CN" altLang="en-US" sz="13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zh-CN" altLang="en-US" sz="13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39177357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1BA47-3B01-15C1-FC9D-7D9963B06D8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37BB06-4FA0-2149-5D5B-520020C1D79C}"/>
              </a:ext>
            </a:extLst>
          </p:cNvPr>
          <p:cNvSpPr>
            <a:spLocks noGrp="1" noRot="1" noChangeAspect="1"/>
          </p:cNvSpPr>
          <p:nvPr>
            <p:ph type="sldImg"/>
          </p:nvPr>
        </p:nvSpPr>
        <p:spPr>
          <a:xfrm>
            <a:off x="142875" y="768350"/>
            <a:ext cx="6818313" cy="3836988"/>
          </a:xfrm>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2105552F-0833-6578-051C-06301672142C}"/>
                  </a:ext>
                </a:extLst>
              </p:cNvPr>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TAPE</a:t>
                </a:r>
                <a:r>
                  <a:rPr lang="zh-CN" altLang="en-US" dirty="0"/>
                  <a:t>方法的有效性存疑</a:t>
                </a:r>
              </a:p>
            </p:txBody>
          </p:sp>
        </mc:Choice>
        <mc:Fallback xmlns="">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We </a:t>
                </a:r>
                <a:r>
                  <a:rPr lang="en-US" altLang="zh-CN" sz="1200" kern="1200" dirty="0" smtClean="0">
                    <a:solidFill>
                      <a:schemeClr val="tx1"/>
                    </a:solidFill>
                    <a:effectLst/>
                    <a:latin typeface="+mn-lt"/>
                    <a:ea typeface="+mn-ea"/>
                    <a:cs typeface="宋体" pitchFamily="-106" charset="-122"/>
                  </a:rPr>
                  <a:t>formally </a:t>
                </a:r>
                <a:r>
                  <a:rPr lang="en-US" altLang="zh-CN" sz="1200" kern="1200" dirty="0" smtClean="0">
                    <a:solidFill>
                      <a:schemeClr val="tx1"/>
                    </a:solidFill>
                    <a:effectLst/>
                    <a:latin typeface="+mn-lt"/>
                    <a:ea typeface="+mn-ea"/>
                    <a:cs typeface="宋体" pitchFamily="-106" charset="-122"/>
                  </a:rPr>
                  <a:t>introduce the issue of Federated Deep Knowledge Tracing</a:t>
                </a:r>
                <a:r>
                  <a:rPr lang="en-US" altLang="zh-CN" sz="1200" kern="1200" dirty="0" smtClean="0">
                    <a:solidFill>
                      <a:schemeClr val="tx1"/>
                    </a:solidFill>
                    <a:effectLst/>
                    <a:latin typeface="+mn-lt"/>
                    <a:ea typeface="+mn-ea"/>
                    <a:cs typeface="宋体" pitchFamily="-106" charset="-122"/>
                  </a:rPr>
                  <a:t>. Given </a:t>
                </a:r>
                <a:r>
                  <a:rPr lang="en-US" altLang="zh-CN" sz="1200" dirty="0" smtClean="0">
                    <a:solidFill>
                      <a:srgbClr val="1C1C1C"/>
                    </a:solidFill>
                    <a:latin typeface="Times New Roman" panose="02020603050405020304" pitchFamily="18" charset="0"/>
                    <a:ea typeface="Microsoft YaHei" pitchFamily="50"/>
                    <a:cs typeface="Times New Roman" panose="02020603050405020304" pitchFamily="18" charset="0"/>
                  </a:rPr>
                  <a:t>learning records of students from |S| schools isolated.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Here </a:t>
                </a:r>
                <a:r>
                  <a:rPr lang="en-US" altLang="zh-CN" sz="2400" i="0" dirty="0">
                    <a:solidFill>
                      <a:srgbClr val="1C1C1C"/>
                    </a:solidFill>
                    <a:latin typeface="Cambria Math"/>
                    <a:ea typeface="Microsoft YaHei" pitchFamily="50"/>
                    <a:cs typeface="Times New Roman" panose="02020603050405020304" pitchFamily="18" charset="0"/>
                  </a:rPr>
                  <a:t>𝑞_𝑙</a:t>
                </a:r>
                <a:r>
                  <a:rPr lang="zh-CN" altLang="en-US" sz="2400" b="0" i="0" dirty="0" smtClean="0">
                    <a:solidFill>
                      <a:srgbClr val="1C1C1C"/>
                    </a:solidFill>
                    <a:latin typeface="Cambria Math"/>
                    <a:ea typeface="Microsoft YaHei" pitchFamily="50"/>
                    <a:cs typeface="Times New Roman" panose="02020603050405020304" pitchFamily="18" charset="0"/>
                  </a:rPr>
                  <a:t>∈</a:t>
                </a:r>
                <a:r>
                  <a:rPr lang="en-US" altLang="zh-CN" sz="2400" b="0" i="0" dirty="0" smtClean="0">
                    <a:solidFill>
                      <a:srgbClr val="1C1C1C"/>
                    </a:solidFill>
                    <a:latin typeface="Cambria Math"/>
                    <a:ea typeface="Microsoft YaHei" pitchFamily="50"/>
                    <a:cs typeface="Times New Roman" panose="02020603050405020304" pitchFamily="18" charset="0"/>
                  </a:rPr>
                  <a:t>𝑄</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b="0" i="0" dirty="0" smtClean="0">
                    <a:solidFill>
                      <a:srgbClr val="1C1C1C"/>
                    </a:solidFill>
                    <a:latin typeface="Cambria Math"/>
                    <a:ea typeface="Microsoft YaHei" pitchFamily="50"/>
                    <a:cs typeface="Times New Roman" panose="02020603050405020304" pitchFamily="18" charset="0"/>
                  </a:rPr>
                  <a:t>𝑠</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represents the exercise practiced by a</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student at time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and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denotes the corresponding score. Generally, if the student correctly answers exercise </a:t>
                </a:r>
                <a:r>
                  <a:rPr lang="en-US" altLang="zh-CN" sz="2400" i="0" dirty="0">
                    <a:solidFill>
                      <a:srgbClr val="1C1C1C"/>
                    </a:solidFill>
                    <a:latin typeface="Cambria Math"/>
                    <a:ea typeface="Microsoft YaHei" pitchFamily="50"/>
                    <a:cs typeface="Times New Roman" panose="02020603050405020304" pitchFamily="18" charset="0"/>
                  </a:rPr>
                  <a:t>𝑞_𝑙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b="0" i="0" dirty="0" smtClean="0">
                    <a:solidFill>
                      <a:srgbClr val="1C1C1C"/>
                    </a:solidFill>
                    <a:latin typeface="Cambria Math"/>
                    <a:ea typeface="Microsoft YaHei" pitchFamily="50"/>
                    <a:cs typeface="Times New Roman" panose="02020603050405020304" pitchFamily="18" charset="0"/>
                  </a:rPr>
                  <a:t>=1</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otherwise, </a:t>
                </a:r>
                <a:r>
                  <a:rPr lang="en-US" altLang="zh-CN" sz="2400" i="0" dirty="0">
                    <a:solidFill>
                      <a:srgbClr val="1C1C1C"/>
                    </a:solidFill>
                    <a:latin typeface="Cambria Math"/>
                    <a:ea typeface="Microsoft YaHei" pitchFamily="50"/>
                    <a:cs typeface="Times New Roman" panose="02020603050405020304" pitchFamily="18" charset="0"/>
                  </a:rPr>
                  <a:t>𝑔_𝑙=</a:t>
                </a:r>
                <a:r>
                  <a:rPr lang="en-US" altLang="zh-CN" sz="2400" b="0" i="0" dirty="0" smtClean="0">
                    <a:solidFill>
                      <a:srgbClr val="1C1C1C"/>
                    </a:solidFill>
                    <a:latin typeface="Cambria Math"/>
                    <a:ea typeface="Microsoft YaHei" pitchFamily="50"/>
                    <a:cs typeface="Times New Roman" panose="02020603050405020304" pitchFamily="18" charset="0"/>
                  </a:rPr>
                  <a:t>0.</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All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exercises are derived from K</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concepts (e.g</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Mode</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zh-CN" altLang="en-US" sz="2400" dirty="0" smtClean="0"/>
                  <a:t>Our goal is to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train |S| local DKT models, where the s-</a:t>
                </a:r>
                <a:r>
                  <a:rPr lang="en-US" altLang="zh-CN" sz="2400" dirty="0" err="1" smtClean="0">
                    <a:solidFill>
                      <a:srgbClr val="1C1C1C"/>
                    </a:solidFill>
                    <a:latin typeface="Times New Roman" panose="02020603050405020304" pitchFamily="18" charset="0"/>
                    <a:ea typeface="Microsoft YaHei" pitchFamily="50"/>
                    <a:cs typeface="Times New Roman" panose="02020603050405020304" pitchFamily="18" charset="0"/>
                  </a:rPr>
                  <a:t>th</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DKT model can trace the students in school s of knowledge states (represent the students' mastery of concepts).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mn-lt"/>
                  <a:ea typeface="+mn-ea"/>
                  <a:cs typeface="宋体" pitchFamily="-106" charset="-122"/>
                </a:endParaRPr>
              </a:p>
              <a:p>
                <a:endParaRPr lang="zh-CN" altLang="en-US" dirty="0"/>
              </a:p>
            </p:txBody>
          </p:sp>
        </mc:Fallback>
      </mc:AlternateContent>
      <p:sp>
        <p:nvSpPr>
          <p:cNvPr id="4" name="灯片编号占位符 3">
            <a:extLst>
              <a:ext uri="{FF2B5EF4-FFF2-40B4-BE49-F238E27FC236}">
                <a16:creationId xmlns:a16="http://schemas.microsoft.com/office/drawing/2014/main" id="{9BCF2D76-275E-8429-A46C-B2EE49AF6746}"/>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8412EE-440F-428C-82E8-07BCEF19615F}" type="slidenum">
              <a:rPr kumimoji="0" lang="zh-CN" altLang="en-US" sz="13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zh-CN" altLang="en-US" sz="13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4955251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1BA47-3B01-15C1-FC9D-7D9963B06D8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37BB06-4FA0-2149-5D5B-520020C1D79C}"/>
              </a:ext>
            </a:extLst>
          </p:cNvPr>
          <p:cNvSpPr>
            <a:spLocks noGrp="1" noRot="1" noChangeAspect="1"/>
          </p:cNvSpPr>
          <p:nvPr>
            <p:ph type="sldImg"/>
          </p:nvPr>
        </p:nvSpPr>
        <p:spPr>
          <a:xfrm>
            <a:off x="142875" y="768350"/>
            <a:ext cx="6818313" cy="3836988"/>
          </a:xfrm>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2105552F-0833-6578-051C-06301672142C}"/>
                  </a:ext>
                </a:extLst>
              </p:cNvPr>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TAPE</a:t>
                </a:r>
                <a:r>
                  <a:rPr lang="zh-CN" altLang="en-US" dirty="0"/>
                  <a:t>方法的有效性存疑</a:t>
                </a:r>
              </a:p>
            </p:txBody>
          </p:sp>
        </mc:Choice>
        <mc:Fallback xmlns="">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We </a:t>
                </a:r>
                <a:r>
                  <a:rPr lang="en-US" altLang="zh-CN" sz="1200" kern="1200" dirty="0" smtClean="0">
                    <a:solidFill>
                      <a:schemeClr val="tx1"/>
                    </a:solidFill>
                    <a:effectLst/>
                    <a:latin typeface="+mn-lt"/>
                    <a:ea typeface="+mn-ea"/>
                    <a:cs typeface="宋体" pitchFamily="-106" charset="-122"/>
                  </a:rPr>
                  <a:t>formally </a:t>
                </a:r>
                <a:r>
                  <a:rPr lang="en-US" altLang="zh-CN" sz="1200" kern="1200" dirty="0" smtClean="0">
                    <a:solidFill>
                      <a:schemeClr val="tx1"/>
                    </a:solidFill>
                    <a:effectLst/>
                    <a:latin typeface="+mn-lt"/>
                    <a:ea typeface="+mn-ea"/>
                    <a:cs typeface="宋体" pitchFamily="-106" charset="-122"/>
                  </a:rPr>
                  <a:t>introduce the issue of Federated Deep Knowledge Tracing</a:t>
                </a:r>
                <a:r>
                  <a:rPr lang="en-US" altLang="zh-CN" sz="1200" kern="1200" dirty="0" smtClean="0">
                    <a:solidFill>
                      <a:schemeClr val="tx1"/>
                    </a:solidFill>
                    <a:effectLst/>
                    <a:latin typeface="+mn-lt"/>
                    <a:ea typeface="+mn-ea"/>
                    <a:cs typeface="宋体" pitchFamily="-106" charset="-122"/>
                  </a:rPr>
                  <a:t>. Given </a:t>
                </a:r>
                <a:r>
                  <a:rPr lang="en-US" altLang="zh-CN" sz="1200" dirty="0" smtClean="0">
                    <a:solidFill>
                      <a:srgbClr val="1C1C1C"/>
                    </a:solidFill>
                    <a:latin typeface="Times New Roman" panose="02020603050405020304" pitchFamily="18" charset="0"/>
                    <a:ea typeface="Microsoft YaHei" pitchFamily="50"/>
                    <a:cs typeface="Times New Roman" panose="02020603050405020304" pitchFamily="18" charset="0"/>
                  </a:rPr>
                  <a:t>learning records of students from |S| schools isolated.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Here </a:t>
                </a:r>
                <a:r>
                  <a:rPr lang="en-US" altLang="zh-CN" sz="2400" i="0" dirty="0">
                    <a:solidFill>
                      <a:srgbClr val="1C1C1C"/>
                    </a:solidFill>
                    <a:latin typeface="Cambria Math"/>
                    <a:ea typeface="Microsoft YaHei" pitchFamily="50"/>
                    <a:cs typeface="Times New Roman" panose="02020603050405020304" pitchFamily="18" charset="0"/>
                  </a:rPr>
                  <a:t>𝑞_𝑙</a:t>
                </a:r>
                <a:r>
                  <a:rPr lang="zh-CN" altLang="en-US" sz="2400" b="0" i="0" dirty="0" smtClean="0">
                    <a:solidFill>
                      <a:srgbClr val="1C1C1C"/>
                    </a:solidFill>
                    <a:latin typeface="Cambria Math"/>
                    <a:ea typeface="Microsoft YaHei" pitchFamily="50"/>
                    <a:cs typeface="Times New Roman" panose="02020603050405020304" pitchFamily="18" charset="0"/>
                  </a:rPr>
                  <a:t>∈</a:t>
                </a:r>
                <a:r>
                  <a:rPr lang="en-US" altLang="zh-CN" sz="2400" b="0" i="0" dirty="0" smtClean="0">
                    <a:solidFill>
                      <a:srgbClr val="1C1C1C"/>
                    </a:solidFill>
                    <a:latin typeface="Cambria Math"/>
                    <a:ea typeface="Microsoft YaHei" pitchFamily="50"/>
                    <a:cs typeface="Times New Roman" panose="02020603050405020304" pitchFamily="18" charset="0"/>
                  </a:rPr>
                  <a:t>𝑄</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b="0" i="0" dirty="0" smtClean="0">
                    <a:solidFill>
                      <a:srgbClr val="1C1C1C"/>
                    </a:solidFill>
                    <a:latin typeface="Cambria Math"/>
                    <a:ea typeface="Microsoft YaHei" pitchFamily="50"/>
                    <a:cs typeface="Times New Roman" panose="02020603050405020304" pitchFamily="18" charset="0"/>
                  </a:rPr>
                  <a:t>𝑠</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represents the exercise practiced by a</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student at time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and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denotes the corresponding score. Generally, if the student correctly answers exercise </a:t>
                </a:r>
                <a:r>
                  <a:rPr lang="en-US" altLang="zh-CN" sz="2400" i="0" dirty="0">
                    <a:solidFill>
                      <a:srgbClr val="1C1C1C"/>
                    </a:solidFill>
                    <a:latin typeface="Cambria Math"/>
                    <a:ea typeface="Microsoft YaHei" pitchFamily="50"/>
                    <a:cs typeface="Times New Roman" panose="02020603050405020304" pitchFamily="18" charset="0"/>
                  </a:rPr>
                  <a:t>𝑞_𝑙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b="0" i="0" dirty="0" smtClean="0">
                    <a:solidFill>
                      <a:srgbClr val="1C1C1C"/>
                    </a:solidFill>
                    <a:latin typeface="Cambria Math"/>
                    <a:ea typeface="Microsoft YaHei" pitchFamily="50"/>
                    <a:cs typeface="Times New Roman" panose="02020603050405020304" pitchFamily="18" charset="0"/>
                  </a:rPr>
                  <a:t>=1</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otherwise, </a:t>
                </a:r>
                <a:r>
                  <a:rPr lang="en-US" altLang="zh-CN" sz="2400" i="0" dirty="0">
                    <a:solidFill>
                      <a:srgbClr val="1C1C1C"/>
                    </a:solidFill>
                    <a:latin typeface="Cambria Math"/>
                    <a:ea typeface="Microsoft YaHei" pitchFamily="50"/>
                    <a:cs typeface="Times New Roman" panose="02020603050405020304" pitchFamily="18" charset="0"/>
                  </a:rPr>
                  <a:t>𝑔_𝑙=</a:t>
                </a:r>
                <a:r>
                  <a:rPr lang="en-US" altLang="zh-CN" sz="2400" b="0" i="0" dirty="0" smtClean="0">
                    <a:solidFill>
                      <a:srgbClr val="1C1C1C"/>
                    </a:solidFill>
                    <a:latin typeface="Cambria Math"/>
                    <a:ea typeface="Microsoft YaHei" pitchFamily="50"/>
                    <a:cs typeface="Times New Roman" panose="02020603050405020304" pitchFamily="18" charset="0"/>
                  </a:rPr>
                  <a:t>0.</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All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exercises are derived from K</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concepts (e.g</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Mode</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zh-CN" altLang="en-US" sz="2400" dirty="0" smtClean="0"/>
                  <a:t>Our goal is to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train |S| local DKT models, where the s-</a:t>
                </a:r>
                <a:r>
                  <a:rPr lang="en-US" altLang="zh-CN" sz="2400" dirty="0" err="1" smtClean="0">
                    <a:solidFill>
                      <a:srgbClr val="1C1C1C"/>
                    </a:solidFill>
                    <a:latin typeface="Times New Roman" panose="02020603050405020304" pitchFamily="18" charset="0"/>
                    <a:ea typeface="Microsoft YaHei" pitchFamily="50"/>
                    <a:cs typeface="Times New Roman" panose="02020603050405020304" pitchFamily="18" charset="0"/>
                  </a:rPr>
                  <a:t>th</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DKT model can trace the students in school s of knowledge states (represent the students' mastery of concepts).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mn-lt"/>
                  <a:ea typeface="+mn-ea"/>
                  <a:cs typeface="宋体" pitchFamily="-106" charset="-122"/>
                </a:endParaRPr>
              </a:p>
              <a:p>
                <a:endParaRPr lang="zh-CN" altLang="en-US" dirty="0"/>
              </a:p>
            </p:txBody>
          </p:sp>
        </mc:Fallback>
      </mc:AlternateContent>
      <p:sp>
        <p:nvSpPr>
          <p:cNvPr id="4" name="灯片编号占位符 3">
            <a:extLst>
              <a:ext uri="{FF2B5EF4-FFF2-40B4-BE49-F238E27FC236}">
                <a16:creationId xmlns:a16="http://schemas.microsoft.com/office/drawing/2014/main" id="{9BCF2D76-275E-8429-A46C-B2EE49AF6746}"/>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8412EE-440F-428C-82E8-07BCEF19615F}" type="slidenum">
              <a:rPr kumimoji="0" lang="zh-CN" altLang="en-US" sz="13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zh-CN" altLang="en-US" sz="13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24163639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7F38F-1F8C-2BF4-56B2-1F36210EA64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C7D1A1E-F3DE-DDC1-4D80-7AD8D5992070}"/>
              </a:ext>
            </a:extLst>
          </p:cNvPr>
          <p:cNvSpPr>
            <a:spLocks noGrp="1" noRot="1" noChangeAspect="1"/>
          </p:cNvSpPr>
          <p:nvPr>
            <p:ph type="sldImg"/>
          </p:nvPr>
        </p:nvSpPr>
        <p:spPr>
          <a:xfrm>
            <a:off x="142875" y="768350"/>
            <a:ext cx="6818313" cy="3836988"/>
          </a:xfrm>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8CAF3E4D-E23B-E70B-827E-673ACFC9BA06}"/>
                  </a:ext>
                </a:extLst>
              </p:cNvPr>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先将图结构使用文本信息描述，再通过</a:t>
                </a:r>
                <a:r>
                  <a:rPr lang="en-US" altLang="zh-CN" dirty="0"/>
                  <a:t>prompt</a:t>
                </a:r>
                <a:r>
                  <a:rPr lang="zh-CN" altLang="en-US" dirty="0"/>
                  <a:t>技术使用</a:t>
                </a:r>
                <a:r>
                  <a:rPr lang="en-US" altLang="zh-CN" dirty="0"/>
                  <a:t>LLM</a:t>
                </a:r>
                <a:r>
                  <a:rPr lang="zh-CN" altLang="en-US" dirty="0"/>
                  <a:t>进行预测。本质上是人工进行模态转换，用文本的方式描述图结构信息，从而使</a:t>
                </a:r>
                <a:r>
                  <a:rPr lang="en-US" altLang="zh-CN" dirty="0"/>
                  <a:t>LLM</a:t>
                </a:r>
                <a:r>
                  <a:rPr lang="zh-CN" altLang="en-US" dirty="0"/>
                  <a:t>同时利用属性信息和图的结构信息。这更像一种直觉上的做法。</a:t>
                </a:r>
                <a:br>
                  <a:rPr lang="en-US" altLang="zh-CN" dirty="0"/>
                </a:br>
                <a:r>
                  <a:rPr lang="en-US" altLang="zh-CN" dirty="0"/>
                  <a:t>Prompt</a:t>
                </a:r>
                <a:r>
                  <a:rPr lang="zh-CN" altLang="en-US" dirty="0"/>
                  <a:t>完成聚合操作比直接用自然语言描述结点连接关系更加有效。</a:t>
                </a:r>
                <a:br>
                  <a:rPr lang="en-US" altLang="zh-CN" dirty="0"/>
                </a:br>
                <a:r>
                  <a:rPr lang="zh-CN" altLang="en-US" dirty="0"/>
                  <a:t>这种方法相对比较简单，但有很多优化思路。</a:t>
                </a:r>
                <a:br>
                  <a:rPr lang="en-US" altLang="zh-CN" dirty="0"/>
                </a:br>
                <a:r>
                  <a:rPr lang="zh-CN" altLang="en-US" dirty="0"/>
                  <a:t>首先从任务数据上看，对于</a:t>
                </a:r>
                <a:r>
                  <a:rPr lang="en-US" altLang="zh-CN" dirty="0"/>
                  <a:t>label</a:t>
                </a:r>
                <a:r>
                  <a:rPr lang="zh-CN" altLang="en-US" dirty="0"/>
                  <a:t>直接出现在文本属性中的数据，不考虑邻居信息时，</a:t>
                </a:r>
                <a:r>
                  <a:rPr lang="en-US" altLang="zh-CN" dirty="0"/>
                  <a:t>LLM</a:t>
                </a:r>
                <a:r>
                  <a:rPr lang="zh-CN" altLang="en-US" dirty="0"/>
                  <a:t>更倾向于直接捕捉到这种模式，从而做出正确预测。在这种情况下，考虑邻居反而会影响性能。另外，聚合邻域的操作假设了邻居信息有助于推断中心结点的信息，但这种假设有时会导致</a:t>
                </a:r>
                <a:r>
                  <a:rPr lang="en-US" altLang="zh-CN" dirty="0"/>
                  <a:t>LLM</a:t>
                </a:r>
                <a:r>
                  <a:rPr lang="zh-CN" altLang="en-US" dirty="0"/>
                  <a:t>做出错误判断。</a:t>
                </a:r>
                <a:br>
                  <a:rPr lang="en-US" altLang="zh-CN" dirty="0"/>
                </a:br>
                <a:r>
                  <a:rPr lang="zh-CN" altLang="en-US" dirty="0"/>
                  <a:t>虽然这种方法可以提升性能，但是实际上</a:t>
                </a:r>
                <a:r>
                  <a:rPr lang="en-US" altLang="zh-CN" dirty="0"/>
                  <a:t>LLM</a:t>
                </a:r>
                <a:r>
                  <a:rPr lang="zh-CN" altLang="en-US" dirty="0"/>
                  <a:t>对这些信息的利用不强，在去除邻居信息的情况下，性能下降</a:t>
                </a:r>
                <a:r>
                  <a:rPr lang="zh-CN" altLang="en-US"/>
                  <a:t>并不明显。</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mc:Choice>
        <mc:Fallback xmlns="">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We </a:t>
                </a:r>
                <a:r>
                  <a:rPr lang="en-US" altLang="zh-CN" sz="1200" kern="1200" dirty="0" smtClean="0">
                    <a:solidFill>
                      <a:schemeClr val="tx1"/>
                    </a:solidFill>
                    <a:effectLst/>
                    <a:latin typeface="+mn-lt"/>
                    <a:ea typeface="+mn-ea"/>
                    <a:cs typeface="宋体" pitchFamily="-106" charset="-122"/>
                  </a:rPr>
                  <a:t>formally </a:t>
                </a:r>
                <a:r>
                  <a:rPr lang="en-US" altLang="zh-CN" sz="1200" kern="1200" dirty="0" smtClean="0">
                    <a:solidFill>
                      <a:schemeClr val="tx1"/>
                    </a:solidFill>
                    <a:effectLst/>
                    <a:latin typeface="+mn-lt"/>
                    <a:ea typeface="+mn-ea"/>
                    <a:cs typeface="宋体" pitchFamily="-106" charset="-122"/>
                  </a:rPr>
                  <a:t>introduce the issue of Federated Deep Knowledge Tracing</a:t>
                </a:r>
                <a:r>
                  <a:rPr lang="en-US" altLang="zh-CN" sz="1200" kern="1200" dirty="0" smtClean="0">
                    <a:solidFill>
                      <a:schemeClr val="tx1"/>
                    </a:solidFill>
                    <a:effectLst/>
                    <a:latin typeface="+mn-lt"/>
                    <a:ea typeface="+mn-ea"/>
                    <a:cs typeface="宋体" pitchFamily="-106" charset="-122"/>
                  </a:rPr>
                  <a:t>. Given </a:t>
                </a:r>
                <a:r>
                  <a:rPr lang="en-US" altLang="zh-CN" sz="1200" dirty="0" smtClean="0">
                    <a:solidFill>
                      <a:srgbClr val="1C1C1C"/>
                    </a:solidFill>
                    <a:latin typeface="Times New Roman" panose="02020603050405020304" pitchFamily="18" charset="0"/>
                    <a:ea typeface="Microsoft YaHei" pitchFamily="50"/>
                    <a:cs typeface="Times New Roman" panose="02020603050405020304" pitchFamily="18" charset="0"/>
                  </a:rPr>
                  <a:t>learning records of students from |S| schools isolated.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Here </a:t>
                </a:r>
                <a:r>
                  <a:rPr lang="en-US" altLang="zh-CN" sz="2400" i="0" dirty="0">
                    <a:solidFill>
                      <a:srgbClr val="1C1C1C"/>
                    </a:solidFill>
                    <a:latin typeface="Cambria Math"/>
                    <a:ea typeface="Microsoft YaHei" pitchFamily="50"/>
                    <a:cs typeface="Times New Roman" panose="02020603050405020304" pitchFamily="18" charset="0"/>
                  </a:rPr>
                  <a:t>𝑞_𝑙</a:t>
                </a:r>
                <a:r>
                  <a:rPr lang="zh-CN" altLang="en-US" sz="2400" b="0" i="0" dirty="0" smtClean="0">
                    <a:solidFill>
                      <a:srgbClr val="1C1C1C"/>
                    </a:solidFill>
                    <a:latin typeface="Cambria Math"/>
                    <a:ea typeface="Microsoft YaHei" pitchFamily="50"/>
                    <a:cs typeface="Times New Roman" panose="02020603050405020304" pitchFamily="18" charset="0"/>
                  </a:rPr>
                  <a:t>∈</a:t>
                </a:r>
                <a:r>
                  <a:rPr lang="en-US" altLang="zh-CN" sz="2400" b="0" i="0" dirty="0" smtClean="0">
                    <a:solidFill>
                      <a:srgbClr val="1C1C1C"/>
                    </a:solidFill>
                    <a:latin typeface="Cambria Math"/>
                    <a:ea typeface="Microsoft YaHei" pitchFamily="50"/>
                    <a:cs typeface="Times New Roman" panose="02020603050405020304" pitchFamily="18" charset="0"/>
                  </a:rPr>
                  <a:t>𝑄</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b="0" i="0" dirty="0" smtClean="0">
                    <a:solidFill>
                      <a:srgbClr val="1C1C1C"/>
                    </a:solidFill>
                    <a:latin typeface="Cambria Math"/>
                    <a:ea typeface="Microsoft YaHei" pitchFamily="50"/>
                    <a:cs typeface="Times New Roman" panose="02020603050405020304" pitchFamily="18" charset="0"/>
                  </a:rPr>
                  <a:t>𝑠</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represents the exercise practiced by a</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student at time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and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denotes the corresponding score. Generally, if the student correctly answers exercise </a:t>
                </a:r>
                <a:r>
                  <a:rPr lang="en-US" altLang="zh-CN" sz="2400" i="0" dirty="0">
                    <a:solidFill>
                      <a:srgbClr val="1C1C1C"/>
                    </a:solidFill>
                    <a:latin typeface="Cambria Math"/>
                    <a:ea typeface="Microsoft YaHei" pitchFamily="50"/>
                    <a:cs typeface="Times New Roman" panose="02020603050405020304" pitchFamily="18" charset="0"/>
                  </a:rPr>
                  <a:t>𝑞_𝑙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b="0" i="0" dirty="0" smtClean="0">
                    <a:solidFill>
                      <a:srgbClr val="1C1C1C"/>
                    </a:solidFill>
                    <a:latin typeface="Cambria Math"/>
                    <a:ea typeface="Microsoft YaHei" pitchFamily="50"/>
                    <a:cs typeface="Times New Roman" panose="02020603050405020304" pitchFamily="18" charset="0"/>
                  </a:rPr>
                  <a:t>=1</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otherwise, </a:t>
                </a:r>
                <a:r>
                  <a:rPr lang="en-US" altLang="zh-CN" sz="2400" i="0" dirty="0">
                    <a:solidFill>
                      <a:srgbClr val="1C1C1C"/>
                    </a:solidFill>
                    <a:latin typeface="Cambria Math"/>
                    <a:ea typeface="Microsoft YaHei" pitchFamily="50"/>
                    <a:cs typeface="Times New Roman" panose="02020603050405020304" pitchFamily="18" charset="0"/>
                  </a:rPr>
                  <a:t>𝑔_𝑙=</a:t>
                </a:r>
                <a:r>
                  <a:rPr lang="en-US" altLang="zh-CN" sz="2400" b="0" i="0" dirty="0" smtClean="0">
                    <a:solidFill>
                      <a:srgbClr val="1C1C1C"/>
                    </a:solidFill>
                    <a:latin typeface="Cambria Math"/>
                    <a:ea typeface="Microsoft YaHei" pitchFamily="50"/>
                    <a:cs typeface="Times New Roman" panose="02020603050405020304" pitchFamily="18" charset="0"/>
                  </a:rPr>
                  <a:t>0.</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All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exercises are derived from K</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concepts (e.g</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Mode</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zh-CN" altLang="en-US" sz="2400" dirty="0" smtClean="0"/>
                  <a:t>Our goal is to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train |S| local DKT models, where the s-</a:t>
                </a:r>
                <a:r>
                  <a:rPr lang="en-US" altLang="zh-CN" sz="2400" dirty="0" err="1" smtClean="0">
                    <a:solidFill>
                      <a:srgbClr val="1C1C1C"/>
                    </a:solidFill>
                    <a:latin typeface="Times New Roman" panose="02020603050405020304" pitchFamily="18" charset="0"/>
                    <a:ea typeface="Microsoft YaHei" pitchFamily="50"/>
                    <a:cs typeface="Times New Roman" panose="02020603050405020304" pitchFamily="18" charset="0"/>
                  </a:rPr>
                  <a:t>th</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DKT model can trace the students in school s of knowledge states (represent the students' mastery of concepts).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mn-lt"/>
                  <a:ea typeface="+mn-ea"/>
                  <a:cs typeface="宋体" pitchFamily="-106" charset="-122"/>
                </a:endParaRPr>
              </a:p>
              <a:p>
                <a:endParaRPr lang="zh-CN" altLang="en-US" dirty="0"/>
              </a:p>
            </p:txBody>
          </p:sp>
        </mc:Fallback>
      </mc:AlternateContent>
      <p:sp>
        <p:nvSpPr>
          <p:cNvPr id="4" name="灯片编号占位符 3">
            <a:extLst>
              <a:ext uri="{FF2B5EF4-FFF2-40B4-BE49-F238E27FC236}">
                <a16:creationId xmlns:a16="http://schemas.microsoft.com/office/drawing/2014/main" id="{BF3B1A44-1FD8-3255-35DD-A34BF3B93CFE}"/>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8412EE-440F-428C-82E8-07BCEF19615F}" type="slidenum">
              <a:rPr kumimoji="0" lang="zh-CN" altLang="en-US" sz="13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zh-CN" altLang="en-US" sz="13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13135208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03B0E-3521-694D-F8BB-A7AA904D952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E8A547A-7BD8-1C5B-7312-52FE29025F09}"/>
              </a:ext>
            </a:extLst>
          </p:cNvPr>
          <p:cNvSpPr>
            <a:spLocks noGrp="1" noRot="1" noChangeAspect="1"/>
          </p:cNvSpPr>
          <p:nvPr>
            <p:ph type="sldImg"/>
          </p:nvPr>
        </p:nvSpPr>
        <p:spPr>
          <a:xfrm>
            <a:off x="142875" y="768350"/>
            <a:ext cx="6818313" cy="3836988"/>
          </a:xfrm>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0EBCC1E9-AED0-3A51-0518-79033D4FEF51}"/>
                  </a:ext>
                </a:extLst>
              </p:cNvPr>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论文成果已经被</a:t>
                </a:r>
                <a:r>
                  <a:rPr lang="en-US" altLang="zh-CN" dirty="0"/>
                  <a:t>ICLR’2024</a:t>
                </a:r>
                <a:r>
                  <a:rPr lang="zh-CN" altLang="en-US" dirty="0"/>
                  <a:t>接收。作者观察到一个现象：离聚类中心越近的结点，</a:t>
                </a:r>
                <a:r>
                  <a:rPr lang="en-US" altLang="zh-CN" dirty="0"/>
                  <a:t>LLM</a:t>
                </a:r>
                <a:r>
                  <a:rPr lang="zh-CN" altLang="en-US" dirty="0"/>
                  <a:t>的分类正确率越高。利用这一点结合图上主动学习的其他一些</a:t>
                </a:r>
                <a:r>
                  <a:rPr lang="en-US" altLang="zh-CN" dirty="0"/>
                  <a:t>metric</a:t>
                </a:r>
                <a:r>
                  <a:rPr lang="zh-CN" altLang="en-US" dirty="0"/>
                  <a:t>加权算出一个分数，根据该分数选择结点。另外，在后处理中，要求</a:t>
                </a:r>
                <a:r>
                  <a:rPr lang="en-US" altLang="zh-CN" dirty="0"/>
                  <a:t>GPT</a:t>
                </a:r>
                <a:r>
                  <a:rPr lang="zh-CN" altLang="en-US" dirty="0"/>
                  <a:t>输出</a:t>
                </a:r>
                <a:r>
                  <a:rPr lang="en-US" altLang="zh-CN" dirty="0"/>
                  <a:t>confidence</a:t>
                </a:r>
                <a:r>
                  <a:rPr lang="zh-CN" altLang="en-US" dirty="0"/>
                  <a:t>，利用多次采样求平均的方式筛选输出。</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b="0" i="0" dirty="0">
                    <a:solidFill>
                      <a:srgbClr val="222222"/>
                    </a:solidFill>
                    <a:effectLst/>
                    <a:latin typeface="Arial" panose="020B0604020202020204" pitchFamily="34" charset="0"/>
                  </a:rPr>
                  <a:t>Mao H, Chen Z, Tang W, et al. Graph Foundation Models[J]. </a:t>
                </a:r>
                <a:r>
                  <a:rPr lang="en-US" altLang="zh-CN" b="0" i="0" dirty="0" err="1">
                    <a:solidFill>
                      <a:srgbClr val="222222"/>
                    </a:solidFill>
                    <a:effectLst/>
                    <a:latin typeface="Arial" panose="020B0604020202020204" pitchFamily="34" charset="0"/>
                  </a:rPr>
                  <a:t>arXiv</a:t>
                </a:r>
                <a:r>
                  <a:rPr lang="en-US" altLang="zh-CN" b="0" i="0" dirty="0">
                    <a:solidFill>
                      <a:srgbClr val="222222"/>
                    </a:solidFill>
                    <a:effectLst/>
                    <a:latin typeface="Arial" panose="020B0604020202020204" pitchFamily="34" charset="0"/>
                  </a:rPr>
                  <a:t> preprint arXiv:2402.02216, 2024.</a:t>
                </a:r>
                <a:endParaRPr lang="zh-CN" altLang="en-US" dirty="0"/>
              </a:p>
            </p:txBody>
          </p:sp>
        </mc:Choice>
        <mc:Fallback xmlns="">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We </a:t>
                </a:r>
                <a:r>
                  <a:rPr lang="en-US" altLang="zh-CN" sz="1200" kern="1200" dirty="0" smtClean="0">
                    <a:solidFill>
                      <a:schemeClr val="tx1"/>
                    </a:solidFill>
                    <a:effectLst/>
                    <a:latin typeface="+mn-lt"/>
                    <a:ea typeface="+mn-ea"/>
                    <a:cs typeface="宋体" pitchFamily="-106" charset="-122"/>
                  </a:rPr>
                  <a:t>formally </a:t>
                </a:r>
                <a:r>
                  <a:rPr lang="en-US" altLang="zh-CN" sz="1200" kern="1200" dirty="0" smtClean="0">
                    <a:solidFill>
                      <a:schemeClr val="tx1"/>
                    </a:solidFill>
                    <a:effectLst/>
                    <a:latin typeface="+mn-lt"/>
                    <a:ea typeface="+mn-ea"/>
                    <a:cs typeface="宋体" pitchFamily="-106" charset="-122"/>
                  </a:rPr>
                  <a:t>introduce the issue of Federated Deep Knowledge Tracing</a:t>
                </a:r>
                <a:r>
                  <a:rPr lang="en-US" altLang="zh-CN" sz="1200" kern="1200" dirty="0" smtClean="0">
                    <a:solidFill>
                      <a:schemeClr val="tx1"/>
                    </a:solidFill>
                    <a:effectLst/>
                    <a:latin typeface="+mn-lt"/>
                    <a:ea typeface="+mn-ea"/>
                    <a:cs typeface="宋体" pitchFamily="-106" charset="-122"/>
                  </a:rPr>
                  <a:t>. Given </a:t>
                </a:r>
                <a:r>
                  <a:rPr lang="en-US" altLang="zh-CN" sz="1200" dirty="0" smtClean="0">
                    <a:solidFill>
                      <a:srgbClr val="1C1C1C"/>
                    </a:solidFill>
                    <a:latin typeface="Times New Roman" panose="02020603050405020304" pitchFamily="18" charset="0"/>
                    <a:ea typeface="Microsoft YaHei" pitchFamily="50"/>
                    <a:cs typeface="Times New Roman" panose="02020603050405020304" pitchFamily="18" charset="0"/>
                  </a:rPr>
                  <a:t>learning records of students from |S| schools isolated.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Here </a:t>
                </a:r>
                <a:r>
                  <a:rPr lang="en-US" altLang="zh-CN" sz="2400" i="0" dirty="0">
                    <a:solidFill>
                      <a:srgbClr val="1C1C1C"/>
                    </a:solidFill>
                    <a:latin typeface="Cambria Math"/>
                    <a:ea typeface="Microsoft YaHei" pitchFamily="50"/>
                    <a:cs typeface="Times New Roman" panose="02020603050405020304" pitchFamily="18" charset="0"/>
                  </a:rPr>
                  <a:t>𝑞_𝑙</a:t>
                </a:r>
                <a:r>
                  <a:rPr lang="zh-CN" altLang="en-US" sz="2400" b="0" i="0" dirty="0" smtClean="0">
                    <a:solidFill>
                      <a:srgbClr val="1C1C1C"/>
                    </a:solidFill>
                    <a:latin typeface="Cambria Math"/>
                    <a:ea typeface="Microsoft YaHei" pitchFamily="50"/>
                    <a:cs typeface="Times New Roman" panose="02020603050405020304" pitchFamily="18" charset="0"/>
                  </a:rPr>
                  <a:t>∈</a:t>
                </a:r>
                <a:r>
                  <a:rPr lang="en-US" altLang="zh-CN" sz="2400" b="0" i="0" dirty="0" smtClean="0">
                    <a:solidFill>
                      <a:srgbClr val="1C1C1C"/>
                    </a:solidFill>
                    <a:latin typeface="Cambria Math"/>
                    <a:ea typeface="Microsoft YaHei" pitchFamily="50"/>
                    <a:cs typeface="Times New Roman" panose="02020603050405020304" pitchFamily="18" charset="0"/>
                  </a:rPr>
                  <a:t>𝑄</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b="0" i="0" dirty="0" smtClean="0">
                    <a:solidFill>
                      <a:srgbClr val="1C1C1C"/>
                    </a:solidFill>
                    <a:latin typeface="Cambria Math"/>
                    <a:ea typeface="Microsoft YaHei" pitchFamily="50"/>
                    <a:cs typeface="Times New Roman" panose="02020603050405020304" pitchFamily="18" charset="0"/>
                  </a:rPr>
                  <a:t>𝑠</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represents the exercise practiced by a</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student at time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and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denotes the corresponding score. Generally, if the student correctly answers exercise </a:t>
                </a:r>
                <a:r>
                  <a:rPr lang="en-US" altLang="zh-CN" sz="2400" i="0" dirty="0">
                    <a:solidFill>
                      <a:srgbClr val="1C1C1C"/>
                    </a:solidFill>
                    <a:latin typeface="Cambria Math"/>
                    <a:ea typeface="Microsoft YaHei" pitchFamily="50"/>
                    <a:cs typeface="Times New Roman" panose="02020603050405020304" pitchFamily="18" charset="0"/>
                  </a:rPr>
                  <a:t>𝑞_𝑙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b="0" i="0" dirty="0" smtClean="0">
                    <a:solidFill>
                      <a:srgbClr val="1C1C1C"/>
                    </a:solidFill>
                    <a:latin typeface="Cambria Math"/>
                    <a:ea typeface="Microsoft YaHei" pitchFamily="50"/>
                    <a:cs typeface="Times New Roman" panose="02020603050405020304" pitchFamily="18" charset="0"/>
                  </a:rPr>
                  <a:t>=1</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otherwise, </a:t>
                </a:r>
                <a:r>
                  <a:rPr lang="en-US" altLang="zh-CN" sz="2400" i="0" dirty="0">
                    <a:solidFill>
                      <a:srgbClr val="1C1C1C"/>
                    </a:solidFill>
                    <a:latin typeface="Cambria Math"/>
                    <a:ea typeface="Microsoft YaHei" pitchFamily="50"/>
                    <a:cs typeface="Times New Roman" panose="02020603050405020304" pitchFamily="18" charset="0"/>
                  </a:rPr>
                  <a:t>𝑔_𝑙=</a:t>
                </a:r>
                <a:r>
                  <a:rPr lang="en-US" altLang="zh-CN" sz="2400" b="0" i="0" dirty="0" smtClean="0">
                    <a:solidFill>
                      <a:srgbClr val="1C1C1C"/>
                    </a:solidFill>
                    <a:latin typeface="Cambria Math"/>
                    <a:ea typeface="Microsoft YaHei" pitchFamily="50"/>
                    <a:cs typeface="Times New Roman" panose="02020603050405020304" pitchFamily="18" charset="0"/>
                  </a:rPr>
                  <a:t>0.</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All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exercises are derived from K</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concepts (e.g</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Mode</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zh-CN" altLang="en-US" sz="2400" dirty="0" smtClean="0"/>
                  <a:t>Our goal is to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train |S| local DKT models, where the s-</a:t>
                </a:r>
                <a:r>
                  <a:rPr lang="en-US" altLang="zh-CN" sz="2400" dirty="0" err="1" smtClean="0">
                    <a:solidFill>
                      <a:srgbClr val="1C1C1C"/>
                    </a:solidFill>
                    <a:latin typeface="Times New Roman" panose="02020603050405020304" pitchFamily="18" charset="0"/>
                    <a:ea typeface="Microsoft YaHei" pitchFamily="50"/>
                    <a:cs typeface="Times New Roman" panose="02020603050405020304" pitchFamily="18" charset="0"/>
                  </a:rPr>
                  <a:t>th</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DKT model can trace the students in school s of knowledge states (represent the students' mastery of concepts).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mn-lt"/>
                  <a:ea typeface="+mn-ea"/>
                  <a:cs typeface="宋体" pitchFamily="-106" charset="-122"/>
                </a:endParaRPr>
              </a:p>
              <a:p>
                <a:endParaRPr lang="zh-CN" altLang="en-US" dirty="0"/>
              </a:p>
            </p:txBody>
          </p:sp>
        </mc:Fallback>
      </mc:AlternateContent>
      <p:sp>
        <p:nvSpPr>
          <p:cNvPr id="4" name="灯片编号占位符 3">
            <a:extLst>
              <a:ext uri="{FF2B5EF4-FFF2-40B4-BE49-F238E27FC236}">
                <a16:creationId xmlns:a16="http://schemas.microsoft.com/office/drawing/2014/main" id="{A1C7EE6A-FD09-A43F-B5AB-348B7B4BA4CB}"/>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8412EE-440F-428C-82E8-07BCEF19615F}" type="slidenum">
              <a:rPr kumimoji="0" lang="zh-CN" altLang="en-US" sz="13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zh-CN" altLang="en-US" sz="13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20663245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03B0E-3521-694D-F8BB-A7AA904D952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E8A547A-7BD8-1C5B-7312-52FE29025F09}"/>
              </a:ext>
            </a:extLst>
          </p:cNvPr>
          <p:cNvSpPr>
            <a:spLocks noGrp="1" noRot="1" noChangeAspect="1"/>
          </p:cNvSpPr>
          <p:nvPr>
            <p:ph type="sldImg"/>
          </p:nvPr>
        </p:nvSpPr>
        <p:spPr>
          <a:xfrm>
            <a:off x="142875" y="768350"/>
            <a:ext cx="6818313" cy="3836988"/>
          </a:xfrm>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0EBCC1E9-AED0-3A51-0518-79033D4FEF51}"/>
                  </a:ext>
                </a:extLst>
              </p:cNvPr>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论文成果已经被</a:t>
                </a:r>
                <a:r>
                  <a:rPr lang="en-US" altLang="zh-CN" dirty="0"/>
                  <a:t>ICLR’2024</a:t>
                </a:r>
                <a:r>
                  <a:rPr lang="zh-CN" altLang="en-US" dirty="0"/>
                  <a:t>接收。作者观察到一个现象：离聚类中心越近的结点，</a:t>
                </a:r>
                <a:r>
                  <a:rPr lang="en-US" altLang="zh-CN" dirty="0"/>
                  <a:t>LLM</a:t>
                </a:r>
                <a:r>
                  <a:rPr lang="zh-CN" altLang="en-US" dirty="0"/>
                  <a:t>的分类正确率越高。利用这一点结合图上主动学习的其他一些</a:t>
                </a:r>
                <a:r>
                  <a:rPr lang="en-US" altLang="zh-CN" dirty="0"/>
                  <a:t>metric</a:t>
                </a:r>
                <a:r>
                  <a:rPr lang="zh-CN" altLang="en-US" dirty="0"/>
                  <a:t>加权算出一个分数，根据该分数选择结点。另外，在后处理中，要求</a:t>
                </a:r>
                <a:r>
                  <a:rPr lang="en-US" altLang="zh-CN" dirty="0"/>
                  <a:t>GPT</a:t>
                </a:r>
                <a:r>
                  <a:rPr lang="zh-CN" altLang="en-US" dirty="0"/>
                  <a:t>输出</a:t>
                </a:r>
                <a:r>
                  <a:rPr lang="en-US" altLang="zh-CN" dirty="0"/>
                  <a:t>confidence</a:t>
                </a:r>
                <a:r>
                  <a:rPr lang="zh-CN" altLang="en-US" dirty="0"/>
                  <a:t>，利用多次采样求平均的方式筛选输出。</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b="0" i="0" dirty="0">
                    <a:solidFill>
                      <a:srgbClr val="222222"/>
                    </a:solidFill>
                    <a:effectLst/>
                    <a:latin typeface="Arial" panose="020B0604020202020204" pitchFamily="34" charset="0"/>
                  </a:rPr>
                  <a:t>Mao H, Chen Z, Tang W, et al. Graph Foundation Models[J]. </a:t>
                </a:r>
                <a:r>
                  <a:rPr lang="en-US" altLang="zh-CN" b="0" i="0" dirty="0" err="1">
                    <a:solidFill>
                      <a:srgbClr val="222222"/>
                    </a:solidFill>
                    <a:effectLst/>
                    <a:latin typeface="Arial" panose="020B0604020202020204" pitchFamily="34" charset="0"/>
                  </a:rPr>
                  <a:t>arXiv</a:t>
                </a:r>
                <a:r>
                  <a:rPr lang="en-US" altLang="zh-CN" b="0" i="0" dirty="0">
                    <a:solidFill>
                      <a:srgbClr val="222222"/>
                    </a:solidFill>
                    <a:effectLst/>
                    <a:latin typeface="Arial" panose="020B0604020202020204" pitchFamily="34" charset="0"/>
                  </a:rPr>
                  <a:t> preprint arXiv:2402.02216, 2024.</a:t>
                </a:r>
                <a:endParaRPr lang="zh-CN" altLang="en-US" dirty="0"/>
              </a:p>
            </p:txBody>
          </p:sp>
        </mc:Choice>
        <mc:Fallback xmlns="">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We </a:t>
                </a:r>
                <a:r>
                  <a:rPr lang="en-US" altLang="zh-CN" sz="1200" kern="1200" dirty="0" smtClean="0">
                    <a:solidFill>
                      <a:schemeClr val="tx1"/>
                    </a:solidFill>
                    <a:effectLst/>
                    <a:latin typeface="+mn-lt"/>
                    <a:ea typeface="+mn-ea"/>
                    <a:cs typeface="宋体" pitchFamily="-106" charset="-122"/>
                  </a:rPr>
                  <a:t>formally </a:t>
                </a:r>
                <a:r>
                  <a:rPr lang="en-US" altLang="zh-CN" sz="1200" kern="1200" dirty="0" smtClean="0">
                    <a:solidFill>
                      <a:schemeClr val="tx1"/>
                    </a:solidFill>
                    <a:effectLst/>
                    <a:latin typeface="+mn-lt"/>
                    <a:ea typeface="+mn-ea"/>
                    <a:cs typeface="宋体" pitchFamily="-106" charset="-122"/>
                  </a:rPr>
                  <a:t>introduce the issue of Federated Deep Knowledge Tracing</a:t>
                </a:r>
                <a:r>
                  <a:rPr lang="en-US" altLang="zh-CN" sz="1200" kern="1200" dirty="0" smtClean="0">
                    <a:solidFill>
                      <a:schemeClr val="tx1"/>
                    </a:solidFill>
                    <a:effectLst/>
                    <a:latin typeface="+mn-lt"/>
                    <a:ea typeface="+mn-ea"/>
                    <a:cs typeface="宋体" pitchFamily="-106" charset="-122"/>
                  </a:rPr>
                  <a:t>. Given </a:t>
                </a:r>
                <a:r>
                  <a:rPr lang="en-US" altLang="zh-CN" sz="1200" dirty="0" smtClean="0">
                    <a:solidFill>
                      <a:srgbClr val="1C1C1C"/>
                    </a:solidFill>
                    <a:latin typeface="Times New Roman" panose="02020603050405020304" pitchFamily="18" charset="0"/>
                    <a:ea typeface="Microsoft YaHei" pitchFamily="50"/>
                    <a:cs typeface="Times New Roman" panose="02020603050405020304" pitchFamily="18" charset="0"/>
                  </a:rPr>
                  <a:t>learning records of students from |S| schools isolated.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Here </a:t>
                </a:r>
                <a:r>
                  <a:rPr lang="en-US" altLang="zh-CN" sz="2400" i="0" dirty="0">
                    <a:solidFill>
                      <a:srgbClr val="1C1C1C"/>
                    </a:solidFill>
                    <a:latin typeface="Cambria Math"/>
                    <a:ea typeface="Microsoft YaHei" pitchFamily="50"/>
                    <a:cs typeface="Times New Roman" panose="02020603050405020304" pitchFamily="18" charset="0"/>
                  </a:rPr>
                  <a:t>𝑞_𝑙</a:t>
                </a:r>
                <a:r>
                  <a:rPr lang="zh-CN" altLang="en-US" sz="2400" b="0" i="0" dirty="0" smtClean="0">
                    <a:solidFill>
                      <a:srgbClr val="1C1C1C"/>
                    </a:solidFill>
                    <a:latin typeface="Cambria Math"/>
                    <a:ea typeface="Microsoft YaHei" pitchFamily="50"/>
                    <a:cs typeface="Times New Roman" panose="02020603050405020304" pitchFamily="18" charset="0"/>
                  </a:rPr>
                  <a:t>∈</a:t>
                </a:r>
                <a:r>
                  <a:rPr lang="en-US" altLang="zh-CN" sz="2400" b="0" i="0" dirty="0" smtClean="0">
                    <a:solidFill>
                      <a:srgbClr val="1C1C1C"/>
                    </a:solidFill>
                    <a:latin typeface="Cambria Math"/>
                    <a:ea typeface="Microsoft YaHei" pitchFamily="50"/>
                    <a:cs typeface="Times New Roman" panose="02020603050405020304" pitchFamily="18" charset="0"/>
                  </a:rPr>
                  <a:t>𝑄</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b="0" i="0" dirty="0" smtClean="0">
                    <a:solidFill>
                      <a:srgbClr val="1C1C1C"/>
                    </a:solidFill>
                    <a:latin typeface="Cambria Math"/>
                    <a:ea typeface="Microsoft YaHei" pitchFamily="50"/>
                    <a:cs typeface="Times New Roman" panose="02020603050405020304" pitchFamily="18" charset="0"/>
                  </a:rPr>
                  <a:t>𝑠</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represents the exercise practiced by a</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student at time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and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denotes the corresponding score. Generally, if the student correctly answers exercise </a:t>
                </a:r>
                <a:r>
                  <a:rPr lang="en-US" altLang="zh-CN" sz="2400" i="0" dirty="0">
                    <a:solidFill>
                      <a:srgbClr val="1C1C1C"/>
                    </a:solidFill>
                    <a:latin typeface="Cambria Math"/>
                    <a:ea typeface="Microsoft YaHei" pitchFamily="50"/>
                    <a:cs typeface="Times New Roman" panose="02020603050405020304" pitchFamily="18" charset="0"/>
                  </a:rPr>
                  <a:t>𝑞_𝑙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b="0" i="0" dirty="0" smtClean="0">
                    <a:solidFill>
                      <a:srgbClr val="1C1C1C"/>
                    </a:solidFill>
                    <a:latin typeface="Cambria Math"/>
                    <a:ea typeface="Microsoft YaHei" pitchFamily="50"/>
                    <a:cs typeface="Times New Roman" panose="02020603050405020304" pitchFamily="18" charset="0"/>
                  </a:rPr>
                  <a:t>=1</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otherwise, </a:t>
                </a:r>
                <a:r>
                  <a:rPr lang="en-US" altLang="zh-CN" sz="2400" i="0" dirty="0">
                    <a:solidFill>
                      <a:srgbClr val="1C1C1C"/>
                    </a:solidFill>
                    <a:latin typeface="Cambria Math"/>
                    <a:ea typeface="Microsoft YaHei" pitchFamily="50"/>
                    <a:cs typeface="Times New Roman" panose="02020603050405020304" pitchFamily="18" charset="0"/>
                  </a:rPr>
                  <a:t>𝑔_𝑙=</a:t>
                </a:r>
                <a:r>
                  <a:rPr lang="en-US" altLang="zh-CN" sz="2400" b="0" i="0" dirty="0" smtClean="0">
                    <a:solidFill>
                      <a:srgbClr val="1C1C1C"/>
                    </a:solidFill>
                    <a:latin typeface="Cambria Math"/>
                    <a:ea typeface="Microsoft YaHei" pitchFamily="50"/>
                    <a:cs typeface="Times New Roman" panose="02020603050405020304" pitchFamily="18" charset="0"/>
                  </a:rPr>
                  <a:t>0.</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All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exercises are derived from K</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concepts (e.g</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Mode</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zh-CN" altLang="en-US" sz="2400" dirty="0" smtClean="0"/>
                  <a:t>Our goal is to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train |S| local DKT models, where the s-</a:t>
                </a:r>
                <a:r>
                  <a:rPr lang="en-US" altLang="zh-CN" sz="2400" dirty="0" err="1" smtClean="0">
                    <a:solidFill>
                      <a:srgbClr val="1C1C1C"/>
                    </a:solidFill>
                    <a:latin typeface="Times New Roman" panose="02020603050405020304" pitchFamily="18" charset="0"/>
                    <a:ea typeface="Microsoft YaHei" pitchFamily="50"/>
                    <a:cs typeface="Times New Roman" panose="02020603050405020304" pitchFamily="18" charset="0"/>
                  </a:rPr>
                  <a:t>th</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DKT model can trace the students in school s of knowledge states (represent the students' mastery of concepts).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mn-lt"/>
                  <a:ea typeface="+mn-ea"/>
                  <a:cs typeface="宋体" pitchFamily="-106" charset="-122"/>
                </a:endParaRPr>
              </a:p>
              <a:p>
                <a:endParaRPr lang="zh-CN" altLang="en-US" dirty="0"/>
              </a:p>
            </p:txBody>
          </p:sp>
        </mc:Fallback>
      </mc:AlternateContent>
      <p:sp>
        <p:nvSpPr>
          <p:cNvPr id="4" name="灯片编号占位符 3">
            <a:extLst>
              <a:ext uri="{FF2B5EF4-FFF2-40B4-BE49-F238E27FC236}">
                <a16:creationId xmlns:a16="http://schemas.microsoft.com/office/drawing/2014/main" id="{A1C7EE6A-FD09-A43F-B5AB-348B7B4BA4CB}"/>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8412EE-440F-428C-82E8-07BCEF19615F}" type="slidenum">
              <a:rPr kumimoji="0" lang="zh-CN" altLang="en-US" sz="13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zh-CN" altLang="en-US" sz="13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37698343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03B0E-3521-694D-F8BB-A7AA904D952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E8A547A-7BD8-1C5B-7312-52FE29025F09}"/>
              </a:ext>
            </a:extLst>
          </p:cNvPr>
          <p:cNvSpPr>
            <a:spLocks noGrp="1" noRot="1" noChangeAspect="1"/>
          </p:cNvSpPr>
          <p:nvPr>
            <p:ph type="sldImg"/>
          </p:nvPr>
        </p:nvSpPr>
        <p:spPr>
          <a:xfrm>
            <a:off x="142875" y="768350"/>
            <a:ext cx="6818313" cy="3836988"/>
          </a:xfrm>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0EBCC1E9-AED0-3A51-0518-79033D4FEF51}"/>
                  </a:ext>
                </a:extLst>
              </p:cNvPr>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论文成果已经被</a:t>
                </a:r>
                <a:r>
                  <a:rPr lang="en-US" altLang="zh-CN" dirty="0"/>
                  <a:t>ICLR’2024</a:t>
                </a:r>
                <a:r>
                  <a:rPr lang="zh-CN" altLang="en-US" dirty="0"/>
                  <a:t>接收。作者观察到一个现象：离聚类中心越近的结点，</a:t>
                </a:r>
                <a:r>
                  <a:rPr lang="en-US" altLang="zh-CN" dirty="0"/>
                  <a:t>LLM</a:t>
                </a:r>
                <a:r>
                  <a:rPr lang="zh-CN" altLang="en-US" dirty="0"/>
                  <a:t>的分类正确率越高。利用这一点结合图上主动学习的其他一些</a:t>
                </a:r>
                <a:r>
                  <a:rPr lang="en-US" altLang="zh-CN" dirty="0"/>
                  <a:t>metric</a:t>
                </a:r>
                <a:r>
                  <a:rPr lang="zh-CN" altLang="en-US" dirty="0"/>
                  <a:t>加权算出一个分数，根据该分数选择结点。另外，在后处理中，要求</a:t>
                </a:r>
                <a:r>
                  <a:rPr lang="en-US" altLang="zh-CN" dirty="0"/>
                  <a:t>GPT</a:t>
                </a:r>
                <a:r>
                  <a:rPr lang="zh-CN" altLang="en-US" dirty="0"/>
                  <a:t>输出</a:t>
                </a:r>
                <a:r>
                  <a:rPr lang="en-US" altLang="zh-CN" dirty="0"/>
                  <a:t>confidence</a:t>
                </a:r>
                <a:r>
                  <a:rPr lang="zh-CN" altLang="en-US" dirty="0"/>
                  <a:t>，利用多次采样求平均的方式筛选输出。</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b="0" i="0" dirty="0">
                    <a:solidFill>
                      <a:srgbClr val="222222"/>
                    </a:solidFill>
                    <a:effectLst/>
                    <a:latin typeface="Arial" panose="020B0604020202020204" pitchFamily="34" charset="0"/>
                  </a:rPr>
                  <a:t>Mao H, Chen Z, Tang W, et al. Graph Foundation Models[J]. </a:t>
                </a:r>
                <a:r>
                  <a:rPr lang="en-US" altLang="zh-CN" b="0" i="0" dirty="0" err="1">
                    <a:solidFill>
                      <a:srgbClr val="222222"/>
                    </a:solidFill>
                    <a:effectLst/>
                    <a:latin typeface="Arial" panose="020B0604020202020204" pitchFamily="34" charset="0"/>
                  </a:rPr>
                  <a:t>arXiv</a:t>
                </a:r>
                <a:r>
                  <a:rPr lang="en-US" altLang="zh-CN" b="0" i="0" dirty="0">
                    <a:solidFill>
                      <a:srgbClr val="222222"/>
                    </a:solidFill>
                    <a:effectLst/>
                    <a:latin typeface="Arial" panose="020B0604020202020204" pitchFamily="34" charset="0"/>
                  </a:rPr>
                  <a:t> preprint arXiv:2402.02216, 2024.</a:t>
                </a:r>
                <a:endParaRPr lang="zh-CN" altLang="en-US" dirty="0"/>
              </a:p>
            </p:txBody>
          </p:sp>
        </mc:Choice>
        <mc:Fallback xmlns="">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We </a:t>
                </a:r>
                <a:r>
                  <a:rPr lang="en-US" altLang="zh-CN" sz="1200" kern="1200" dirty="0" smtClean="0">
                    <a:solidFill>
                      <a:schemeClr val="tx1"/>
                    </a:solidFill>
                    <a:effectLst/>
                    <a:latin typeface="+mn-lt"/>
                    <a:ea typeface="+mn-ea"/>
                    <a:cs typeface="宋体" pitchFamily="-106" charset="-122"/>
                  </a:rPr>
                  <a:t>formally </a:t>
                </a:r>
                <a:r>
                  <a:rPr lang="en-US" altLang="zh-CN" sz="1200" kern="1200" dirty="0" smtClean="0">
                    <a:solidFill>
                      <a:schemeClr val="tx1"/>
                    </a:solidFill>
                    <a:effectLst/>
                    <a:latin typeface="+mn-lt"/>
                    <a:ea typeface="+mn-ea"/>
                    <a:cs typeface="宋体" pitchFamily="-106" charset="-122"/>
                  </a:rPr>
                  <a:t>introduce the issue of Federated Deep Knowledge Tracing</a:t>
                </a:r>
                <a:r>
                  <a:rPr lang="en-US" altLang="zh-CN" sz="1200" kern="1200" dirty="0" smtClean="0">
                    <a:solidFill>
                      <a:schemeClr val="tx1"/>
                    </a:solidFill>
                    <a:effectLst/>
                    <a:latin typeface="+mn-lt"/>
                    <a:ea typeface="+mn-ea"/>
                    <a:cs typeface="宋体" pitchFamily="-106" charset="-122"/>
                  </a:rPr>
                  <a:t>. Given </a:t>
                </a:r>
                <a:r>
                  <a:rPr lang="en-US" altLang="zh-CN" sz="1200" dirty="0" smtClean="0">
                    <a:solidFill>
                      <a:srgbClr val="1C1C1C"/>
                    </a:solidFill>
                    <a:latin typeface="Times New Roman" panose="02020603050405020304" pitchFamily="18" charset="0"/>
                    <a:ea typeface="Microsoft YaHei" pitchFamily="50"/>
                    <a:cs typeface="Times New Roman" panose="02020603050405020304" pitchFamily="18" charset="0"/>
                  </a:rPr>
                  <a:t>learning records of students from |S| schools isolated.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Here </a:t>
                </a:r>
                <a:r>
                  <a:rPr lang="en-US" altLang="zh-CN" sz="2400" i="0" dirty="0">
                    <a:solidFill>
                      <a:srgbClr val="1C1C1C"/>
                    </a:solidFill>
                    <a:latin typeface="Cambria Math"/>
                    <a:ea typeface="Microsoft YaHei" pitchFamily="50"/>
                    <a:cs typeface="Times New Roman" panose="02020603050405020304" pitchFamily="18" charset="0"/>
                  </a:rPr>
                  <a:t>𝑞_𝑙</a:t>
                </a:r>
                <a:r>
                  <a:rPr lang="zh-CN" altLang="en-US" sz="2400" b="0" i="0" dirty="0" smtClean="0">
                    <a:solidFill>
                      <a:srgbClr val="1C1C1C"/>
                    </a:solidFill>
                    <a:latin typeface="Cambria Math"/>
                    <a:ea typeface="Microsoft YaHei" pitchFamily="50"/>
                    <a:cs typeface="Times New Roman" panose="02020603050405020304" pitchFamily="18" charset="0"/>
                  </a:rPr>
                  <a:t>∈</a:t>
                </a:r>
                <a:r>
                  <a:rPr lang="en-US" altLang="zh-CN" sz="2400" b="0" i="0" dirty="0" smtClean="0">
                    <a:solidFill>
                      <a:srgbClr val="1C1C1C"/>
                    </a:solidFill>
                    <a:latin typeface="Cambria Math"/>
                    <a:ea typeface="Microsoft YaHei" pitchFamily="50"/>
                    <a:cs typeface="Times New Roman" panose="02020603050405020304" pitchFamily="18" charset="0"/>
                  </a:rPr>
                  <a:t>𝑄</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b="0" i="0" dirty="0" smtClean="0">
                    <a:solidFill>
                      <a:srgbClr val="1C1C1C"/>
                    </a:solidFill>
                    <a:latin typeface="Cambria Math"/>
                    <a:ea typeface="Microsoft YaHei" pitchFamily="50"/>
                    <a:cs typeface="Times New Roman" panose="02020603050405020304" pitchFamily="18" charset="0"/>
                  </a:rPr>
                  <a:t>𝑠</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represents the exercise practiced by a</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student at time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and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denotes the corresponding score. Generally, if the student correctly answers exercise </a:t>
                </a:r>
                <a:r>
                  <a:rPr lang="en-US" altLang="zh-CN" sz="2400" i="0" dirty="0">
                    <a:solidFill>
                      <a:srgbClr val="1C1C1C"/>
                    </a:solidFill>
                    <a:latin typeface="Cambria Math"/>
                    <a:ea typeface="Microsoft YaHei" pitchFamily="50"/>
                    <a:cs typeface="Times New Roman" panose="02020603050405020304" pitchFamily="18" charset="0"/>
                  </a:rPr>
                  <a:t>𝑞_𝑙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b="0" i="0" dirty="0" smtClean="0">
                    <a:solidFill>
                      <a:srgbClr val="1C1C1C"/>
                    </a:solidFill>
                    <a:latin typeface="Cambria Math"/>
                    <a:ea typeface="Microsoft YaHei" pitchFamily="50"/>
                    <a:cs typeface="Times New Roman" panose="02020603050405020304" pitchFamily="18" charset="0"/>
                  </a:rPr>
                  <a:t>=1</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otherwise, </a:t>
                </a:r>
                <a:r>
                  <a:rPr lang="en-US" altLang="zh-CN" sz="2400" i="0" dirty="0">
                    <a:solidFill>
                      <a:srgbClr val="1C1C1C"/>
                    </a:solidFill>
                    <a:latin typeface="Cambria Math"/>
                    <a:ea typeface="Microsoft YaHei" pitchFamily="50"/>
                    <a:cs typeface="Times New Roman" panose="02020603050405020304" pitchFamily="18" charset="0"/>
                  </a:rPr>
                  <a:t>𝑔_𝑙=</a:t>
                </a:r>
                <a:r>
                  <a:rPr lang="en-US" altLang="zh-CN" sz="2400" b="0" i="0" dirty="0" smtClean="0">
                    <a:solidFill>
                      <a:srgbClr val="1C1C1C"/>
                    </a:solidFill>
                    <a:latin typeface="Cambria Math"/>
                    <a:ea typeface="Microsoft YaHei" pitchFamily="50"/>
                    <a:cs typeface="Times New Roman" panose="02020603050405020304" pitchFamily="18" charset="0"/>
                  </a:rPr>
                  <a:t>0.</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All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exercises are derived from K</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concepts (e.g</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Mode</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zh-CN" altLang="en-US" sz="2400" dirty="0" smtClean="0"/>
                  <a:t>Our goal is to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train |S| local DKT models, where the s-</a:t>
                </a:r>
                <a:r>
                  <a:rPr lang="en-US" altLang="zh-CN" sz="2400" dirty="0" err="1" smtClean="0">
                    <a:solidFill>
                      <a:srgbClr val="1C1C1C"/>
                    </a:solidFill>
                    <a:latin typeface="Times New Roman" panose="02020603050405020304" pitchFamily="18" charset="0"/>
                    <a:ea typeface="Microsoft YaHei" pitchFamily="50"/>
                    <a:cs typeface="Times New Roman" panose="02020603050405020304" pitchFamily="18" charset="0"/>
                  </a:rPr>
                  <a:t>th</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DKT model can trace the students in school s of knowledge states (represent the students' mastery of concepts).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mn-lt"/>
                  <a:ea typeface="+mn-ea"/>
                  <a:cs typeface="宋体" pitchFamily="-106" charset="-122"/>
                </a:endParaRPr>
              </a:p>
              <a:p>
                <a:endParaRPr lang="zh-CN" altLang="en-US" dirty="0"/>
              </a:p>
            </p:txBody>
          </p:sp>
        </mc:Fallback>
      </mc:AlternateContent>
      <p:sp>
        <p:nvSpPr>
          <p:cNvPr id="4" name="灯片编号占位符 3">
            <a:extLst>
              <a:ext uri="{FF2B5EF4-FFF2-40B4-BE49-F238E27FC236}">
                <a16:creationId xmlns:a16="http://schemas.microsoft.com/office/drawing/2014/main" id="{A1C7EE6A-FD09-A43F-B5AB-348B7B4BA4CB}"/>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8412EE-440F-428C-82E8-07BCEF19615F}" type="slidenum">
              <a:rPr kumimoji="0" lang="zh-CN" altLang="en-US" sz="13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zh-CN" altLang="en-US" sz="13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16053718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03B0E-3521-694D-F8BB-A7AA904D952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E8A547A-7BD8-1C5B-7312-52FE29025F09}"/>
              </a:ext>
            </a:extLst>
          </p:cNvPr>
          <p:cNvSpPr>
            <a:spLocks noGrp="1" noRot="1" noChangeAspect="1"/>
          </p:cNvSpPr>
          <p:nvPr>
            <p:ph type="sldImg"/>
          </p:nvPr>
        </p:nvSpPr>
        <p:spPr>
          <a:xfrm>
            <a:off x="142875" y="768350"/>
            <a:ext cx="6818313" cy="3836988"/>
          </a:xfrm>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0EBCC1E9-AED0-3A51-0518-79033D4FEF51}"/>
                  </a:ext>
                </a:extLst>
              </p:cNvPr>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论文成果已经被</a:t>
                </a:r>
                <a:r>
                  <a:rPr lang="en-US" altLang="zh-CN" dirty="0"/>
                  <a:t>ICLR’2024</a:t>
                </a:r>
                <a:r>
                  <a:rPr lang="zh-CN" altLang="en-US" dirty="0"/>
                  <a:t>接收。作者观察到一个现象：离聚类中心越近的结点，</a:t>
                </a:r>
                <a:r>
                  <a:rPr lang="en-US" altLang="zh-CN" dirty="0"/>
                  <a:t>LLM</a:t>
                </a:r>
                <a:r>
                  <a:rPr lang="zh-CN" altLang="en-US" dirty="0"/>
                  <a:t>的分类正确率越高。利用这一点结合图上主动学习的其他一些</a:t>
                </a:r>
                <a:r>
                  <a:rPr lang="en-US" altLang="zh-CN" dirty="0"/>
                  <a:t>metric</a:t>
                </a:r>
                <a:r>
                  <a:rPr lang="zh-CN" altLang="en-US" dirty="0"/>
                  <a:t>加权算出一个分数，根据该分数选择结点。另外，在后处理中，要求</a:t>
                </a:r>
                <a:r>
                  <a:rPr lang="en-US" altLang="zh-CN" dirty="0"/>
                  <a:t>GPT</a:t>
                </a:r>
                <a:r>
                  <a:rPr lang="zh-CN" altLang="en-US" dirty="0"/>
                  <a:t>输出</a:t>
                </a:r>
                <a:r>
                  <a:rPr lang="en-US" altLang="zh-CN" dirty="0"/>
                  <a:t>confidence</a:t>
                </a:r>
                <a:r>
                  <a:rPr lang="zh-CN" altLang="en-US" dirty="0"/>
                  <a:t>，利用多次采样求平均的方式筛选输出。</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b="0" i="0" dirty="0">
                    <a:solidFill>
                      <a:srgbClr val="222222"/>
                    </a:solidFill>
                    <a:effectLst/>
                    <a:latin typeface="Arial" panose="020B0604020202020204" pitchFamily="34" charset="0"/>
                  </a:rPr>
                  <a:t>Mao H, Chen Z, Tang W, et al. Graph Foundation Models[J]. </a:t>
                </a:r>
                <a:r>
                  <a:rPr lang="en-US" altLang="zh-CN" b="0" i="0" dirty="0" err="1">
                    <a:solidFill>
                      <a:srgbClr val="222222"/>
                    </a:solidFill>
                    <a:effectLst/>
                    <a:latin typeface="Arial" panose="020B0604020202020204" pitchFamily="34" charset="0"/>
                  </a:rPr>
                  <a:t>arXiv</a:t>
                </a:r>
                <a:r>
                  <a:rPr lang="en-US" altLang="zh-CN" b="0" i="0" dirty="0">
                    <a:solidFill>
                      <a:srgbClr val="222222"/>
                    </a:solidFill>
                    <a:effectLst/>
                    <a:latin typeface="Arial" panose="020B0604020202020204" pitchFamily="34" charset="0"/>
                  </a:rPr>
                  <a:t> preprint arXiv:2402.02216, 2024.</a:t>
                </a:r>
                <a:endParaRPr lang="zh-CN" altLang="en-US" dirty="0"/>
              </a:p>
            </p:txBody>
          </p:sp>
        </mc:Choice>
        <mc:Fallback xmlns="">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We </a:t>
                </a:r>
                <a:r>
                  <a:rPr lang="en-US" altLang="zh-CN" sz="1200" kern="1200" dirty="0" smtClean="0">
                    <a:solidFill>
                      <a:schemeClr val="tx1"/>
                    </a:solidFill>
                    <a:effectLst/>
                    <a:latin typeface="+mn-lt"/>
                    <a:ea typeface="+mn-ea"/>
                    <a:cs typeface="宋体" pitchFamily="-106" charset="-122"/>
                  </a:rPr>
                  <a:t>formally </a:t>
                </a:r>
                <a:r>
                  <a:rPr lang="en-US" altLang="zh-CN" sz="1200" kern="1200" dirty="0" smtClean="0">
                    <a:solidFill>
                      <a:schemeClr val="tx1"/>
                    </a:solidFill>
                    <a:effectLst/>
                    <a:latin typeface="+mn-lt"/>
                    <a:ea typeface="+mn-ea"/>
                    <a:cs typeface="宋体" pitchFamily="-106" charset="-122"/>
                  </a:rPr>
                  <a:t>introduce the issue of Federated Deep Knowledge Tracing</a:t>
                </a:r>
                <a:r>
                  <a:rPr lang="en-US" altLang="zh-CN" sz="1200" kern="1200" dirty="0" smtClean="0">
                    <a:solidFill>
                      <a:schemeClr val="tx1"/>
                    </a:solidFill>
                    <a:effectLst/>
                    <a:latin typeface="+mn-lt"/>
                    <a:ea typeface="+mn-ea"/>
                    <a:cs typeface="宋体" pitchFamily="-106" charset="-122"/>
                  </a:rPr>
                  <a:t>. Given </a:t>
                </a:r>
                <a:r>
                  <a:rPr lang="en-US" altLang="zh-CN" sz="1200" dirty="0" smtClean="0">
                    <a:solidFill>
                      <a:srgbClr val="1C1C1C"/>
                    </a:solidFill>
                    <a:latin typeface="Times New Roman" panose="02020603050405020304" pitchFamily="18" charset="0"/>
                    <a:ea typeface="Microsoft YaHei" pitchFamily="50"/>
                    <a:cs typeface="Times New Roman" panose="02020603050405020304" pitchFamily="18" charset="0"/>
                  </a:rPr>
                  <a:t>learning records of students from |S| schools isolated.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Here </a:t>
                </a:r>
                <a:r>
                  <a:rPr lang="en-US" altLang="zh-CN" sz="2400" i="0" dirty="0">
                    <a:solidFill>
                      <a:srgbClr val="1C1C1C"/>
                    </a:solidFill>
                    <a:latin typeface="Cambria Math"/>
                    <a:ea typeface="Microsoft YaHei" pitchFamily="50"/>
                    <a:cs typeface="Times New Roman" panose="02020603050405020304" pitchFamily="18" charset="0"/>
                  </a:rPr>
                  <a:t>𝑞_𝑙</a:t>
                </a:r>
                <a:r>
                  <a:rPr lang="zh-CN" altLang="en-US" sz="2400" b="0" i="0" dirty="0" smtClean="0">
                    <a:solidFill>
                      <a:srgbClr val="1C1C1C"/>
                    </a:solidFill>
                    <a:latin typeface="Cambria Math"/>
                    <a:ea typeface="Microsoft YaHei" pitchFamily="50"/>
                    <a:cs typeface="Times New Roman" panose="02020603050405020304" pitchFamily="18" charset="0"/>
                  </a:rPr>
                  <a:t>∈</a:t>
                </a:r>
                <a:r>
                  <a:rPr lang="en-US" altLang="zh-CN" sz="2400" b="0" i="0" dirty="0" smtClean="0">
                    <a:solidFill>
                      <a:srgbClr val="1C1C1C"/>
                    </a:solidFill>
                    <a:latin typeface="Cambria Math"/>
                    <a:ea typeface="Microsoft YaHei" pitchFamily="50"/>
                    <a:cs typeface="Times New Roman" panose="02020603050405020304" pitchFamily="18" charset="0"/>
                  </a:rPr>
                  <a:t>𝑄</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b="0" i="0" dirty="0" smtClean="0">
                    <a:solidFill>
                      <a:srgbClr val="1C1C1C"/>
                    </a:solidFill>
                    <a:latin typeface="Cambria Math"/>
                    <a:ea typeface="Microsoft YaHei" pitchFamily="50"/>
                    <a:cs typeface="Times New Roman" panose="02020603050405020304" pitchFamily="18" charset="0"/>
                  </a:rPr>
                  <a:t>𝑠</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represents the exercise practiced by a</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student at time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and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denotes the corresponding score. Generally, if the student correctly answers exercise </a:t>
                </a:r>
                <a:r>
                  <a:rPr lang="en-US" altLang="zh-CN" sz="2400" i="0" dirty="0">
                    <a:solidFill>
                      <a:srgbClr val="1C1C1C"/>
                    </a:solidFill>
                    <a:latin typeface="Cambria Math"/>
                    <a:ea typeface="Microsoft YaHei" pitchFamily="50"/>
                    <a:cs typeface="Times New Roman" panose="02020603050405020304" pitchFamily="18" charset="0"/>
                  </a:rPr>
                  <a:t>𝑞_𝑙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b="0" i="0" dirty="0" smtClean="0">
                    <a:solidFill>
                      <a:srgbClr val="1C1C1C"/>
                    </a:solidFill>
                    <a:latin typeface="Cambria Math"/>
                    <a:ea typeface="Microsoft YaHei" pitchFamily="50"/>
                    <a:cs typeface="Times New Roman" panose="02020603050405020304" pitchFamily="18" charset="0"/>
                  </a:rPr>
                  <a:t>=1</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otherwise, </a:t>
                </a:r>
                <a:r>
                  <a:rPr lang="en-US" altLang="zh-CN" sz="2400" i="0" dirty="0">
                    <a:solidFill>
                      <a:srgbClr val="1C1C1C"/>
                    </a:solidFill>
                    <a:latin typeface="Cambria Math"/>
                    <a:ea typeface="Microsoft YaHei" pitchFamily="50"/>
                    <a:cs typeface="Times New Roman" panose="02020603050405020304" pitchFamily="18" charset="0"/>
                  </a:rPr>
                  <a:t>𝑔_𝑙=</a:t>
                </a:r>
                <a:r>
                  <a:rPr lang="en-US" altLang="zh-CN" sz="2400" b="0" i="0" dirty="0" smtClean="0">
                    <a:solidFill>
                      <a:srgbClr val="1C1C1C"/>
                    </a:solidFill>
                    <a:latin typeface="Cambria Math"/>
                    <a:ea typeface="Microsoft YaHei" pitchFamily="50"/>
                    <a:cs typeface="Times New Roman" panose="02020603050405020304" pitchFamily="18" charset="0"/>
                  </a:rPr>
                  <a:t>0.</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All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exercises are derived from K</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concepts (e.g</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Mode</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zh-CN" altLang="en-US" sz="2400" dirty="0" smtClean="0"/>
                  <a:t>Our goal is to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train |S| local DKT models, where the s-</a:t>
                </a:r>
                <a:r>
                  <a:rPr lang="en-US" altLang="zh-CN" sz="2400" dirty="0" err="1" smtClean="0">
                    <a:solidFill>
                      <a:srgbClr val="1C1C1C"/>
                    </a:solidFill>
                    <a:latin typeface="Times New Roman" panose="02020603050405020304" pitchFamily="18" charset="0"/>
                    <a:ea typeface="Microsoft YaHei" pitchFamily="50"/>
                    <a:cs typeface="Times New Roman" panose="02020603050405020304" pitchFamily="18" charset="0"/>
                  </a:rPr>
                  <a:t>th</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DKT model can trace the students in school s of knowledge states (represent the students' mastery of concepts).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mn-lt"/>
                  <a:ea typeface="+mn-ea"/>
                  <a:cs typeface="宋体" pitchFamily="-106" charset="-122"/>
                </a:endParaRPr>
              </a:p>
              <a:p>
                <a:endParaRPr lang="zh-CN" altLang="en-US" dirty="0"/>
              </a:p>
            </p:txBody>
          </p:sp>
        </mc:Fallback>
      </mc:AlternateContent>
      <p:sp>
        <p:nvSpPr>
          <p:cNvPr id="4" name="灯片编号占位符 3">
            <a:extLst>
              <a:ext uri="{FF2B5EF4-FFF2-40B4-BE49-F238E27FC236}">
                <a16:creationId xmlns:a16="http://schemas.microsoft.com/office/drawing/2014/main" id="{A1C7EE6A-FD09-A43F-B5AB-348B7B4BA4CB}"/>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8412EE-440F-428C-82E8-07BCEF19615F}" type="slidenum">
              <a:rPr kumimoji="0" lang="zh-CN" altLang="en-US" sz="13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zh-CN" altLang="en-US" sz="13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1892229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03B0E-3521-694D-F8BB-A7AA904D952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E8A547A-7BD8-1C5B-7312-52FE29025F09}"/>
              </a:ext>
            </a:extLst>
          </p:cNvPr>
          <p:cNvSpPr>
            <a:spLocks noGrp="1" noRot="1" noChangeAspect="1"/>
          </p:cNvSpPr>
          <p:nvPr>
            <p:ph type="sldImg"/>
          </p:nvPr>
        </p:nvSpPr>
        <p:spPr>
          <a:xfrm>
            <a:off x="142875" y="768350"/>
            <a:ext cx="6818313" cy="3836988"/>
          </a:xfrm>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0EBCC1E9-AED0-3A51-0518-79033D4FEF51}"/>
                  </a:ext>
                </a:extLst>
              </p:cNvPr>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论文成果已经被</a:t>
                </a:r>
                <a:r>
                  <a:rPr lang="en-US" altLang="zh-CN" dirty="0"/>
                  <a:t>ICLR’2024</a:t>
                </a:r>
                <a:r>
                  <a:rPr lang="zh-CN" altLang="en-US" dirty="0"/>
                  <a:t>接收。作者观察到一个现象：离聚类中心越近的结点，</a:t>
                </a:r>
                <a:r>
                  <a:rPr lang="en-US" altLang="zh-CN" dirty="0"/>
                  <a:t>LLM</a:t>
                </a:r>
                <a:r>
                  <a:rPr lang="zh-CN" altLang="en-US" dirty="0"/>
                  <a:t>的分类正确率越高。利用这一点结合图上主动学习的其他一些</a:t>
                </a:r>
                <a:r>
                  <a:rPr lang="en-US" altLang="zh-CN" dirty="0"/>
                  <a:t>metric</a:t>
                </a:r>
                <a:r>
                  <a:rPr lang="zh-CN" altLang="en-US" dirty="0"/>
                  <a:t>加权算出一个分数，根据该分数选择结点。另外，在后处理中，要求</a:t>
                </a:r>
                <a:r>
                  <a:rPr lang="en-US" altLang="zh-CN" dirty="0"/>
                  <a:t>GPT</a:t>
                </a:r>
                <a:r>
                  <a:rPr lang="zh-CN" altLang="en-US" dirty="0"/>
                  <a:t>输出</a:t>
                </a:r>
                <a:r>
                  <a:rPr lang="en-US" altLang="zh-CN" dirty="0"/>
                  <a:t>confidence</a:t>
                </a:r>
                <a:r>
                  <a:rPr lang="zh-CN" altLang="en-US" dirty="0"/>
                  <a:t>，利用多次采样求平均的方式筛选输出。</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b="0" i="0" dirty="0">
                    <a:solidFill>
                      <a:srgbClr val="222222"/>
                    </a:solidFill>
                    <a:effectLst/>
                    <a:latin typeface="Arial" panose="020B0604020202020204" pitchFamily="34" charset="0"/>
                  </a:rPr>
                  <a:t>Mao H, Chen Z, Tang W, et al. Graph Foundation Models[J]. </a:t>
                </a:r>
                <a:r>
                  <a:rPr lang="en-US" altLang="zh-CN" b="0" i="0" dirty="0" err="1">
                    <a:solidFill>
                      <a:srgbClr val="222222"/>
                    </a:solidFill>
                    <a:effectLst/>
                    <a:latin typeface="Arial" panose="020B0604020202020204" pitchFamily="34" charset="0"/>
                  </a:rPr>
                  <a:t>arXiv</a:t>
                </a:r>
                <a:r>
                  <a:rPr lang="en-US" altLang="zh-CN" b="0" i="0" dirty="0">
                    <a:solidFill>
                      <a:srgbClr val="222222"/>
                    </a:solidFill>
                    <a:effectLst/>
                    <a:latin typeface="Arial" panose="020B0604020202020204" pitchFamily="34" charset="0"/>
                  </a:rPr>
                  <a:t> preprint arXiv:2402.02216, 2024.</a:t>
                </a:r>
                <a:endParaRPr lang="zh-CN" altLang="en-US" dirty="0"/>
              </a:p>
            </p:txBody>
          </p:sp>
        </mc:Choice>
        <mc:Fallback xmlns="">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We </a:t>
                </a:r>
                <a:r>
                  <a:rPr lang="en-US" altLang="zh-CN" sz="1200" kern="1200" dirty="0" smtClean="0">
                    <a:solidFill>
                      <a:schemeClr val="tx1"/>
                    </a:solidFill>
                    <a:effectLst/>
                    <a:latin typeface="+mn-lt"/>
                    <a:ea typeface="+mn-ea"/>
                    <a:cs typeface="宋体" pitchFamily="-106" charset="-122"/>
                  </a:rPr>
                  <a:t>formally </a:t>
                </a:r>
                <a:r>
                  <a:rPr lang="en-US" altLang="zh-CN" sz="1200" kern="1200" dirty="0" smtClean="0">
                    <a:solidFill>
                      <a:schemeClr val="tx1"/>
                    </a:solidFill>
                    <a:effectLst/>
                    <a:latin typeface="+mn-lt"/>
                    <a:ea typeface="+mn-ea"/>
                    <a:cs typeface="宋体" pitchFamily="-106" charset="-122"/>
                  </a:rPr>
                  <a:t>introduce the issue of Federated Deep Knowledge Tracing</a:t>
                </a:r>
                <a:r>
                  <a:rPr lang="en-US" altLang="zh-CN" sz="1200" kern="1200" dirty="0" smtClean="0">
                    <a:solidFill>
                      <a:schemeClr val="tx1"/>
                    </a:solidFill>
                    <a:effectLst/>
                    <a:latin typeface="+mn-lt"/>
                    <a:ea typeface="+mn-ea"/>
                    <a:cs typeface="宋体" pitchFamily="-106" charset="-122"/>
                  </a:rPr>
                  <a:t>. Given </a:t>
                </a:r>
                <a:r>
                  <a:rPr lang="en-US" altLang="zh-CN" sz="1200" dirty="0" smtClean="0">
                    <a:solidFill>
                      <a:srgbClr val="1C1C1C"/>
                    </a:solidFill>
                    <a:latin typeface="Times New Roman" panose="02020603050405020304" pitchFamily="18" charset="0"/>
                    <a:ea typeface="Microsoft YaHei" pitchFamily="50"/>
                    <a:cs typeface="Times New Roman" panose="02020603050405020304" pitchFamily="18" charset="0"/>
                  </a:rPr>
                  <a:t>learning records of students from |S| schools isolated.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Here </a:t>
                </a:r>
                <a:r>
                  <a:rPr lang="en-US" altLang="zh-CN" sz="2400" i="0" dirty="0">
                    <a:solidFill>
                      <a:srgbClr val="1C1C1C"/>
                    </a:solidFill>
                    <a:latin typeface="Cambria Math"/>
                    <a:ea typeface="Microsoft YaHei" pitchFamily="50"/>
                    <a:cs typeface="Times New Roman" panose="02020603050405020304" pitchFamily="18" charset="0"/>
                  </a:rPr>
                  <a:t>𝑞_𝑙</a:t>
                </a:r>
                <a:r>
                  <a:rPr lang="zh-CN" altLang="en-US" sz="2400" b="0" i="0" dirty="0" smtClean="0">
                    <a:solidFill>
                      <a:srgbClr val="1C1C1C"/>
                    </a:solidFill>
                    <a:latin typeface="Cambria Math"/>
                    <a:ea typeface="Microsoft YaHei" pitchFamily="50"/>
                    <a:cs typeface="Times New Roman" panose="02020603050405020304" pitchFamily="18" charset="0"/>
                  </a:rPr>
                  <a:t>∈</a:t>
                </a:r>
                <a:r>
                  <a:rPr lang="en-US" altLang="zh-CN" sz="2400" b="0" i="0" dirty="0" smtClean="0">
                    <a:solidFill>
                      <a:srgbClr val="1C1C1C"/>
                    </a:solidFill>
                    <a:latin typeface="Cambria Math"/>
                    <a:ea typeface="Microsoft YaHei" pitchFamily="50"/>
                    <a:cs typeface="Times New Roman" panose="02020603050405020304" pitchFamily="18" charset="0"/>
                  </a:rPr>
                  <a:t>𝑄</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b="0" i="0" dirty="0" smtClean="0">
                    <a:solidFill>
                      <a:srgbClr val="1C1C1C"/>
                    </a:solidFill>
                    <a:latin typeface="Cambria Math"/>
                    <a:ea typeface="Microsoft YaHei" pitchFamily="50"/>
                    <a:cs typeface="Times New Roman" panose="02020603050405020304" pitchFamily="18" charset="0"/>
                  </a:rPr>
                  <a:t>𝑠</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represents the exercise practiced by a</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student at time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and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denotes the corresponding score. Generally, if the student correctly answers exercise </a:t>
                </a:r>
                <a:r>
                  <a:rPr lang="en-US" altLang="zh-CN" sz="2400" i="0" dirty="0">
                    <a:solidFill>
                      <a:srgbClr val="1C1C1C"/>
                    </a:solidFill>
                    <a:latin typeface="Cambria Math"/>
                    <a:ea typeface="Microsoft YaHei" pitchFamily="50"/>
                    <a:cs typeface="Times New Roman" panose="02020603050405020304" pitchFamily="18" charset="0"/>
                  </a:rPr>
                  <a:t>𝑞_𝑙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b="0" i="0" dirty="0" smtClean="0">
                    <a:solidFill>
                      <a:srgbClr val="1C1C1C"/>
                    </a:solidFill>
                    <a:latin typeface="Cambria Math"/>
                    <a:ea typeface="Microsoft YaHei" pitchFamily="50"/>
                    <a:cs typeface="Times New Roman" panose="02020603050405020304" pitchFamily="18" charset="0"/>
                  </a:rPr>
                  <a:t>=1</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otherwise, </a:t>
                </a:r>
                <a:r>
                  <a:rPr lang="en-US" altLang="zh-CN" sz="2400" i="0" dirty="0">
                    <a:solidFill>
                      <a:srgbClr val="1C1C1C"/>
                    </a:solidFill>
                    <a:latin typeface="Cambria Math"/>
                    <a:ea typeface="Microsoft YaHei" pitchFamily="50"/>
                    <a:cs typeface="Times New Roman" panose="02020603050405020304" pitchFamily="18" charset="0"/>
                  </a:rPr>
                  <a:t>𝑔_𝑙=</a:t>
                </a:r>
                <a:r>
                  <a:rPr lang="en-US" altLang="zh-CN" sz="2400" b="0" i="0" dirty="0" smtClean="0">
                    <a:solidFill>
                      <a:srgbClr val="1C1C1C"/>
                    </a:solidFill>
                    <a:latin typeface="Cambria Math"/>
                    <a:ea typeface="Microsoft YaHei" pitchFamily="50"/>
                    <a:cs typeface="Times New Roman" panose="02020603050405020304" pitchFamily="18" charset="0"/>
                  </a:rPr>
                  <a:t>0.</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All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exercises are derived from K</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concepts (e.g</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Mode</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zh-CN" altLang="en-US" sz="2400" dirty="0" smtClean="0"/>
                  <a:t>Our goal is to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train |S| local DKT models, where the s-</a:t>
                </a:r>
                <a:r>
                  <a:rPr lang="en-US" altLang="zh-CN" sz="2400" dirty="0" err="1" smtClean="0">
                    <a:solidFill>
                      <a:srgbClr val="1C1C1C"/>
                    </a:solidFill>
                    <a:latin typeface="Times New Roman" panose="02020603050405020304" pitchFamily="18" charset="0"/>
                    <a:ea typeface="Microsoft YaHei" pitchFamily="50"/>
                    <a:cs typeface="Times New Roman" panose="02020603050405020304" pitchFamily="18" charset="0"/>
                  </a:rPr>
                  <a:t>th</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DKT model can trace the students in school s of knowledge states (represent the students' mastery of concepts).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mn-lt"/>
                  <a:ea typeface="+mn-ea"/>
                  <a:cs typeface="宋体" pitchFamily="-106" charset="-122"/>
                </a:endParaRPr>
              </a:p>
              <a:p>
                <a:endParaRPr lang="zh-CN" altLang="en-US" dirty="0"/>
              </a:p>
            </p:txBody>
          </p:sp>
        </mc:Fallback>
      </mc:AlternateContent>
      <p:sp>
        <p:nvSpPr>
          <p:cNvPr id="4" name="灯片编号占位符 3">
            <a:extLst>
              <a:ext uri="{FF2B5EF4-FFF2-40B4-BE49-F238E27FC236}">
                <a16:creationId xmlns:a16="http://schemas.microsoft.com/office/drawing/2014/main" id="{A1C7EE6A-FD09-A43F-B5AB-348B7B4BA4CB}"/>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8412EE-440F-428C-82E8-07BCEF19615F}" type="slidenum">
              <a:rPr kumimoji="0" lang="zh-CN" altLang="en-US" sz="13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zh-CN" altLang="en-US" sz="13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3212531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20D212-011F-2682-C2F5-2209B785ABC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89B129D-71AB-94B4-D2C0-03350B66AE9E}"/>
              </a:ext>
            </a:extLst>
          </p:cNvPr>
          <p:cNvSpPr>
            <a:spLocks noGrp="1" noRot="1" noChangeAspect="1"/>
          </p:cNvSpPr>
          <p:nvPr>
            <p:ph type="sldImg"/>
          </p:nvPr>
        </p:nvSpPr>
        <p:spPr>
          <a:xfrm>
            <a:off x="142875" y="768350"/>
            <a:ext cx="6818313" cy="3836988"/>
          </a:xfrm>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4F89502E-E7EA-3EDF-F5CA-3F7C11E44742}"/>
                  </a:ext>
                </a:extLst>
              </p:cNvPr>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消息传递和聚合：假设从邻居结点可以推测到中心结点的性质</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也可以综合结点的属性、边的属性和特征等等。</a:t>
                </a:r>
                <a:br>
                  <a:rPr lang="en-US" altLang="zh-CN" dirty="0"/>
                </a:br>
                <a:r>
                  <a:rPr lang="en-US" altLang="zh-CN" dirty="0"/>
                  <a:t>GCN</a:t>
                </a:r>
                <a:r>
                  <a:rPr lang="zh-CN" altLang="en-US" dirty="0"/>
                  <a:t>：采样：所有邻居</a:t>
                </a:r>
                <a:br>
                  <a:rPr lang="en-US" altLang="zh-CN" dirty="0"/>
                </a:br>
                <a:r>
                  <a:rPr lang="en-US" altLang="zh-CN" dirty="0"/>
                  <a:t>           </a:t>
                </a:r>
                <a:r>
                  <a:rPr lang="zh-CN" altLang="en-US" dirty="0"/>
                  <a:t>消息传递：</a:t>
                </a:r>
                <a:r>
                  <a:rPr lang="en-US" altLang="zh-CN" dirty="0" err="1"/>
                  <a:t>hidden_state</a:t>
                </a:r>
                <a:r>
                  <a:rPr lang="zh-CN" altLang="en-US" dirty="0"/>
                  <a:t>线性变换后对度数做平均</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           </a:t>
                </a:r>
                <a:r>
                  <a:rPr lang="zh-CN" altLang="en-US" dirty="0"/>
                  <a:t>聚合：求和</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           </a:t>
                </a:r>
                <a:r>
                  <a:rPr lang="zh-CN" altLang="en-US" dirty="0"/>
                  <a:t>更新：直接赋值</a:t>
                </a:r>
                <a:br>
                  <a:rPr lang="en-US" altLang="zh-CN" dirty="0"/>
                </a:br>
                <a:endParaRPr lang="en-US" altLang="zh-CN" dirty="0"/>
              </a:p>
            </p:txBody>
          </p:sp>
        </mc:Choice>
        <mc:Fallback xmlns="">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We </a:t>
                </a:r>
                <a:r>
                  <a:rPr lang="en-US" altLang="zh-CN" sz="1200" kern="1200" dirty="0" smtClean="0">
                    <a:solidFill>
                      <a:schemeClr val="tx1"/>
                    </a:solidFill>
                    <a:effectLst/>
                    <a:latin typeface="+mn-lt"/>
                    <a:ea typeface="+mn-ea"/>
                    <a:cs typeface="宋体" pitchFamily="-106" charset="-122"/>
                  </a:rPr>
                  <a:t>formally </a:t>
                </a:r>
                <a:r>
                  <a:rPr lang="en-US" altLang="zh-CN" sz="1200" kern="1200" dirty="0" smtClean="0">
                    <a:solidFill>
                      <a:schemeClr val="tx1"/>
                    </a:solidFill>
                    <a:effectLst/>
                    <a:latin typeface="+mn-lt"/>
                    <a:ea typeface="+mn-ea"/>
                    <a:cs typeface="宋体" pitchFamily="-106" charset="-122"/>
                  </a:rPr>
                  <a:t>introduce the issue of Federated Deep Knowledge Tracing</a:t>
                </a:r>
                <a:r>
                  <a:rPr lang="en-US" altLang="zh-CN" sz="1200" kern="1200" dirty="0" smtClean="0">
                    <a:solidFill>
                      <a:schemeClr val="tx1"/>
                    </a:solidFill>
                    <a:effectLst/>
                    <a:latin typeface="+mn-lt"/>
                    <a:ea typeface="+mn-ea"/>
                    <a:cs typeface="宋体" pitchFamily="-106" charset="-122"/>
                  </a:rPr>
                  <a:t>. Given </a:t>
                </a:r>
                <a:r>
                  <a:rPr lang="en-US" altLang="zh-CN" sz="1200" dirty="0" smtClean="0">
                    <a:solidFill>
                      <a:srgbClr val="1C1C1C"/>
                    </a:solidFill>
                    <a:latin typeface="Times New Roman" panose="02020603050405020304" pitchFamily="18" charset="0"/>
                    <a:ea typeface="Microsoft YaHei" pitchFamily="50"/>
                    <a:cs typeface="Times New Roman" panose="02020603050405020304" pitchFamily="18" charset="0"/>
                  </a:rPr>
                  <a:t>learning records of students from |S| schools isolated.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Here </a:t>
                </a:r>
                <a:r>
                  <a:rPr lang="en-US" altLang="zh-CN" sz="2400" i="0" dirty="0">
                    <a:solidFill>
                      <a:srgbClr val="1C1C1C"/>
                    </a:solidFill>
                    <a:latin typeface="Cambria Math"/>
                    <a:ea typeface="Microsoft YaHei" pitchFamily="50"/>
                    <a:cs typeface="Times New Roman" panose="02020603050405020304" pitchFamily="18" charset="0"/>
                  </a:rPr>
                  <a:t>𝑞_𝑙</a:t>
                </a:r>
                <a:r>
                  <a:rPr lang="zh-CN" altLang="en-US" sz="2400" b="0" i="0" dirty="0" smtClean="0">
                    <a:solidFill>
                      <a:srgbClr val="1C1C1C"/>
                    </a:solidFill>
                    <a:latin typeface="Cambria Math"/>
                    <a:ea typeface="Microsoft YaHei" pitchFamily="50"/>
                    <a:cs typeface="Times New Roman" panose="02020603050405020304" pitchFamily="18" charset="0"/>
                  </a:rPr>
                  <a:t>∈</a:t>
                </a:r>
                <a:r>
                  <a:rPr lang="en-US" altLang="zh-CN" sz="2400" b="0" i="0" dirty="0" smtClean="0">
                    <a:solidFill>
                      <a:srgbClr val="1C1C1C"/>
                    </a:solidFill>
                    <a:latin typeface="Cambria Math"/>
                    <a:ea typeface="Microsoft YaHei" pitchFamily="50"/>
                    <a:cs typeface="Times New Roman" panose="02020603050405020304" pitchFamily="18" charset="0"/>
                  </a:rPr>
                  <a:t>𝑄</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b="0" i="0" dirty="0" smtClean="0">
                    <a:solidFill>
                      <a:srgbClr val="1C1C1C"/>
                    </a:solidFill>
                    <a:latin typeface="Cambria Math"/>
                    <a:ea typeface="Microsoft YaHei" pitchFamily="50"/>
                    <a:cs typeface="Times New Roman" panose="02020603050405020304" pitchFamily="18" charset="0"/>
                  </a:rPr>
                  <a:t>𝑠</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represents the exercise practiced by a</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student at time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and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denotes the corresponding score. Generally, if the student correctly answers exercise </a:t>
                </a:r>
                <a:r>
                  <a:rPr lang="en-US" altLang="zh-CN" sz="2400" i="0" dirty="0">
                    <a:solidFill>
                      <a:srgbClr val="1C1C1C"/>
                    </a:solidFill>
                    <a:latin typeface="Cambria Math"/>
                    <a:ea typeface="Microsoft YaHei" pitchFamily="50"/>
                    <a:cs typeface="Times New Roman" panose="02020603050405020304" pitchFamily="18" charset="0"/>
                  </a:rPr>
                  <a:t>𝑞_𝑙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b="0" i="0" dirty="0" smtClean="0">
                    <a:solidFill>
                      <a:srgbClr val="1C1C1C"/>
                    </a:solidFill>
                    <a:latin typeface="Cambria Math"/>
                    <a:ea typeface="Microsoft YaHei" pitchFamily="50"/>
                    <a:cs typeface="Times New Roman" panose="02020603050405020304" pitchFamily="18" charset="0"/>
                  </a:rPr>
                  <a:t>=1</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otherwise, </a:t>
                </a:r>
                <a:r>
                  <a:rPr lang="en-US" altLang="zh-CN" sz="2400" i="0" dirty="0">
                    <a:solidFill>
                      <a:srgbClr val="1C1C1C"/>
                    </a:solidFill>
                    <a:latin typeface="Cambria Math"/>
                    <a:ea typeface="Microsoft YaHei" pitchFamily="50"/>
                    <a:cs typeface="Times New Roman" panose="02020603050405020304" pitchFamily="18" charset="0"/>
                  </a:rPr>
                  <a:t>𝑔_𝑙=</a:t>
                </a:r>
                <a:r>
                  <a:rPr lang="en-US" altLang="zh-CN" sz="2400" b="0" i="0" dirty="0" smtClean="0">
                    <a:solidFill>
                      <a:srgbClr val="1C1C1C"/>
                    </a:solidFill>
                    <a:latin typeface="Cambria Math"/>
                    <a:ea typeface="Microsoft YaHei" pitchFamily="50"/>
                    <a:cs typeface="Times New Roman" panose="02020603050405020304" pitchFamily="18" charset="0"/>
                  </a:rPr>
                  <a:t>0.</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All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exercises are derived from K</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concepts (e.g</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Mode</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zh-CN" altLang="en-US" sz="2400" dirty="0" smtClean="0"/>
                  <a:t>Our goal is to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train |S| local DKT models, where the s-</a:t>
                </a:r>
                <a:r>
                  <a:rPr lang="en-US" altLang="zh-CN" sz="2400" dirty="0" err="1" smtClean="0">
                    <a:solidFill>
                      <a:srgbClr val="1C1C1C"/>
                    </a:solidFill>
                    <a:latin typeface="Times New Roman" panose="02020603050405020304" pitchFamily="18" charset="0"/>
                    <a:ea typeface="Microsoft YaHei" pitchFamily="50"/>
                    <a:cs typeface="Times New Roman" panose="02020603050405020304" pitchFamily="18" charset="0"/>
                  </a:rPr>
                  <a:t>th</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DKT model can trace the students in school s of knowledge states (represent the students' mastery of concepts).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mn-lt"/>
                  <a:ea typeface="+mn-ea"/>
                  <a:cs typeface="宋体" pitchFamily="-106" charset="-122"/>
                </a:endParaRPr>
              </a:p>
              <a:p>
                <a:endParaRPr lang="zh-CN" altLang="en-US" dirty="0"/>
              </a:p>
            </p:txBody>
          </p:sp>
        </mc:Fallback>
      </mc:AlternateContent>
      <p:sp>
        <p:nvSpPr>
          <p:cNvPr id="4" name="灯片编号占位符 3">
            <a:extLst>
              <a:ext uri="{FF2B5EF4-FFF2-40B4-BE49-F238E27FC236}">
                <a16:creationId xmlns:a16="http://schemas.microsoft.com/office/drawing/2014/main" id="{433606E2-F27C-459C-39FF-EAE1B0A61B1B}"/>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8412EE-440F-428C-82E8-07BCEF19615F}" type="slidenum">
              <a:rPr kumimoji="0" lang="zh-CN" altLang="en-US" sz="13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zh-CN" altLang="en-US" sz="13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12775442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03B0E-3521-694D-F8BB-A7AA904D952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E8A547A-7BD8-1C5B-7312-52FE29025F09}"/>
              </a:ext>
            </a:extLst>
          </p:cNvPr>
          <p:cNvSpPr>
            <a:spLocks noGrp="1" noRot="1" noChangeAspect="1"/>
          </p:cNvSpPr>
          <p:nvPr>
            <p:ph type="sldImg"/>
          </p:nvPr>
        </p:nvSpPr>
        <p:spPr>
          <a:xfrm>
            <a:off x="142875" y="768350"/>
            <a:ext cx="6818313" cy="3836988"/>
          </a:xfrm>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0EBCC1E9-AED0-3A51-0518-79033D4FEF51}"/>
                  </a:ext>
                </a:extLst>
              </p:cNvPr>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论文成果已经被</a:t>
                </a:r>
                <a:r>
                  <a:rPr lang="en-US" altLang="zh-CN" dirty="0"/>
                  <a:t>ICLR’2024</a:t>
                </a:r>
                <a:r>
                  <a:rPr lang="zh-CN" altLang="en-US" dirty="0"/>
                  <a:t>接收。作者观察到一个现象：离聚类中心越近的结点，</a:t>
                </a:r>
                <a:r>
                  <a:rPr lang="en-US" altLang="zh-CN" dirty="0"/>
                  <a:t>LLM</a:t>
                </a:r>
                <a:r>
                  <a:rPr lang="zh-CN" altLang="en-US" dirty="0"/>
                  <a:t>的分类正确率越高。利用这一点结合图上主动学习的其他一些</a:t>
                </a:r>
                <a:r>
                  <a:rPr lang="en-US" altLang="zh-CN" dirty="0"/>
                  <a:t>metric</a:t>
                </a:r>
                <a:r>
                  <a:rPr lang="zh-CN" altLang="en-US" dirty="0"/>
                  <a:t>加权算出一个分数，根据该分数选择结点。另外，在后处理中，要求</a:t>
                </a:r>
                <a:r>
                  <a:rPr lang="en-US" altLang="zh-CN" dirty="0"/>
                  <a:t>GPT</a:t>
                </a:r>
                <a:r>
                  <a:rPr lang="zh-CN" altLang="en-US" dirty="0"/>
                  <a:t>输出</a:t>
                </a:r>
                <a:r>
                  <a:rPr lang="en-US" altLang="zh-CN" dirty="0"/>
                  <a:t>confidence</a:t>
                </a:r>
                <a:r>
                  <a:rPr lang="zh-CN" altLang="en-US" dirty="0"/>
                  <a:t>，利用多次采样求平均的方式筛选输出。</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b="0" i="0" dirty="0">
                    <a:solidFill>
                      <a:srgbClr val="222222"/>
                    </a:solidFill>
                    <a:effectLst/>
                    <a:latin typeface="Arial" panose="020B0604020202020204" pitchFamily="34" charset="0"/>
                  </a:rPr>
                  <a:t>Mao H, Chen Z, Tang W, et al. Graph Foundation Models[J]. </a:t>
                </a:r>
                <a:r>
                  <a:rPr lang="en-US" altLang="zh-CN" b="0" i="0" dirty="0" err="1">
                    <a:solidFill>
                      <a:srgbClr val="222222"/>
                    </a:solidFill>
                    <a:effectLst/>
                    <a:latin typeface="Arial" panose="020B0604020202020204" pitchFamily="34" charset="0"/>
                  </a:rPr>
                  <a:t>arXiv</a:t>
                </a:r>
                <a:r>
                  <a:rPr lang="en-US" altLang="zh-CN" b="0" i="0" dirty="0">
                    <a:solidFill>
                      <a:srgbClr val="222222"/>
                    </a:solidFill>
                    <a:effectLst/>
                    <a:latin typeface="Arial" panose="020B0604020202020204" pitchFamily="34" charset="0"/>
                  </a:rPr>
                  <a:t> preprint arXiv:2402.02216, 2024.</a:t>
                </a:r>
                <a:endParaRPr lang="zh-CN" altLang="en-US" dirty="0"/>
              </a:p>
            </p:txBody>
          </p:sp>
        </mc:Choice>
        <mc:Fallback xmlns="">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We </a:t>
                </a:r>
                <a:r>
                  <a:rPr lang="en-US" altLang="zh-CN" sz="1200" kern="1200" dirty="0" smtClean="0">
                    <a:solidFill>
                      <a:schemeClr val="tx1"/>
                    </a:solidFill>
                    <a:effectLst/>
                    <a:latin typeface="+mn-lt"/>
                    <a:ea typeface="+mn-ea"/>
                    <a:cs typeface="宋体" pitchFamily="-106" charset="-122"/>
                  </a:rPr>
                  <a:t>formally </a:t>
                </a:r>
                <a:r>
                  <a:rPr lang="en-US" altLang="zh-CN" sz="1200" kern="1200" dirty="0" smtClean="0">
                    <a:solidFill>
                      <a:schemeClr val="tx1"/>
                    </a:solidFill>
                    <a:effectLst/>
                    <a:latin typeface="+mn-lt"/>
                    <a:ea typeface="+mn-ea"/>
                    <a:cs typeface="宋体" pitchFamily="-106" charset="-122"/>
                  </a:rPr>
                  <a:t>introduce the issue of Federated Deep Knowledge Tracing</a:t>
                </a:r>
                <a:r>
                  <a:rPr lang="en-US" altLang="zh-CN" sz="1200" kern="1200" dirty="0" smtClean="0">
                    <a:solidFill>
                      <a:schemeClr val="tx1"/>
                    </a:solidFill>
                    <a:effectLst/>
                    <a:latin typeface="+mn-lt"/>
                    <a:ea typeface="+mn-ea"/>
                    <a:cs typeface="宋体" pitchFamily="-106" charset="-122"/>
                  </a:rPr>
                  <a:t>. Given </a:t>
                </a:r>
                <a:r>
                  <a:rPr lang="en-US" altLang="zh-CN" sz="1200" dirty="0" smtClean="0">
                    <a:solidFill>
                      <a:srgbClr val="1C1C1C"/>
                    </a:solidFill>
                    <a:latin typeface="Times New Roman" panose="02020603050405020304" pitchFamily="18" charset="0"/>
                    <a:ea typeface="Microsoft YaHei" pitchFamily="50"/>
                    <a:cs typeface="Times New Roman" panose="02020603050405020304" pitchFamily="18" charset="0"/>
                  </a:rPr>
                  <a:t>learning records of students from |S| schools isolated.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Here </a:t>
                </a:r>
                <a:r>
                  <a:rPr lang="en-US" altLang="zh-CN" sz="2400" i="0" dirty="0">
                    <a:solidFill>
                      <a:srgbClr val="1C1C1C"/>
                    </a:solidFill>
                    <a:latin typeface="Cambria Math"/>
                    <a:ea typeface="Microsoft YaHei" pitchFamily="50"/>
                    <a:cs typeface="Times New Roman" panose="02020603050405020304" pitchFamily="18" charset="0"/>
                  </a:rPr>
                  <a:t>𝑞_𝑙</a:t>
                </a:r>
                <a:r>
                  <a:rPr lang="zh-CN" altLang="en-US" sz="2400" b="0" i="0" dirty="0" smtClean="0">
                    <a:solidFill>
                      <a:srgbClr val="1C1C1C"/>
                    </a:solidFill>
                    <a:latin typeface="Cambria Math"/>
                    <a:ea typeface="Microsoft YaHei" pitchFamily="50"/>
                    <a:cs typeface="Times New Roman" panose="02020603050405020304" pitchFamily="18" charset="0"/>
                  </a:rPr>
                  <a:t>∈</a:t>
                </a:r>
                <a:r>
                  <a:rPr lang="en-US" altLang="zh-CN" sz="2400" b="0" i="0" dirty="0" smtClean="0">
                    <a:solidFill>
                      <a:srgbClr val="1C1C1C"/>
                    </a:solidFill>
                    <a:latin typeface="Cambria Math"/>
                    <a:ea typeface="Microsoft YaHei" pitchFamily="50"/>
                    <a:cs typeface="Times New Roman" panose="02020603050405020304" pitchFamily="18" charset="0"/>
                  </a:rPr>
                  <a:t>𝑄</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b="0" i="0" dirty="0" smtClean="0">
                    <a:solidFill>
                      <a:srgbClr val="1C1C1C"/>
                    </a:solidFill>
                    <a:latin typeface="Cambria Math"/>
                    <a:ea typeface="Microsoft YaHei" pitchFamily="50"/>
                    <a:cs typeface="Times New Roman" panose="02020603050405020304" pitchFamily="18" charset="0"/>
                  </a:rPr>
                  <a:t>𝑠</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represents the exercise practiced by a</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student at time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and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denotes the corresponding score. Generally, if the student correctly answers exercise </a:t>
                </a:r>
                <a:r>
                  <a:rPr lang="en-US" altLang="zh-CN" sz="2400" i="0" dirty="0">
                    <a:solidFill>
                      <a:srgbClr val="1C1C1C"/>
                    </a:solidFill>
                    <a:latin typeface="Cambria Math"/>
                    <a:ea typeface="Microsoft YaHei" pitchFamily="50"/>
                    <a:cs typeface="Times New Roman" panose="02020603050405020304" pitchFamily="18" charset="0"/>
                  </a:rPr>
                  <a:t>𝑞_𝑙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b="0" i="0" dirty="0" smtClean="0">
                    <a:solidFill>
                      <a:srgbClr val="1C1C1C"/>
                    </a:solidFill>
                    <a:latin typeface="Cambria Math"/>
                    <a:ea typeface="Microsoft YaHei" pitchFamily="50"/>
                    <a:cs typeface="Times New Roman" panose="02020603050405020304" pitchFamily="18" charset="0"/>
                  </a:rPr>
                  <a:t>=1</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otherwise, </a:t>
                </a:r>
                <a:r>
                  <a:rPr lang="en-US" altLang="zh-CN" sz="2400" i="0" dirty="0">
                    <a:solidFill>
                      <a:srgbClr val="1C1C1C"/>
                    </a:solidFill>
                    <a:latin typeface="Cambria Math"/>
                    <a:ea typeface="Microsoft YaHei" pitchFamily="50"/>
                    <a:cs typeface="Times New Roman" panose="02020603050405020304" pitchFamily="18" charset="0"/>
                  </a:rPr>
                  <a:t>𝑔_𝑙=</a:t>
                </a:r>
                <a:r>
                  <a:rPr lang="en-US" altLang="zh-CN" sz="2400" b="0" i="0" dirty="0" smtClean="0">
                    <a:solidFill>
                      <a:srgbClr val="1C1C1C"/>
                    </a:solidFill>
                    <a:latin typeface="Cambria Math"/>
                    <a:ea typeface="Microsoft YaHei" pitchFamily="50"/>
                    <a:cs typeface="Times New Roman" panose="02020603050405020304" pitchFamily="18" charset="0"/>
                  </a:rPr>
                  <a:t>0.</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All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exercises are derived from K</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concepts (e.g</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Mode</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zh-CN" altLang="en-US" sz="2400" dirty="0" smtClean="0"/>
                  <a:t>Our goal is to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train |S| local DKT models, where the s-</a:t>
                </a:r>
                <a:r>
                  <a:rPr lang="en-US" altLang="zh-CN" sz="2400" dirty="0" err="1" smtClean="0">
                    <a:solidFill>
                      <a:srgbClr val="1C1C1C"/>
                    </a:solidFill>
                    <a:latin typeface="Times New Roman" panose="02020603050405020304" pitchFamily="18" charset="0"/>
                    <a:ea typeface="Microsoft YaHei" pitchFamily="50"/>
                    <a:cs typeface="Times New Roman" panose="02020603050405020304" pitchFamily="18" charset="0"/>
                  </a:rPr>
                  <a:t>th</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DKT model can trace the students in school s of knowledge states (represent the students' mastery of concepts).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mn-lt"/>
                  <a:ea typeface="+mn-ea"/>
                  <a:cs typeface="宋体" pitchFamily="-106" charset="-122"/>
                </a:endParaRPr>
              </a:p>
              <a:p>
                <a:endParaRPr lang="zh-CN" altLang="en-US" dirty="0"/>
              </a:p>
            </p:txBody>
          </p:sp>
        </mc:Fallback>
      </mc:AlternateContent>
      <p:sp>
        <p:nvSpPr>
          <p:cNvPr id="4" name="灯片编号占位符 3">
            <a:extLst>
              <a:ext uri="{FF2B5EF4-FFF2-40B4-BE49-F238E27FC236}">
                <a16:creationId xmlns:a16="http://schemas.microsoft.com/office/drawing/2014/main" id="{A1C7EE6A-FD09-A43F-B5AB-348B7B4BA4CB}"/>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8412EE-440F-428C-82E8-07BCEF19615F}" type="slidenum">
              <a:rPr kumimoji="0" lang="zh-CN" altLang="en-US" sz="13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zh-CN" altLang="en-US" sz="13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19014603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03B0E-3521-694D-F8BB-A7AA904D952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E8A547A-7BD8-1C5B-7312-52FE29025F09}"/>
              </a:ext>
            </a:extLst>
          </p:cNvPr>
          <p:cNvSpPr>
            <a:spLocks noGrp="1" noRot="1" noChangeAspect="1"/>
          </p:cNvSpPr>
          <p:nvPr>
            <p:ph type="sldImg"/>
          </p:nvPr>
        </p:nvSpPr>
        <p:spPr>
          <a:xfrm>
            <a:off x="142875" y="768350"/>
            <a:ext cx="6818313" cy="3836988"/>
          </a:xfrm>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0EBCC1E9-AED0-3A51-0518-79033D4FEF51}"/>
                  </a:ext>
                </a:extLst>
              </p:cNvPr>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论文成果已经被</a:t>
                </a:r>
                <a:r>
                  <a:rPr lang="en-US" altLang="zh-CN" dirty="0"/>
                  <a:t>ICLR’2024</a:t>
                </a:r>
                <a:r>
                  <a:rPr lang="zh-CN" altLang="en-US" dirty="0"/>
                  <a:t>接收。作者观察到一个现象：离聚类中心越近的结点，</a:t>
                </a:r>
                <a:r>
                  <a:rPr lang="en-US" altLang="zh-CN" dirty="0"/>
                  <a:t>LLM</a:t>
                </a:r>
                <a:r>
                  <a:rPr lang="zh-CN" altLang="en-US" dirty="0"/>
                  <a:t>的分类正确率越高。利用这一点结合图上主动学习的其他一些</a:t>
                </a:r>
                <a:r>
                  <a:rPr lang="en-US" altLang="zh-CN" dirty="0"/>
                  <a:t>metric</a:t>
                </a:r>
                <a:r>
                  <a:rPr lang="zh-CN" altLang="en-US" dirty="0"/>
                  <a:t>加权算出一个分数，根据该分数选择结点。另外，在后处理中，要求</a:t>
                </a:r>
                <a:r>
                  <a:rPr lang="en-US" altLang="zh-CN" dirty="0"/>
                  <a:t>GPT</a:t>
                </a:r>
                <a:r>
                  <a:rPr lang="zh-CN" altLang="en-US" dirty="0"/>
                  <a:t>输出</a:t>
                </a:r>
                <a:r>
                  <a:rPr lang="en-US" altLang="zh-CN" dirty="0"/>
                  <a:t>confidence</a:t>
                </a:r>
                <a:r>
                  <a:rPr lang="zh-CN" altLang="en-US" dirty="0"/>
                  <a:t>，利用多次采样求平均的方式筛选输出。</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b="0" i="0" dirty="0">
                    <a:solidFill>
                      <a:srgbClr val="222222"/>
                    </a:solidFill>
                    <a:effectLst/>
                    <a:latin typeface="Arial" panose="020B0604020202020204" pitchFamily="34" charset="0"/>
                  </a:rPr>
                  <a:t>Mao H, Chen Z, Tang W, et al. Graph Foundation Models[J]. </a:t>
                </a:r>
                <a:r>
                  <a:rPr lang="en-US" altLang="zh-CN" b="0" i="0" dirty="0" err="1">
                    <a:solidFill>
                      <a:srgbClr val="222222"/>
                    </a:solidFill>
                    <a:effectLst/>
                    <a:latin typeface="Arial" panose="020B0604020202020204" pitchFamily="34" charset="0"/>
                  </a:rPr>
                  <a:t>arXiv</a:t>
                </a:r>
                <a:r>
                  <a:rPr lang="en-US" altLang="zh-CN" b="0" i="0" dirty="0">
                    <a:solidFill>
                      <a:srgbClr val="222222"/>
                    </a:solidFill>
                    <a:effectLst/>
                    <a:latin typeface="Arial" panose="020B0604020202020204" pitchFamily="34" charset="0"/>
                  </a:rPr>
                  <a:t> preprint arXiv:2402.02216, 2024.</a:t>
                </a:r>
                <a:endParaRPr lang="zh-CN" altLang="en-US" dirty="0"/>
              </a:p>
            </p:txBody>
          </p:sp>
        </mc:Choice>
        <mc:Fallback xmlns="">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We </a:t>
                </a:r>
                <a:r>
                  <a:rPr lang="en-US" altLang="zh-CN" sz="1200" kern="1200" dirty="0" smtClean="0">
                    <a:solidFill>
                      <a:schemeClr val="tx1"/>
                    </a:solidFill>
                    <a:effectLst/>
                    <a:latin typeface="+mn-lt"/>
                    <a:ea typeface="+mn-ea"/>
                    <a:cs typeface="宋体" pitchFamily="-106" charset="-122"/>
                  </a:rPr>
                  <a:t>formally </a:t>
                </a:r>
                <a:r>
                  <a:rPr lang="en-US" altLang="zh-CN" sz="1200" kern="1200" dirty="0" smtClean="0">
                    <a:solidFill>
                      <a:schemeClr val="tx1"/>
                    </a:solidFill>
                    <a:effectLst/>
                    <a:latin typeface="+mn-lt"/>
                    <a:ea typeface="+mn-ea"/>
                    <a:cs typeface="宋体" pitchFamily="-106" charset="-122"/>
                  </a:rPr>
                  <a:t>introduce the issue of Federated Deep Knowledge Tracing</a:t>
                </a:r>
                <a:r>
                  <a:rPr lang="en-US" altLang="zh-CN" sz="1200" kern="1200" dirty="0" smtClean="0">
                    <a:solidFill>
                      <a:schemeClr val="tx1"/>
                    </a:solidFill>
                    <a:effectLst/>
                    <a:latin typeface="+mn-lt"/>
                    <a:ea typeface="+mn-ea"/>
                    <a:cs typeface="宋体" pitchFamily="-106" charset="-122"/>
                  </a:rPr>
                  <a:t>. Given </a:t>
                </a:r>
                <a:r>
                  <a:rPr lang="en-US" altLang="zh-CN" sz="1200" dirty="0" smtClean="0">
                    <a:solidFill>
                      <a:srgbClr val="1C1C1C"/>
                    </a:solidFill>
                    <a:latin typeface="Times New Roman" panose="02020603050405020304" pitchFamily="18" charset="0"/>
                    <a:ea typeface="Microsoft YaHei" pitchFamily="50"/>
                    <a:cs typeface="Times New Roman" panose="02020603050405020304" pitchFamily="18" charset="0"/>
                  </a:rPr>
                  <a:t>learning records of students from |S| schools isolated.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Here </a:t>
                </a:r>
                <a:r>
                  <a:rPr lang="en-US" altLang="zh-CN" sz="2400" i="0" dirty="0">
                    <a:solidFill>
                      <a:srgbClr val="1C1C1C"/>
                    </a:solidFill>
                    <a:latin typeface="Cambria Math"/>
                    <a:ea typeface="Microsoft YaHei" pitchFamily="50"/>
                    <a:cs typeface="Times New Roman" panose="02020603050405020304" pitchFamily="18" charset="0"/>
                  </a:rPr>
                  <a:t>𝑞_𝑙</a:t>
                </a:r>
                <a:r>
                  <a:rPr lang="zh-CN" altLang="en-US" sz="2400" b="0" i="0" dirty="0" smtClean="0">
                    <a:solidFill>
                      <a:srgbClr val="1C1C1C"/>
                    </a:solidFill>
                    <a:latin typeface="Cambria Math"/>
                    <a:ea typeface="Microsoft YaHei" pitchFamily="50"/>
                    <a:cs typeface="Times New Roman" panose="02020603050405020304" pitchFamily="18" charset="0"/>
                  </a:rPr>
                  <a:t>∈</a:t>
                </a:r>
                <a:r>
                  <a:rPr lang="en-US" altLang="zh-CN" sz="2400" b="0" i="0" dirty="0" smtClean="0">
                    <a:solidFill>
                      <a:srgbClr val="1C1C1C"/>
                    </a:solidFill>
                    <a:latin typeface="Cambria Math"/>
                    <a:ea typeface="Microsoft YaHei" pitchFamily="50"/>
                    <a:cs typeface="Times New Roman" panose="02020603050405020304" pitchFamily="18" charset="0"/>
                  </a:rPr>
                  <a:t>𝑄</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b="0" i="0" dirty="0" smtClean="0">
                    <a:solidFill>
                      <a:srgbClr val="1C1C1C"/>
                    </a:solidFill>
                    <a:latin typeface="Cambria Math"/>
                    <a:ea typeface="Microsoft YaHei" pitchFamily="50"/>
                    <a:cs typeface="Times New Roman" panose="02020603050405020304" pitchFamily="18" charset="0"/>
                  </a:rPr>
                  <a:t>𝑠</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represents the exercise practiced by a</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student at time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and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denotes the corresponding score. Generally, if the student correctly answers exercise </a:t>
                </a:r>
                <a:r>
                  <a:rPr lang="en-US" altLang="zh-CN" sz="2400" i="0" dirty="0">
                    <a:solidFill>
                      <a:srgbClr val="1C1C1C"/>
                    </a:solidFill>
                    <a:latin typeface="Cambria Math"/>
                    <a:ea typeface="Microsoft YaHei" pitchFamily="50"/>
                    <a:cs typeface="Times New Roman" panose="02020603050405020304" pitchFamily="18" charset="0"/>
                  </a:rPr>
                  <a:t>𝑞_𝑙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b="0" i="0" dirty="0" smtClean="0">
                    <a:solidFill>
                      <a:srgbClr val="1C1C1C"/>
                    </a:solidFill>
                    <a:latin typeface="Cambria Math"/>
                    <a:ea typeface="Microsoft YaHei" pitchFamily="50"/>
                    <a:cs typeface="Times New Roman" panose="02020603050405020304" pitchFamily="18" charset="0"/>
                  </a:rPr>
                  <a:t>=1</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otherwise, </a:t>
                </a:r>
                <a:r>
                  <a:rPr lang="en-US" altLang="zh-CN" sz="2400" i="0" dirty="0">
                    <a:solidFill>
                      <a:srgbClr val="1C1C1C"/>
                    </a:solidFill>
                    <a:latin typeface="Cambria Math"/>
                    <a:ea typeface="Microsoft YaHei" pitchFamily="50"/>
                    <a:cs typeface="Times New Roman" panose="02020603050405020304" pitchFamily="18" charset="0"/>
                  </a:rPr>
                  <a:t>𝑔_𝑙=</a:t>
                </a:r>
                <a:r>
                  <a:rPr lang="en-US" altLang="zh-CN" sz="2400" b="0" i="0" dirty="0" smtClean="0">
                    <a:solidFill>
                      <a:srgbClr val="1C1C1C"/>
                    </a:solidFill>
                    <a:latin typeface="Cambria Math"/>
                    <a:ea typeface="Microsoft YaHei" pitchFamily="50"/>
                    <a:cs typeface="Times New Roman" panose="02020603050405020304" pitchFamily="18" charset="0"/>
                  </a:rPr>
                  <a:t>0.</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All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exercises are derived from K</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concepts (e.g</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Mode</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zh-CN" altLang="en-US" sz="2400" dirty="0" smtClean="0"/>
                  <a:t>Our goal is to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train |S| local DKT models, where the s-</a:t>
                </a:r>
                <a:r>
                  <a:rPr lang="en-US" altLang="zh-CN" sz="2400" dirty="0" err="1" smtClean="0">
                    <a:solidFill>
                      <a:srgbClr val="1C1C1C"/>
                    </a:solidFill>
                    <a:latin typeface="Times New Roman" panose="02020603050405020304" pitchFamily="18" charset="0"/>
                    <a:ea typeface="Microsoft YaHei" pitchFamily="50"/>
                    <a:cs typeface="Times New Roman" panose="02020603050405020304" pitchFamily="18" charset="0"/>
                  </a:rPr>
                  <a:t>th</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DKT model can trace the students in school s of knowledge states (represent the students' mastery of concepts).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mn-lt"/>
                  <a:ea typeface="+mn-ea"/>
                  <a:cs typeface="宋体" pitchFamily="-106" charset="-122"/>
                </a:endParaRPr>
              </a:p>
              <a:p>
                <a:endParaRPr lang="zh-CN" altLang="en-US" dirty="0"/>
              </a:p>
            </p:txBody>
          </p:sp>
        </mc:Fallback>
      </mc:AlternateContent>
      <p:sp>
        <p:nvSpPr>
          <p:cNvPr id="4" name="灯片编号占位符 3">
            <a:extLst>
              <a:ext uri="{FF2B5EF4-FFF2-40B4-BE49-F238E27FC236}">
                <a16:creationId xmlns:a16="http://schemas.microsoft.com/office/drawing/2014/main" id="{A1C7EE6A-FD09-A43F-B5AB-348B7B4BA4CB}"/>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8412EE-440F-428C-82E8-07BCEF19615F}" type="slidenum">
              <a:rPr kumimoji="0" lang="zh-CN" altLang="en-US" sz="13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zh-CN" altLang="en-US" sz="13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9235392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03B0E-3521-694D-F8BB-A7AA904D952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E8A547A-7BD8-1C5B-7312-52FE29025F09}"/>
              </a:ext>
            </a:extLst>
          </p:cNvPr>
          <p:cNvSpPr>
            <a:spLocks noGrp="1" noRot="1" noChangeAspect="1"/>
          </p:cNvSpPr>
          <p:nvPr>
            <p:ph type="sldImg"/>
          </p:nvPr>
        </p:nvSpPr>
        <p:spPr>
          <a:xfrm>
            <a:off x="142875" y="768350"/>
            <a:ext cx="6818313" cy="3836988"/>
          </a:xfrm>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0EBCC1E9-AED0-3A51-0518-79033D4FEF51}"/>
                  </a:ext>
                </a:extLst>
              </p:cNvPr>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论文成果已经被</a:t>
                </a:r>
                <a:r>
                  <a:rPr lang="en-US" altLang="zh-CN" dirty="0"/>
                  <a:t>ICLR’2024</a:t>
                </a:r>
                <a:r>
                  <a:rPr lang="zh-CN" altLang="en-US" dirty="0"/>
                  <a:t>接收。作者观察到一个现象：离聚类中心越近的结点，</a:t>
                </a:r>
                <a:r>
                  <a:rPr lang="en-US" altLang="zh-CN" dirty="0"/>
                  <a:t>LLM</a:t>
                </a:r>
                <a:r>
                  <a:rPr lang="zh-CN" altLang="en-US" dirty="0"/>
                  <a:t>的分类正确率越高。利用这一点结合图上主动学习的其他一些</a:t>
                </a:r>
                <a:r>
                  <a:rPr lang="en-US" altLang="zh-CN" dirty="0"/>
                  <a:t>metric</a:t>
                </a:r>
                <a:r>
                  <a:rPr lang="zh-CN" altLang="en-US" dirty="0"/>
                  <a:t>加权算出一个分数，根据该分数选择结点。另外，在后处理中，要求</a:t>
                </a:r>
                <a:r>
                  <a:rPr lang="en-US" altLang="zh-CN" dirty="0"/>
                  <a:t>GPT</a:t>
                </a:r>
                <a:r>
                  <a:rPr lang="zh-CN" altLang="en-US" dirty="0"/>
                  <a:t>输出</a:t>
                </a:r>
                <a:r>
                  <a:rPr lang="en-US" altLang="zh-CN" dirty="0"/>
                  <a:t>confidence</a:t>
                </a:r>
                <a:r>
                  <a:rPr lang="zh-CN" altLang="en-US" dirty="0"/>
                  <a:t>，利用多次采样求平均的方式筛选输出。</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b="0" i="0" dirty="0">
                    <a:solidFill>
                      <a:srgbClr val="222222"/>
                    </a:solidFill>
                    <a:effectLst/>
                    <a:latin typeface="Arial" panose="020B0604020202020204" pitchFamily="34" charset="0"/>
                  </a:rPr>
                  <a:t>Mao H, Chen Z, Tang W, et al. Graph Foundation Models[J]. </a:t>
                </a:r>
                <a:r>
                  <a:rPr lang="en-US" altLang="zh-CN" b="0" i="0" dirty="0" err="1">
                    <a:solidFill>
                      <a:srgbClr val="222222"/>
                    </a:solidFill>
                    <a:effectLst/>
                    <a:latin typeface="Arial" panose="020B0604020202020204" pitchFamily="34" charset="0"/>
                  </a:rPr>
                  <a:t>arXiv</a:t>
                </a:r>
                <a:r>
                  <a:rPr lang="en-US" altLang="zh-CN" b="0" i="0" dirty="0">
                    <a:solidFill>
                      <a:srgbClr val="222222"/>
                    </a:solidFill>
                    <a:effectLst/>
                    <a:latin typeface="Arial" panose="020B0604020202020204" pitchFamily="34" charset="0"/>
                  </a:rPr>
                  <a:t> preprint arXiv:2402.02216, 2024.</a:t>
                </a:r>
                <a:endParaRPr lang="zh-CN" altLang="en-US" dirty="0"/>
              </a:p>
            </p:txBody>
          </p:sp>
        </mc:Choice>
        <mc:Fallback xmlns="">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We </a:t>
                </a:r>
                <a:r>
                  <a:rPr lang="en-US" altLang="zh-CN" sz="1200" kern="1200" dirty="0" smtClean="0">
                    <a:solidFill>
                      <a:schemeClr val="tx1"/>
                    </a:solidFill>
                    <a:effectLst/>
                    <a:latin typeface="+mn-lt"/>
                    <a:ea typeface="+mn-ea"/>
                    <a:cs typeface="宋体" pitchFamily="-106" charset="-122"/>
                  </a:rPr>
                  <a:t>formally </a:t>
                </a:r>
                <a:r>
                  <a:rPr lang="en-US" altLang="zh-CN" sz="1200" kern="1200" dirty="0" smtClean="0">
                    <a:solidFill>
                      <a:schemeClr val="tx1"/>
                    </a:solidFill>
                    <a:effectLst/>
                    <a:latin typeface="+mn-lt"/>
                    <a:ea typeface="+mn-ea"/>
                    <a:cs typeface="宋体" pitchFamily="-106" charset="-122"/>
                  </a:rPr>
                  <a:t>introduce the issue of Federated Deep Knowledge Tracing</a:t>
                </a:r>
                <a:r>
                  <a:rPr lang="en-US" altLang="zh-CN" sz="1200" kern="1200" dirty="0" smtClean="0">
                    <a:solidFill>
                      <a:schemeClr val="tx1"/>
                    </a:solidFill>
                    <a:effectLst/>
                    <a:latin typeface="+mn-lt"/>
                    <a:ea typeface="+mn-ea"/>
                    <a:cs typeface="宋体" pitchFamily="-106" charset="-122"/>
                  </a:rPr>
                  <a:t>. Given </a:t>
                </a:r>
                <a:r>
                  <a:rPr lang="en-US" altLang="zh-CN" sz="1200" dirty="0" smtClean="0">
                    <a:solidFill>
                      <a:srgbClr val="1C1C1C"/>
                    </a:solidFill>
                    <a:latin typeface="Times New Roman" panose="02020603050405020304" pitchFamily="18" charset="0"/>
                    <a:ea typeface="Microsoft YaHei" pitchFamily="50"/>
                    <a:cs typeface="Times New Roman" panose="02020603050405020304" pitchFamily="18" charset="0"/>
                  </a:rPr>
                  <a:t>learning records of students from |S| schools isolated.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Here </a:t>
                </a:r>
                <a:r>
                  <a:rPr lang="en-US" altLang="zh-CN" sz="2400" i="0" dirty="0">
                    <a:solidFill>
                      <a:srgbClr val="1C1C1C"/>
                    </a:solidFill>
                    <a:latin typeface="Cambria Math"/>
                    <a:ea typeface="Microsoft YaHei" pitchFamily="50"/>
                    <a:cs typeface="Times New Roman" panose="02020603050405020304" pitchFamily="18" charset="0"/>
                  </a:rPr>
                  <a:t>𝑞_𝑙</a:t>
                </a:r>
                <a:r>
                  <a:rPr lang="zh-CN" altLang="en-US" sz="2400" b="0" i="0" dirty="0" smtClean="0">
                    <a:solidFill>
                      <a:srgbClr val="1C1C1C"/>
                    </a:solidFill>
                    <a:latin typeface="Cambria Math"/>
                    <a:ea typeface="Microsoft YaHei" pitchFamily="50"/>
                    <a:cs typeface="Times New Roman" panose="02020603050405020304" pitchFamily="18" charset="0"/>
                  </a:rPr>
                  <a:t>∈</a:t>
                </a:r>
                <a:r>
                  <a:rPr lang="en-US" altLang="zh-CN" sz="2400" b="0" i="0" dirty="0" smtClean="0">
                    <a:solidFill>
                      <a:srgbClr val="1C1C1C"/>
                    </a:solidFill>
                    <a:latin typeface="Cambria Math"/>
                    <a:ea typeface="Microsoft YaHei" pitchFamily="50"/>
                    <a:cs typeface="Times New Roman" panose="02020603050405020304" pitchFamily="18" charset="0"/>
                  </a:rPr>
                  <a:t>𝑄</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b="0" i="0" dirty="0" smtClean="0">
                    <a:solidFill>
                      <a:srgbClr val="1C1C1C"/>
                    </a:solidFill>
                    <a:latin typeface="Cambria Math"/>
                    <a:ea typeface="Microsoft YaHei" pitchFamily="50"/>
                    <a:cs typeface="Times New Roman" panose="02020603050405020304" pitchFamily="18" charset="0"/>
                  </a:rPr>
                  <a:t>𝑠</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represents the exercise practiced by a</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student at time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and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denotes the corresponding score. Generally, if the student correctly answers exercise </a:t>
                </a:r>
                <a:r>
                  <a:rPr lang="en-US" altLang="zh-CN" sz="2400" i="0" dirty="0">
                    <a:solidFill>
                      <a:srgbClr val="1C1C1C"/>
                    </a:solidFill>
                    <a:latin typeface="Cambria Math"/>
                    <a:ea typeface="Microsoft YaHei" pitchFamily="50"/>
                    <a:cs typeface="Times New Roman" panose="02020603050405020304" pitchFamily="18" charset="0"/>
                  </a:rPr>
                  <a:t>𝑞_𝑙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b="0" i="0" dirty="0" smtClean="0">
                    <a:solidFill>
                      <a:srgbClr val="1C1C1C"/>
                    </a:solidFill>
                    <a:latin typeface="Cambria Math"/>
                    <a:ea typeface="Microsoft YaHei" pitchFamily="50"/>
                    <a:cs typeface="Times New Roman" panose="02020603050405020304" pitchFamily="18" charset="0"/>
                  </a:rPr>
                  <a:t>=1</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otherwise, </a:t>
                </a:r>
                <a:r>
                  <a:rPr lang="en-US" altLang="zh-CN" sz="2400" i="0" dirty="0">
                    <a:solidFill>
                      <a:srgbClr val="1C1C1C"/>
                    </a:solidFill>
                    <a:latin typeface="Cambria Math"/>
                    <a:ea typeface="Microsoft YaHei" pitchFamily="50"/>
                    <a:cs typeface="Times New Roman" panose="02020603050405020304" pitchFamily="18" charset="0"/>
                  </a:rPr>
                  <a:t>𝑔_𝑙=</a:t>
                </a:r>
                <a:r>
                  <a:rPr lang="en-US" altLang="zh-CN" sz="2400" b="0" i="0" dirty="0" smtClean="0">
                    <a:solidFill>
                      <a:srgbClr val="1C1C1C"/>
                    </a:solidFill>
                    <a:latin typeface="Cambria Math"/>
                    <a:ea typeface="Microsoft YaHei" pitchFamily="50"/>
                    <a:cs typeface="Times New Roman" panose="02020603050405020304" pitchFamily="18" charset="0"/>
                  </a:rPr>
                  <a:t>0.</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All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exercises are derived from K</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concepts (e.g</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Mode</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zh-CN" altLang="en-US" sz="2400" dirty="0" smtClean="0"/>
                  <a:t>Our goal is to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train |S| local DKT models, where the s-</a:t>
                </a:r>
                <a:r>
                  <a:rPr lang="en-US" altLang="zh-CN" sz="2400" dirty="0" err="1" smtClean="0">
                    <a:solidFill>
                      <a:srgbClr val="1C1C1C"/>
                    </a:solidFill>
                    <a:latin typeface="Times New Roman" panose="02020603050405020304" pitchFamily="18" charset="0"/>
                    <a:ea typeface="Microsoft YaHei" pitchFamily="50"/>
                    <a:cs typeface="Times New Roman" panose="02020603050405020304" pitchFamily="18" charset="0"/>
                  </a:rPr>
                  <a:t>th</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DKT model can trace the students in school s of knowledge states (represent the students' mastery of concepts).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mn-lt"/>
                  <a:ea typeface="+mn-ea"/>
                  <a:cs typeface="宋体" pitchFamily="-106" charset="-122"/>
                </a:endParaRPr>
              </a:p>
              <a:p>
                <a:endParaRPr lang="zh-CN" altLang="en-US" dirty="0"/>
              </a:p>
            </p:txBody>
          </p:sp>
        </mc:Fallback>
      </mc:AlternateContent>
      <p:sp>
        <p:nvSpPr>
          <p:cNvPr id="4" name="灯片编号占位符 3">
            <a:extLst>
              <a:ext uri="{FF2B5EF4-FFF2-40B4-BE49-F238E27FC236}">
                <a16:creationId xmlns:a16="http://schemas.microsoft.com/office/drawing/2014/main" id="{A1C7EE6A-FD09-A43F-B5AB-348B7B4BA4CB}"/>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8412EE-440F-428C-82E8-07BCEF19615F}" type="slidenum">
              <a:rPr kumimoji="0" lang="zh-CN" altLang="en-US" sz="13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zh-CN" altLang="en-US" sz="13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20130051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0BB9F-4EE7-B2CF-81B5-8C3FA02093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5F31106-F389-F9F2-1D70-186B8C7D6B71}"/>
              </a:ext>
            </a:extLst>
          </p:cNvPr>
          <p:cNvSpPr>
            <a:spLocks noGrp="1" noRot="1" noChangeAspect="1"/>
          </p:cNvSpPr>
          <p:nvPr>
            <p:ph type="sldImg"/>
          </p:nvPr>
        </p:nvSpPr>
        <p:spPr>
          <a:xfrm>
            <a:off x="142875" y="768350"/>
            <a:ext cx="6818313" cy="3836988"/>
          </a:xfrm>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D9AB3DC6-4F69-718B-28C1-109303B4158D}"/>
                  </a:ext>
                </a:extLst>
              </p:cNvPr>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mc:Choice>
        <mc:Fallback xmlns="">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We </a:t>
                </a:r>
                <a:r>
                  <a:rPr lang="en-US" altLang="zh-CN" sz="1200" kern="1200" dirty="0" smtClean="0">
                    <a:solidFill>
                      <a:schemeClr val="tx1"/>
                    </a:solidFill>
                    <a:effectLst/>
                    <a:latin typeface="+mn-lt"/>
                    <a:ea typeface="+mn-ea"/>
                    <a:cs typeface="宋体" pitchFamily="-106" charset="-122"/>
                  </a:rPr>
                  <a:t>formally </a:t>
                </a:r>
                <a:r>
                  <a:rPr lang="en-US" altLang="zh-CN" sz="1200" kern="1200" dirty="0" smtClean="0">
                    <a:solidFill>
                      <a:schemeClr val="tx1"/>
                    </a:solidFill>
                    <a:effectLst/>
                    <a:latin typeface="+mn-lt"/>
                    <a:ea typeface="+mn-ea"/>
                    <a:cs typeface="宋体" pitchFamily="-106" charset="-122"/>
                  </a:rPr>
                  <a:t>introduce the issue of Federated Deep Knowledge Tracing</a:t>
                </a:r>
                <a:r>
                  <a:rPr lang="en-US" altLang="zh-CN" sz="1200" kern="1200" dirty="0" smtClean="0">
                    <a:solidFill>
                      <a:schemeClr val="tx1"/>
                    </a:solidFill>
                    <a:effectLst/>
                    <a:latin typeface="+mn-lt"/>
                    <a:ea typeface="+mn-ea"/>
                    <a:cs typeface="宋体" pitchFamily="-106" charset="-122"/>
                  </a:rPr>
                  <a:t>. Given </a:t>
                </a:r>
                <a:r>
                  <a:rPr lang="en-US" altLang="zh-CN" sz="1200" dirty="0" smtClean="0">
                    <a:solidFill>
                      <a:srgbClr val="1C1C1C"/>
                    </a:solidFill>
                    <a:latin typeface="Times New Roman" panose="02020603050405020304" pitchFamily="18" charset="0"/>
                    <a:ea typeface="Microsoft YaHei" pitchFamily="50"/>
                    <a:cs typeface="Times New Roman" panose="02020603050405020304" pitchFamily="18" charset="0"/>
                  </a:rPr>
                  <a:t>learning records of students from |S| schools isolated.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Here </a:t>
                </a:r>
                <a:r>
                  <a:rPr lang="en-US" altLang="zh-CN" sz="2400" i="0" dirty="0">
                    <a:solidFill>
                      <a:srgbClr val="1C1C1C"/>
                    </a:solidFill>
                    <a:latin typeface="Cambria Math"/>
                    <a:ea typeface="Microsoft YaHei" pitchFamily="50"/>
                    <a:cs typeface="Times New Roman" panose="02020603050405020304" pitchFamily="18" charset="0"/>
                  </a:rPr>
                  <a:t>𝑞_𝑙</a:t>
                </a:r>
                <a:r>
                  <a:rPr lang="zh-CN" altLang="en-US" sz="2400" b="0" i="0" dirty="0" smtClean="0">
                    <a:solidFill>
                      <a:srgbClr val="1C1C1C"/>
                    </a:solidFill>
                    <a:latin typeface="Cambria Math"/>
                    <a:ea typeface="Microsoft YaHei" pitchFamily="50"/>
                    <a:cs typeface="Times New Roman" panose="02020603050405020304" pitchFamily="18" charset="0"/>
                  </a:rPr>
                  <a:t>∈</a:t>
                </a:r>
                <a:r>
                  <a:rPr lang="en-US" altLang="zh-CN" sz="2400" b="0" i="0" dirty="0" smtClean="0">
                    <a:solidFill>
                      <a:srgbClr val="1C1C1C"/>
                    </a:solidFill>
                    <a:latin typeface="Cambria Math"/>
                    <a:ea typeface="Microsoft YaHei" pitchFamily="50"/>
                    <a:cs typeface="Times New Roman" panose="02020603050405020304" pitchFamily="18" charset="0"/>
                  </a:rPr>
                  <a:t>𝑄</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b="0" i="0" dirty="0" smtClean="0">
                    <a:solidFill>
                      <a:srgbClr val="1C1C1C"/>
                    </a:solidFill>
                    <a:latin typeface="Cambria Math"/>
                    <a:ea typeface="Microsoft YaHei" pitchFamily="50"/>
                    <a:cs typeface="Times New Roman" panose="02020603050405020304" pitchFamily="18" charset="0"/>
                  </a:rPr>
                  <a:t>𝑠</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represents the exercise practiced by a</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student at time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and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denotes the corresponding score. Generally, if the student correctly answers exercise </a:t>
                </a:r>
                <a:r>
                  <a:rPr lang="en-US" altLang="zh-CN" sz="2400" i="0" dirty="0">
                    <a:solidFill>
                      <a:srgbClr val="1C1C1C"/>
                    </a:solidFill>
                    <a:latin typeface="Cambria Math"/>
                    <a:ea typeface="Microsoft YaHei" pitchFamily="50"/>
                    <a:cs typeface="Times New Roman" panose="02020603050405020304" pitchFamily="18" charset="0"/>
                  </a:rPr>
                  <a:t>𝑞_𝑙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b="0" i="0" dirty="0" smtClean="0">
                    <a:solidFill>
                      <a:srgbClr val="1C1C1C"/>
                    </a:solidFill>
                    <a:latin typeface="Cambria Math"/>
                    <a:ea typeface="Microsoft YaHei" pitchFamily="50"/>
                    <a:cs typeface="Times New Roman" panose="02020603050405020304" pitchFamily="18" charset="0"/>
                  </a:rPr>
                  <a:t>=1</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otherwise, </a:t>
                </a:r>
                <a:r>
                  <a:rPr lang="en-US" altLang="zh-CN" sz="2400" i="0" dirty="0">
                    <a:solidFill>
                      <a:srgbClr val="1C1C1C"/>
                    </a:solidFill>
                    <a:latin typeface="Cambria Math"/>
                    <a:ea typeface="Microsoft YaHei" pitchFamily="50"/>
                    <a:cs typeface="Times New Roman" panose="02020603050405020304" pitchFamily="18" charset="0"/>
                  </a:rPr>
                  <a:t>𝑔_𝑙=</a:t>
                </a:r>
                <a:r>
                  <a:rPr lang="en-US" altLang="zh-CN" sz="2400" b="0" i="0" dirty="0" smtClean="0">
                    <a:solidFill>
                      <a:srgbClr val="1C1C1C"/>
                    </a:solidFill>
                    <a:latin typeface="Cambria Math"/>
                    <a:ea typeface="Microsoft YaHei" pitchFamily="50"/>
                    <a:cs typeface="Times New Roman" panose="02020603050405020304" pitchFamily="18" charset="0"/>
                  </a:rPr>
                  <a:t>0.</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All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exercises are derived from K</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concepts (e.g</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Mode</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zh-CN" altLang="en-US" sz="2400" dirty="0" smtClean="0"/>
                  <a:t>Our goal is to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train |S| local DKT models, where the s-</a:t>
                </a:r>
                <a:r>
                  <a:rPr lang="en-US" altLang="zh-CN" sz="2400" dirty="0" err="1" smtClean="0">
                    <a:solidFill>
                      <a:srgbClr val="1C1C1C"/>
                    </a:solidFill>
                    <a:latin typeface="Times New Roman" panose="02020603050405020304" pitchFamily="18" charset="0"/>
                    <a:ea typeface="Microsoft YaHei" pitchFamily="50"/>
                    <a:cs typeface="Times New Roman" panose="02020603050405020304" pitchFamily="18" charset="0"/>
                  </a:rPr>
                  <a:t>th</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DKT model can trace the students in school s of knowledge states (represent the students' mastery of concepts).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mn-lt"/>
                  <a:ea typeface="+mn-ea"/>
                  <a:cs typeface="宋体" pitchFamily="-106" charset="-122"/>
                </a:endParaRPr>
              </a:p>
              <a:p>
                <a:endParaRPr lang="zh-CN" altLang="en-US" dirty="0"/>
              </a:p>
            </p:txBody>
          </p:sp>
        </mc:Fallback>
      </mc:AlternateContent>
      <p:sp>
        <p:nvSpPr>
          <p:cNvPr id="4" name="灯片编号占位符 3">
            <a:extLst>
              <a:ext uri="{FF2B5EF4-FFF2-40B4-BE49-F238E27FC236}">
                <a16:creationId xmlns:a16="http://schemas.microsoft.com/office/drawing/2014/main" id="{FC5FEBAC-9473-D865-AB3E-CE06C5BE0B9A}"/>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8412EE-440F-428C-82E8-07BCEF19615F}" type="slidenum">
              <a:rPr kumimoji="0" lang="zh-CN" altLang="en-US" sz="13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zh-CN" altLang="en-US" sz="13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17759583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0B696F-25CE-7140-B03F-AD8E0606318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18CAD17-682E-5F7C-930F-353B1229FF93}"/>
              </a:ext>
            </a:extLst>
          </p:cNvPr>
          <p:cNvSpPr>
            <a:spLocks noGrp="1" noRot="1" noChangeAspect="1"/>
          </p:cNvSpPr>
          <p:nvPr>
            <p:ph type="sldImg"/>
          </p:nvPr>
        </p:nvSpPr>
        <p:spPr>
          <a:xfrm>
            <a:off x="142875" y="768350"/>
            <a:ext cx="6818313" cy="3836988"/>
          </a:xfrm>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E6B6A3EC-53A4-CF5E-F929-AF13935E9C47}"/>
                  </a:ext>
                </a:extLst>
              </p:cNvPr>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下面引用的这两篇论文都已经被</a:t>
                </a:r>
                <a:r>
                  <a:rPr lang="en-US" altLang="zh-CN" dirty="0"/>
                  <a:t>ICLR’2024</a:t>
                </a:r>
                <a:r>
                  <a:rPr lang="zh-CN" altLang="en-US" dirty="0"/>
                  <a:t>接收</a:t>
                </a:r>
                <a:endParaRPr lang="en-US" altLang="zh-CN" dirty="0"/>
              </a:p>
            </p:txBody>
          </p:sp>
        </mc:Choice>
        <mc:Fallback xmlns="">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We </a:t>
                </a:r>
                <a:r>
                  <a:rPr lang="en-US" altLang="zh-CN" sz="1200" kern="1200" dirty="0" smtClean="0">
                    <a:solidFill>
                      <a:schemeClr val="tx1"/>
                    </a:solidFill>
                    <a:effectLst/>
                    <a:latin typeface="+mn-lt"/>
                    <a:ea typeface="+mn-ea"/>
                    <a:cs typeface="宋体" pitchFamily="-106" charset="-122"/>
                  </a:rPr>
                  <a:t>formally </a:t>
                </a:r>
                <a:r>
                  <a:rPr lang="en-US" altLang="zh-CN" sz="1200" kern="1200" dirty="0" smtClean="0">
                    <a:solidFill>
                      <a:schemeClr val="tx1"/>
                    </a:solidFill>
                    <a:effectLst/>
                    <a:latin typeface="+mn-lt"/>
                    <a:ea typeface="+mn-ea"/>
                    <a:cs typeface="宋体" pitchFamily="-106" charset="-122"/>
                  </a:rPr>
                  <a:t>introduce the issue of Federated Deep Knowledge Tracing</a:t>
                </a:r>
                <a:r>
                  <a:rPr lang="en-US" altLang="zh-CN" sz="1200" kern="1200" dirty="0" smtClean="0">
                    <a:solidFill>
                      <a:schemeClr val="tx1"/>
                    </a:solidFill>
                    <a:effectLst/>
                    <a:latin typeface="+mn-lt"/>
                    <a:ea typeface="+mn-ea"/>
                    <a:cs typeface="宋体" pitchFamily="-106" charset="-122"/>
                  </a:rPr>
                  <a:t>. Given </a:t>
                </a:r>
                <a:r>
                  <a:rPr lang="en-US" altLang="zh-CN" sz="1200" dirty="0" smtClean="0">
                    <a:solidFill>
                      <a:srgbClr val="1C1C1C"/>
                    </a:solidFill>
                    <a:latin typeface="Times New Roman" panose="02020603050405020304" pitchFamily="18" charset="0"/>
                    <a:ea typeface="Microsoft YaHei" pitchFamily="50"/>
                    <a:cs typeface="Times New Roman" panose="02020603050405020304" pitchFamily="18" charset="0"/>
                  </a:rPr>
                  <a:t>learning records of students from |S| schools isolated.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Here </a:t>
                </a:r>
                <a:r>
                  <a:rPr lang="en-US" altLang="zh-CN" sz="2400" i="0" dirty="0">
                    <a:solidFill>
                      <a:srgbClr val="1C1C1C"/>
                    </a:solidFill>
                    <a:latin typeface="Cambria Math"/>
                    <a:ea typeface="Microsoft YaHei" pitchFamily="50"/>
                    <a:cs typeface="Times New Roman" panose="02020603050405020304" pitchFamily="18" charset="0"/>
                  </a:rPr>
                  <a:t>𝑞_𝑙</a:t>
                </a:r>
                <a:r>
                  <a:rPr lang="zh-CN" altLang="en-US" sz="2400" b="0" i="0" dirty="0" smtClean="0">
                    <a:solidFill>
                      <a:srgbClr val="1C1C1C"/>
                    </a:solidFill>
                    <a:latin typeface="Cambria Math"/>
                    <a:ea typeface="Microsoft YaHei" pitchFamily="50"/>
                    <a:cs typeface="Times New Roman" panose="02020603050405020304" pitchFamily="18" charset="0"/>
                  </a:rPr>
                  <a:t>∈</a:t>
                </a:r>
                <a:r>
                  <a:rPr lang="en-US" altLang="zh-CN" sz="2400" b="0" i="0" dirty="0" smtClean="0">
                    <a:solidFill>
                      <a:srgbClr val="1C1C1C"/>
                    </a:solidFill>
                    <a:latin typeface="Cambria Math"/>
                    <a:ea typeface="Microsoft YaHei" pitchFamily="50"/>
                    <a:cs typeface="Times New Roman" panose="02020603050405020304" pitchFamily="18" charset="0"/>
                  </a:rPr>
                  <a:t>𝑄</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b="0" i="0" dirty="0" smtClean="0">
                    <a:solidFill>
                      <a:srgbClr val="1C1C1C"/>
                    </a:solidFill>
                    <a:latin typeface="Cambria Math"/>
                    <a:ea typeface="Microsoft YaHei" pitchFamily="50"/>
                    <a:cs typeface="Times New Roman" panose="02020603050405020304" pitchFamily="18" charset="0"/>
                  </a:rPr>
                  <a:t>𝑠</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represents the exercise practiced by a</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student at time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and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denotes the corresponding score. Generally, if the student correctly answers exercise </a:t>
                </a:r>
                <a:r>
                  <a:rPr lang="en-US" altLang="zh-CN" sz="2400" i="0" dirty="0">
                    <a:solidFill>
                      <a:srgbClr val="1C1C1C"/>
                    </a:solidFill>
                    <a:latin typeface="Cambria Math"/>
                    <a:ea typeface="Microsoft YaHei" pitchFamily="50"/>
                    <a:cs typeface="Times New Roman" panose="02020603050405020304" pitchFamily="18" charset="0"/>
                  </a:rPr>
                  <a:t>𝑞_𝑙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b="0" i="0" dirty="0" smtClean="0">
                    <a:solidFill>
                      <a:srgbClr val="1C1C1C"/>
                    </a:solidFill>
                    <a:latin typeface="Cambria Math"/>
                    <a:ea typeface="Microsoft YaHei" pitchFamily="50"/>
                    <a:cs typeface="Times New Roman" panose="02020603050405020304" pitchFamily="18" charset="0"/>
                  </a:rPr>
                  <a:t>=1</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otherwise, </a:t>
                </a:r>
                <a:r>
                  <a:rPr lang="en-US" altLang="zh-CN" sz="2400" i="0" dirty="0">
                    <a:solidFill>
                      <a:srgbClr val="1C1C1C"/>
                    </a:solidFill>
                    <a:latin typeface="Cambria Math"/>
                    <a:ea typeface="Microsoft YaHei" pitchFamily="50"/>
                    <a:cs typeface="Times New Roman" panose="02020603050405020304" pitchFamily="18" charset="0"/>
                  </a:rPr>
                  <a:t>𝑔_𝑙=</a:t>
                </a:r>
                <a:r>
                  <a:rPr lang="en-US" altLang="zh-CN" sz="2400" b="0" i="0" dirty="0" smtClean="0">
                    <a:solidFill>
                      <a:srgbClr val="1C1C1C"/>
                    </a:solidFill>
                    <a:latin typeface="Cambria Math"/>
                    <a:ea typeface="Microsoft YaHei" pitchFamily="50"/>
                    <a:cs typeface="Times New Roman" panose="02020603050405020304" pitchFamily="18" charset="0"/>
                  </a:rPr>
                  <a:t>0.</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All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exercises are derived from K</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concepts (e.g</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Mode</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zh-CN" altLang="en-US" sz="2400" dirty="0" smtClean="0"/>
                  <a:t>Our goal is to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train |S| local DKT models, where the s-</a:t>
                </a:r>
                <a:r>
                  <a:rPr lang="en-US" altLang="zh-CN" sz="2400" dirty="0" err="1" smtClean="0">
                    <a:solidFill>
                      <a:srgbClr val="1C1C1C"/>
                    </a:solidFill>
                    <a:latin typeface="Times New Roman" panose="02020603050405020304" pitchFamily="18" charset="0"/>
                    <a:ea typeface="Microsoft YaHei" pitchFamily="50"/>
                    <a:cs typeface="Times New Roman" panose="02020603050405020304" pitchFamily="18" charset="0"/>
                  </a:rPr>
                  <a:t>th</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DKT model can trace the students in school s of knowledge states (represent the students' mastery of concepts).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mn-lt"/>
                  <a:ea typeface="+mn-ea"/>
                  <a:cs typeface="宋体" pitchFamily="-106" charset="-122"/>
                </a:endParaRPr>
              </a:p>
              <a:p>
                <a:endParaRPr lang="zh-CN" altLang="en-US" dirty="0"/>
              </a:p>
            </p:txBody>
          </p:sp>
        </mc:Fallback>
      </mc:AlternateContent>
      <p:sp>
        <p:nvSpPr>
          <p:cNvPr id="4" name="灯片编号占位符 3">
            <a:extLst>
              <a:ext uri="{FF2B5EF4-FFF2-40B4-BE49-F238E27FC236}">
                <a16:creationId xmlns:a16="http://schemas.microsoft.com/office/drawing/2014/main" id="{1AE3675B-436D-E359-22D4-2B1A9D818BA6}"/>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8412EE-440F-428C-82E8-07BCEF19615F}" type="slidenum">
              <a:rPr kumimoji="0" lang="zh-CN" altLang="en-US" sz="13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zh-CN" altLang="en-US" sz="13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40625147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7FD65-BC20-D778-4203-984F938A03D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5B1241F-6844-4970-88F1-96B6D624D182}"/>
              </a:ext>
            </a:extLst>
          </p:cNvPr>
          <p:cNvSpPr>
            <a:spLocks noGrp="1" noRot="1" noChangeAspect="1"/>
          </p:cNvSpPr>
          <p:nvPr>
            <p:ph type="sldImg"/>
          </p:nvPr>
        </p:nvSpPr>
        <p:spPr>
          <a:xfrm>
            <a:off x="142875" y="768350"/>
            <a:ext cx="6818313" cy="3836988"/>
          </a:xfrm>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69AE207F-FD64-0FE0-A555-8990828AD5FA}"/>
                  </a:ext>
                </a:extLst>
              </p:cNvPr>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三角闭包：</a:t>
                </a:r>
                <a:r>
                  <a:rPr lang="en-US" altLang="zh-CN" dirty="0"/>
                  <a:t>a-&gt;b, a-&gt;c</a:t>
                </a:r>
                <a:r>
                  <a:rPr lang="zh-CN" altLang="en-US" dirty="0"/>
                  <a:t>提示</a:t>
                </a:r>
                <a:r>
                  <a:rPr lang="en-US" altLang="zh-CN" dirty="0"/>
                  <a:t>b-&gt;c/c-&gt;b</a:t>
                </a:r>
              </a:p>
            </p:txBody>
          </p:sp>
        </mc:Choice>
        <mc:Fallback xmlns="">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We </a:t>
                </a:r>
                <a:r>
                  <a:rPr lang="en-US" altLang="zh-CN" sz="1200" kern="1200" dirty="0" smtClean="0">
                    <a:solidFill>
                      <a:schemeClr val="tx1"/>
                    </a:solidFill>
                    <a:effectLst/>
                    <a:latin typeface="+mn-lt"/>
                    <a:ea typeface="+mn-ea"/>
                    <a:cs typeface="宋体" pitchFamily="-106" charset="-122"/>
                  </a:rPr>
                  <a:t>formally </a:t>
                </a:r>
                <a:r>
                  <a:rPr lang="en-US" altLang="zh-CN" sz="1200" kern="1200" dirty="0" smtClean="0">
                    <a:solidFill>
                      <a:schemeClr val="tx1"/>
                    </a:solidFill>
                    <a:effectLst/>
                    <a:latin typeface="+mn-lt"/>
                    <a:ea typeface="+mn-ea"/>
                    <a:cs typeface="宋体" pitchFamily="-106" charset="-122"/>
                  </a:rPr>
                  <a:t>introduce the issue of Federated Deep Knowledge Tracing</a:t>
                </a:r>
                <a:r>
                  <a:rPr lang="en-US" altLang="zh-CN" sz="1200" kern="1200" dirty="0" smtClean="0">
                    <a:solidFill>
                      <a:schemeClr val="tx1"/>
                    </a:solidFill>
                    <a:effectLst/>
                    <a:latin typeface="+mn-lt"/>
                    <a:ea typeface="+mn-ea"/>
                    <a:cs typeface="宋体" pitchFamily="-106" charset="-122"/>
                  </a:rPr>
                  <a:t>. Given </a:t>
                </a:r>
                <a:r>
                  <a:rPr lang="en-US" altLang="zh-CN" sz="1200" dirty="0" smtClean="0">
                    <a:solidFill>
                      <a:srgbClr val="1C1C1C"/>
                    </a:solidFill>
                    <a:latin typeface="Times New Roman" panose="02020603050405020304" pitchFamily="18" charset="0"/>
                    <a:ea typeface="Microsoft YaHei" pitchFamily="50"/>
                    <a:cs typeface="Times New Roman" panose="02020603050405020304" pitchFamily="18" charset="0"/>
                  </a:rPr>
                  <a:t>learning records of students from |S| schools isolated.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Here </a:t>
                </a:r>
                <a:r>
                  <a:rPr lang="en-US" altLang="zh-CN" sz="2400" i="0" dirty="0">
                    <a:solidFill>
                      <a:srgbClr val="1C1C1C"/>
                    </a:solidFill>
                    <a:latin typeface="Cambria Math"/>
                    <a:ea typeface="Microsoft YaHei" pitchFamily="50"/>
                    <a:cs typeface="Times New Roman" panose="02020603050405020304" pitchFamily="18" charset="0"/>
                  </a:rPr>
                  <a:t>𝑞_𝑙</a:t>
                </a:r>
                <a:r>
                  <a:rPr lang="zh-CN" altLang="en-US" sz="2400" b="0" i="0" dirty="0" smtClean="0">
                    <a:solidFill>
                      <a:srgbClr val="1C1C1C"/>
                    </a:solidFill>
                    <a:latin typeface="Cambria Math"/>
                    <a:ea typeface="Microsoft YaHei" pitchFamily="50"/>
                    <a:cs typeface="Times New Roman" panose="02020603050405020304" pitchFamily="18" charset="0"/>
                  </a:rPr>
                  <a:t>∈</a:t>
                </a:r>
                <a:r>
                  <a:rPr lang="en-US" altLang="zh-CN" sz="2400" b="0" i="0" dirty="0" smtClean="0">
                    <a:solidFill>
                      <a:srgbClr val="1C1C1C"/>
                    </a:solidFill>
                    <a:latin typeface="Cambria Math"/>
                    <a:ea typeface="Microsoft YaHei" pitchFamily="50"/>
                    <a:cs typeface="Times New Roman" panose="02020603050405020304" pitchFamily="18" charset="0"/>
                  </a:rPr>
                  <a:t>𝑄</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b="0" i="0" dirty="0" smtClean="0">
                    <a:solidFill>
                      <a:srgbClr val="1C1C1C"/>
                    </a:solidFill>
                    <a:latin typeface="Cambria Math"/>
                    <a:ea typeface="Microsoft YaHei" pitchFamily="50"/>
                    <a:cs typeface="Times New Roman" panose="02020603050405020304" pitchFamily="18" charset="0"/>
                  </a:rPr>
                  <a:t>𝑠</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represents the exercise practiced by a</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student at time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and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denotes the corresponding score. Generally, if the student correctly answers exercise </a:t>
                </a:r>
                <a:r>
                  <a:rPr lang="en-US" altLang="zh-CN" sz="2400" i="0" dirty="0">
                    <a:solidFill>
                      <a:srgbClr val="1C1C1C"/>
                    </a:solidFill>
                    <a:latin typeface="Cambria Math"/>
                    <a:ea typeface="Microsoft YaHei" pitchFamily="50"/>
                    <a:cs typeface="Times New Roman" panose="02020603050405020304" pitchFamily="18" charset="0"/>
                  </a:rPr>
                  <a:t>𝑞_𝑙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b="0" i="0" dirty="0" smtClean="0">
                    <a:solidFill>
                      <a:srgbClr val="1C1C1C"/>
                    </a:solidFill>
                    <a:latin typeface="Cambria Math"/>
                    <a:ea typeface="Microsoft YaHei" pitchFamily="50"/>
                    <a:cs typeface="Times New Roman" panose="02020603050405020304" pitchFamily="18" charset="0"/>
                  </a:rPr>
                  <a:t>=1</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otherwise, </a:t>
                </a:r>
                <a:r>
                  <a:rPr lang="en-US" altLang="zh-CN" sz="2400" i="0" dirty="0">
                    <a:solidFill>
                      <a:srgbClr val="1C1C1C"/>
                    </a:solidFill>
                    <a:latin typeface="Cambria Math"/>
                    <a:ea typeface="Microsoft YaHei" pitchFamily="50"/>
                    <a:cs typeface="Times New Roman" panose="02020603050405020304" pitchFamily="18" charset="0"/>
                  </a:rPr>
                  <a:t>𝑔_𝑙=</a:t>
                </a:r>
                <a:r>
                  <a:rPr lang="en-US" altLang="zh-CN" sz="2400" b="0" i="0" dirty="0" smtClean="0">
                    <a:solidFill>
                      <a:srgbClr val="1C1C1C"/>
                    </a:solidFill>
                    <a:latin typeface="Cambria Math"/>
                    <a:ea typeface="Microsoft YaHei" pitchFamily="50"/>
                    <a:cs typeface="Times New Roman" panose="02020603050405020304" pitchFamily="18" charset="0"/>
                  </a:rPr>
                  <a:t>0.</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All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exercises are derived from K</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concepts (e.g</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Mode</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zh-CN" altLang="en-US" sz="2400" dirty="0" smtClean="0"/>
                  <a:t>Our goal is to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train |S| local DKT models, where the s-</a:t>
                </a:r>
                <a:r>
                  <a:rPr lang="en-US" altLang="zh-CN" sz="2400" dirty="0" err="1" smtClean="0">
                    <a:solidFill>
                      <a:srgbClr val="1C1C1C"/>
                    </a:solidFill>
                    <a:latin typeface="Times New Roman" panose="02020603050405020304" pitchFamily="18" charset="0"/>
                    <a:ea typeface="Microsoft YaHei" pitchFamily="50"/>
                    <a:cs typeface="Times New Roman" panose="02020603050405020304" pitchFamily="18" charset="0"/>
                  </a:rPr>
                  <a:t>th</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DKT model can trace the students in school s of knowledge states (represent the students' mastery of concepts).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mn-lt"/>
                  <a:ea typeface="+mn-ea"/>
                  <a:cs typeface="宋体" pitchFamily="-106" charset="-122"/>
                </a:endParaRPr>
              </a:p>
              <a:p>
                <a:endParaRPr lang="zh-CN" altLang="en-US" dirty="0"/>
              </a:p>
            </p:txBody>
          </p:sp>
        </mc:Fallback>
      </mc:AlternateContent>
      <p:sp>
        <p:nvSpPr>
          <p:cNvPr id="4" name="灯片编号占位符 3">
            <a:extLst>
              <a:ext uri="{FF2B5EF4-FFF2-40B4-BE49-F238E27FC236}">
                <a16:creationId xmlns:a16="http://schemas.microsoft.com/office/drawing/2014/main" id="{7F7A7131-56E2-4867-7118-294DACCF4E49}"/>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8412EE-440F-428C-82E8-07BCEF19615F}" type="slidenum">
              <a:rPr kumimoji="0" lang="zh-CN" altLang="en-US" sz="13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zh-CN" altLang="en-US" sz="13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26547518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45E64-1F21-D012-623E-EECFBDC2DF3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29D8ABD-B7B3-80DF-66DC-ADB50C60D25A}"/>
              </a:ext>
            </a:extLst>
          </p:cNvPr>
          <p:cNvSpPr>
            <a:spLocks noGrp="1" noRot="1" noChangeAspect="1"/>
          </p:cNvSpPr>
          <p:nvPr>
            <p:ph type="sldImg"/>
          </p:nvPr>
        </p:nvSpPr>
        <p:spPr>
          <a:xfrm>
            <a:off x="142875" y="768350"/>
            <a:ext cx="6818313" cy="3836988"/>
          </a:xfrm>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9D976D1C-5DFF-3764-C6D0-FD0643CF346D}"/>
                  </a:ext>
                </a:extLst>
              </p:cNvPr>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一个很自然的想法：对结点聚合优化结点表征，通过对偶图对边聚合优化边表征。</a:t>
                </a:r>
                <a:br>
                  <a:rPr lang="en-US" altLang="zh-CN" dirty="0"/>
                </a:br>
                <a:r>
                  <a:rPr lang="en-US" altLang="zh-CN" dirty="0"/>
                  <a:t>ULTRA</a:t>
                </a:r>
                <a:r>
                  <a:rPr lang="zh-CN" altLang="en-US" dirty="0"/>
                  <a:t>进一步考虑了四种“图元”。</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ULTRA</a:t>
                </a:r>
                <a:r>
                  <a:rPr lang="zh-CN" altLang="en-US" dirty="0"/>
                  <a:t>不是语言模型</a:t>
                </a:r>
                <a:endParaRPr lang="en-US" altLang="zh-CN" dirty="0"/>
              </a:p>
            </p:txBody>
          </p:sp>
        </mc:Choice>
        <mc:Fallback xmlns="">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We </a:t>
                </a:r>
                <a:r>
                  <a:rPr lang="en-US" altLang="zh-CN" sz="1200" kern="1200" dirty="0" smtClean="0">
                    <a:solidFill>
                      <a:schemeClr val="tx1"/>
                    </a:solidFill>
                    <a:effectLst/>
                    <a:latin typeface="+mn-lt"/>
                    <a:ea typeface="+mn-ea"/>
                    <a:cs typeface="宋体" pitchFamily="-106" charset="-122"/>
                  </a:rPr>
                  <a:t>formally </a:t>
                </a:r>
                <a:r>
                  <a:rPr lang="en-US" altLang="zh-CN" sz="1200" kern="1200" dirty="0" smtClean="0">
                    <a:solidFill>
                      <a:schemeClr val="tx1"/>
                    </a:solidFill>
                    <a:effectLst/>
                    <a:latin typeface="+mn-lt"/>
                    <a:ea typeface="+mn-ea"/>
                    <a:cs typeface="宋体" pitchFamily="-106" charset="-122"/>
                  </a:rPr>
                  <a:t>introduce the issue of Federated Deep Knowledge Tracing</a:t>
                </a:r>
                <a:r>
                  <a:rPr lang="en-US" altLang="zh-CN" sz="1200" kern="1200" dirty="0" smtClean="0">
                    <a:solidFill>
                      <a:schemeClr val="tx1"/>
                    </a:solidFill>
                    <a:effectLst/>
                    <a:latin typeface="+mn-lt"/>
                    <a:ea typeface="+mn-ea"/>
                    <a:cs typeface="宋体" pitchFamily="-106" charset="-122"/>
                  </a:rPr>
                  <a:t>. Given </a:t>
                </a:r>
                <a:r>
                  <a:rPr lang="en-US" altLang="zh-CN" sz="1200" dirty="0" smtClean="0">
                    <a:solidFill>
                      <a:srgbClr val="1C1C1C"/>
                    </a:solidFill>
                    <a:latin typeface="Times New Roman" panose="02020603050405020304" pitchFamily="18" charset="0"/>
                    <a:ea typeface="Microsoft YaHei" pitchFamily="50"/>
                    <a:cs typeface="Times New Roman" panose="02020603050405020304" pitchFamily="18" charset="0"/>
                  </a:rPr>
                  <a:t>learning records of students from |S| schools isolated.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Here </a:t>
                </a:r>
                <a:r>
                  <a:rPr lang="en-US" altLang="zh-CN" sz="2400" i="0" dirty="0">
                    <a:solidFill>
                      <a:srgbClr val="1C1C1C"/>
                    </a:solidFill>
                    <a:latin typeface="Cambria Math"/>
                    <a:ea typeface="Microsoft YaHei" pitchFamily="50"/>
                    <a:cs typeface="Times New Roman" panose="02020603050405020304" pitchFamily="18" charset="0"/>
                  </a:rPr>
                  <a:t>𝑞_𝑙</a:t>
                </a:r>
                <a:r>
                  <a:rPr lang="zh-CN" altLang="en-US" sz="2400" b="0" i="0" dirty="0" smtClean="0">
                    <a:solidFill>
                      <a:srgbClr val="1C1C1C"/>
                    </a:solidFill>
                    <a:latin typeface="Cambria Math"/>
                    <a:ea typeface="Microsoft YaHei" pitchFamily="50"/>
                    <a:cs typeface="Times New Roman" panose="02020603050405020304" pitchFamily="18" charset="0"/>
                  </a:rPr>
                  <a:t>∈</a:t>
                </a:r>
                <a:r>
                  <a:rPr lang="en-US" altLang="zh-CN" sz="2400" b="0" i="0" dirty="0" smtClean="0">
                    <a:solidFill>
                      <a:srgbClr val="1C1C1C"/>
                    </a:solidFill>
                    <a:latin typeface="Cambria Math"/>
                    <a:ea typeface="Microsoft YaHei" pitchFamily="50"/>
                    <a:cs typeface="Times New Roman" panose="02020603050405020304" pitchFamily="18" charset="0"/>
                  </a:rPr>
                  <a:t>𝑄</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b="0" i="0" dirty="0" smtClean="0">
                    <a:solidFill>
                      <a:srgbClr val="1C1C1C"/>
                    </a:solidFill>
                    <a:latin typeface="Cambria Math"/>
                    <a:ea typeface="Microsoft YaHei" pitchFamily="50"/>
                    <a:cs typeface="Times New Roman" panose="02020603050405020304" pitchFamily="18" charset="0"/>
                  </a:rPr>
                  <a:t>𝑠</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represents the exercise practiced by a</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student at time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and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denotes the corresponding score. Generally, if the student correctly answers exercise </a:t>
                </a:r>
                <a:r>
                  <a:rPr lang="en-US" altLang="zh-CN" sz="2400" i="0" dirty="0">
                    <a:solidFill>
                      <a:srgbClr val="1C1C1C"/>
                    </a:solidFill>
                    <a:latin typeface="Cambria Math"/>
                    <a:ea typeface="Microsoft YaHei" pitchFamily="50"/>
                    <a:cs typeface="Times New Roman" panose="02020603050405020304" pitchFamily="18" charset="0"/>
                  </a:rPr>
                  <a:t>𝑞_𝑙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b="0" i="0" dirty="0" smtClean="0">
                    <a:solidFill>
                      <a:srgbClr val="1C1C1C"/>
                    </a:solidFill>
                    <a:latin typeface="Cambria Math"/>
                    <a:ea typeface="Microsoft YaHei" pitchFamily="50"/>
                    <a:cs typeface="Times New Roman" panose="02020603050405020304" pitchFamily="18" charset="0"/>
                  </a:rPr>
                  <a:t>=1</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otherwise, </a:t>
                </a:r>
                <a:r>
                  <a:rPr lang="en-US" altLang="zh-CN" sz="2400" i="0" dirty="0">
                    <a:solidFill>
                      <a:srgbClr val="1C1C1C"/>
                    </a:solidFill>
                    <a:latin typeface="Cambria Math"/>
                    <a:ea typeface="Microsoft YaHei" pitchFamily="50"/>
                    <a:cs typeface="Times New Roman" panose="02020603050405020304" pitchFamily="18" charset="0"/>
                  </a:rPr>
                  <a:t>𝑔_𝑙=</a:t>
                </a:r>
                <a:r>
                  <a:rPr lang="en-US" altLang="zh-CN" sz="2400" b="0" i="0" dirty="0" smtClean="0">
                    <a:solidFill>
                      <a:srgbClr val="1C1C1C"/>
                    </a:solidFill>
                    <a:latin typeface="Cambria Math"/>
                    <a:ea typeface="Microsoft YaHei" pitchFamily="50"/>
                    <a:cs typeface="Times New Roman" panose="02020603050405020304" pitchFamily="18" charset="0"/>
                  </a:rPr>
                  <a:t>0.</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All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exercises are derived from K</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concepts (e.g</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Mode</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zh-CN" altLang="en-US" sz="2400" dirty="0" smtClean="0"/>
                  <a:t>Our goal is to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train |S| local DKT models, where the s-</a:t>
                </a:r>
                <a:r>
                  <a:rPr lang="en-US" altLang="zh-CN" sz="2400" dirty="0" err="1" smtClean="0">
                    <a:solidFill>
                      <a:srgbClr val="1C1C1C"/>
                    </a:solidFill>
                    <a:latin typeface="Times New Roman" panose="02020603050405020304" pitchFamily="18" charset="0"/>
                    <a:ea typeface="Microsoft YaHei" pitchFamily="50"/>
                    <a:cs typeface="Times New Roman" panose="02020603050405020304" pitchFamily="18" charset="0"/>
                  </a:rPr>
                  <a:t>th</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DKT model can trace the students in school s of knowledge states (represent the students' mastery of concepts).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mn-lt"/>
                  <a:ea typeface="+mn-ea"/>
                  <a:cs typeface="宋体" pitchFamily="-106" charset="-122"/>
                </a:endParaRPr>
              </a:p>
              <a:p>
                <a:endParaRPr lang="zh-CN" altLang="en-US" dirty="0"/>
              </a:p>
            </p:txBody>
          </p:sp>
        </mc:Fallback>
      </mc:AlternateContent>
      <p:sp>
        <p:nvSpPr>
          <p:cNvPr id="4" name="灯片编号占位符 3">
            <a:extLst>
              <a:ext uri="{FF2B5EF4-FFF2-40B4-BE49-F238E27FC236}">
                <a16:creationId xmlns:a16="http://schemas.microsoft.com/office/drawing/2014/main" id="{91CA0EC4-B744-2CA3-304E-B3CA54BF40DE}"/>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8412EE-440F-428C-82E8-07BCEF19615F}" type="slidenum">
              <a:rPr kumimoji="0" lang="zh-CN" altLang="en-US" sz="13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56</a:t>
            </a:fld>
            <a:endParaRPr kumimoji="0" lang="zh-CN" altLang="en-US" sz="13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14342843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45E64-1F21-D012-623E-EECFBDC2DF3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29D8ABD-B7B3-80DF-66DC-ADB50C60D25A}"/>
              </a:ext>
            </a:extLst>
          </p:cNvPr>
          <p:cNvSpPr>
            <a:spLocks noGrp="1" noRot="1" noChangeAspect="1"/>
          </p:cNvSpPr>
          <p:nvPr>
            <p:ph type="sldImg"/>
          </p:nvPr>
        </p:nvSpPr>
        <p:spPr>
          <a:xfrm>
            <a:off x="142875" y="768350"/>
            <a:ext cx="6818313" cy="3836988"/>
          </a:xfrm>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9D976D1C-5DFF-3764-C6D0-FD0643CF346D}"/>
                  </a:ext>
                </a:extLst>
              </p:cNvPr>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一个很自然的想法：对结点聚合优化结点表征，通过对偶图对边聚合优化边表征。</a:t>
                </a:r>
                <a:br>
                  <a:rPr lang="en-US" altLang="zh-CN" dirty="0"/>
                </a:br>
                <a:r>
                  <a:rPr lang="en-US" altLang="zh-CN" dirty="0"/>
                  <a:t>ULTRA</a:t>
                </a:r>
                <a:r>
                  <a:rPr lang="zh-CN" altLang="en-US" dirty="0"/>
                  <a:t>进一步考虑了四种“图元”。</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ULTRA</a:t>
                </a:r>
                <a:r>
                  <a:rPr lang="zh-CN" altLang="en-US" dirty="0"/>
                  <a:t>不是语言模型</a:t>
                </a:r>
                <a:endParaRPr lang="en-US" altLang="zh-CN" dirty="0"/>
              </a:p>
            </p:txBody>
          </p:sp>
        </mc:Choice>
        <mc:Fallback xmlns="">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We </a:t>
                </a:r>
                <a:r>
                  <a:rPr lang="en-US" altLang="zh-CN" sz="1200" kern="1200" dirty="0" smtClean="0">
                    <a:solidFill>
                      <a:schemeClr val="tx1"/>
                    </a:solidFill>
                    <a:effectLst/>
                    <a:latin typeface="+mn-lt"/>
                    <a:ea typeface="+mn-ea"/>
                    <a:cs typeface="宋体" pitchFamily="-106" charset="-122"/>
                  </a:rPr>
                  <a:t>formally </a:t>
                </a:r>
                <a:r>
                  <a:rPr lang="en-US" altLang="zh-CN" sz="1200" kern="1200" dirty="0" smtClean="0">
                    <a:solidFill>
                      <a:schemeClr val="tx1"/>
                    </a:solidFill>
                    <a:effectLst/>
                    <a:latin typeface="+mn-lt"/>
                    <a:ea typeface="+mn-ea"/>
                    <a:cs typeface="宋体" pitchFamily="-106" charset="-122"/>
                  </a:rPr>
                  <a:t>introduce the issue of Federated Deep Knowledge Tracing</a:t>
                </a:r>
                <a:r>
                  <a:rPr lang="en-US" altLang="zh-CN" sz="1200" kern="1200" dirty="0" smtClean="0">
                    <a:solidFill>
                      <a:schemeClr val="tx1"/>
                    </a:solidFill>
                    <a:effectLst/>
                    <a:latin typeface="+mn-lt"/>
                    <a:ea typeface="+mn-ea"/>
                    <a:cs typeface="宋体" pitchFamily="-106" charset="-122"/>
                  </a:rPr>
                  <a:t>. Given </a:t>
                </a:r>
                <a:r>
                  <a:rPr lang="en-US" altLang="zh-CN" sz="1200" dirty="0" smtClean="0">
                    <a:solidFill>
                      <a:srgbClr val="1C1C1C"/>
                    </a:solidFill>
                    <a:latin typeface="Times New Roman" panose="02020603050405020304" pitchFamily="18" charset="0"/>
                    <a:ea typeface="Microsoft YaHei" pitchFamily="50"/>
                    <a:cs typeface="Times New Roman" panose="02020603050405020304" pitchFamily="18" charset="0"/>
                  </a:rPr>
                  <a:t>learning records of students from |S| schools isolated.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Here </a:t>
                </a:r>
                <a:r>
                  <a:rPr lang="en-US" altLang="zh-CN" sz="2400" i="0" dirty="0">
                    <a:solidFill>
                      <a:srgbClr val="1C1C1C"/>
                    </a:solidFill>
                    <a:latin typeface="Cambria Math"/>
                    <a:ea typeface="Microsoft YaHei" pitchFamily="50"/>
                    <a:cs typeface="Times New Roman" panose="02020603050405020304" pitchFamily="18" charset="0"/>
                  </a:rPr>
                  <a:t>𝑞_𝑙</a:t>
                </a:r>
                <a:r>
                  <a:rPr lang="zh-CN" altLang="en-US" sz="2400" b="0" i="0" dirty="0" smtClean="0">
                    <a:solidFill>
                      <a:srgbClr val="1C1C1C"/>
                    </a:solidFill>
                    <a:latin typeface="Cambria Math"/>
                    <a:ea typeface="Microsoft YaHei" pitchFamily="50"/>
                    <a:cs typeface="Times New Roman" panose="02020603050405020304" pitchFamily="18" charset="0"/>
                  </a:rPr>
                  <a:t>∈</a:t>
                </a:r>
                <a:r>
                  <a:rPr lang="en-US" altLang="zh-CN" sz="2400" b="0" i="0" dirty="0" smtClean="0">
                    <a:solidFill>
                      <a:srgbClr val="1C1C1C"/>
                    </a:solidFill>
                    <a:latin typeface="Cambria Math"/>
                    <a:ea typeface="Microsoft YaHei" pitchFamily="50"/>
                    <a:cs typeface="Times New Roman" panose="02020603050405020304" pitchFamily="18" charset="0"/>
                  </a:rPr>
                  <a:t>𝑄</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b="0" i="0" dirty="0" smtClean="0">
                    <a:solidFill>
                      <a:srgbClr val="1C1C1C"/>
                    </a:solidFill>
                    <a:latin typeface="Cambria Math"/>
                    <a:ea typeface="Microsoft YaHei" pitchFamily="50"/>
                    <a:cs typeface="Times New Roman" panose="02020603050405020304" pitchFamily="18" charset="0"/>
                  </a:rPr>
                  <a:t>𝑠</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represents the exercise practiced by a</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student at time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and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denotes the corresponding score. Generally, if the student correctly answers exercise </a:t>
                </a:r>
                <a:r>
                  <a:rPr lang="en-US" altLang="zh-CN" sz="2400" i="0" dirty="0">
                    <a:solidFill>
                      <a:srgbClr val="1C1C1C"/>
                    </a:solidFill>
                    <a:latin typeface="Cambria Math"/>
                    <a:ea typeface="Microsoft YaHei" pitchFamily="50"/>
                    <a:cs typeface="Times New Roman" panose="02020603050405020304" pitchFamily="18" charset="0"/>
                  </a:rPr>
                  <a:t>𝑞_𝑙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b="0" i="0" dirty="0" smtClean="0">
                    <a:solidFill>
                      <a:srgbClr val="1C1C1C"/>
                    </a:solidFill>
                    <a:latin typeface="Cambria Math"/>
                    <a:ea typeface="Microsoft YaHei" pitchFamily="50"/>
                    <a:cs typeface="Times New Roman" panose="02020603050405020304" pitchFamily="18" charset="0"/>
                  </a:rPr>
                  <a:t>=1</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otherwise, </a:t>
                </a:r>
                <a:r>
                  <a:rPr lang="en-US" altLang="zh-CN" sz="2400" i="0" dirty="0">
                    <a:solidFill>
                      <a:srgbClr val="1C1C1C"/>
                    </a:solidFill>
                    <a:latin typeface="Cambria Math"/>
                    <a:ea typeface="Microsoft YaHei" pitchFamily="50"/>
                    <a:cs typeface="Times New Roman" panose="02020603050405020304" pitchFamily="18" charset="0"/>
                  </a:rPr>
                  <a:t>𝑔_𝑙=</a:t>
                </a:r>
                <a:r>
                  <a:rPr lang="en-US" altLang="zh-CN" sz="2400" b="0" i="0" dirty="0" smtClean="0">
                    <a:solidFill>
                      <a:srgbClr val="1C1C1C"/>
                    </a:solidFill>
                    <a:latin typeface="Cambria Math"/>
                    <a:ea typeface="Microsoft YaHei" pitchFamily="50"/>
                    <a:cs typeface="Times New Roman" panose="02020603050405020304" pitchFamily="18" charset="0"/>
                  </a:rPr>
                  <a:t>0.</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All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exercises are derived from K</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concepts (e.g</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Mode</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zh-CN" altLang="en-US" sz="2400" dirty="0" smtClean="0"/>
                  <a:t>Our goal is to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train |S| local DKT models, where the s-</a:t>
                </a:r>
                <a:r>
                  <a:rPr lang="en-US" altLang="zh-CN" sz="2400" dirty="0" err="1" smtClean="0">
                    <a:solidFill>
                      <a:srgbClr val="1C1C1C"/>
                    </a:solidFill>
                    <a:latin typeface="Times New Roman" panose="02020603050405020304" pitchFamily="18" charset="0"/>
                    <a:ea typeface="Microsoft YaHei" pitchFamily="50"/>
                    <a:cs typeface="Times New Roman" panose="02020603050405020304" pitchFamily="18" charset="0"/>
                  </a:rPr>
                  <a:t>th</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DKT model can trace the students in school s of knowledge states (represent the students' mastery of concepts).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mn-lt"/>
                  <a:ea typeface="+mn-ea"/>
                  <a:cs typeface="宋体" pitchFamily="-106" charset="-122"/>
                </a:endParaRPr>
              </a:p>
              <a:p>
                <a:endParaRPr lang="zh-CN" altLang="en-US" dirty="0"/>
              </a:p>
            </p:txBody>
          </p:sp>
        </mc:Fallback>
      </mc:AlternateContent>
      <p:sp>
        <p:nvSpPr>
          <p:cNvPr id="4" name="灯片编号占位符 3">
            <a:extLst>
              <a:ext uri="{FF2B5EF4-FFF2-40B4-BE49-F238E27FC236}">
                <a16:creationId xmlns:a16="http://schemas.microsoft.com/office/drawing/2014/main" id="{91CA0EC4-B744-2CA3-304E-B3CA54BF40DE}"/>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8412EE-440F-428C-82E8-07BCEF19615F}" type="slidenum">
              <a:rPr kumimoji="0" lang="zh-CN" altLang="en-US" sz="13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57</a:t>
            </a:fld>
            <a:endParaRPr kumimoji="0" lang="zh-CN" altLang="en-US" sz="13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15060657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45E64-1F21-D012-623E-EECFBDC2DF3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29D8ABD-B7B3-80DF-66DC-ADB50C60D25A}"/>
              </a:ext>
            </a:extLst>
          </p:cNvPr>
          <p:cNvSpPr>
            <a:spLocks noGrp="1" noRot="1" noChangeAspect="1"/>
          </p:cNvSpPr>
          <p:nvPr>
            <p:ph type="sldImg"/>
          </p:nvPr>
        </p:nvSpPr>
        <p:spPr>
          <a:xfrm>
            <a:off x="142875" y="768350"/>
            <a:ext cx="6818313" cy="3836988"/>
          </a:xfrm>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9D976D1C-5DFF-3764-C6D0-FD0643CF346D}"/>
                  </a:ext>
                </a:extLst>
              </p:cNvPr>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一个很自然的想法：对结点聚合优化结点表征，通过对偶图对边聚合优化边表征。</a:t>
                </a:r>
                <a:br>
                  <a:rPr lang="en-US" altLang="zh-CN" dirty="0"/>
                </a:br>
                <a:r>
                  <a:rPr lang="en-US" altLang="zh-CN" dirty="0"/>
                  <a:t>ULTRA</a:t>
                </a:r>
                <a:r>
                  <a:rPr lang="zh-CN" altLang="en-US" dirty="0"/>
                  <a:t>进一步考虑了四种“图元”。</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ULTRA</a:t>
                </a:r>
                <a:r>
                  <a:rPr lang="zh-CN" altLang="en-US" dirty="0"/>
                  <a:t>不是语言模型</a:t>
                </a:r>
                <a:endParaRPr lang="en-US" altLang="zh-CN" dirty="0"/>
              </a:p>
            </p:txBody>
          </p:sp>
        </mc:Choice>
        <mc:Fallback xmlns="">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We </a:t>
                </a:r>
                <a:r>
                  <a:rPr lang="en-US" altLang="zh-CN" sz="1200" kern="1200" dirty="0" smtClean="0">
                    <a:solidFill>
                      <a:schemeClr val="tx1"/>
                    </a:solidFill>
                    <a:effectLst/>
                    <a:latin typeface="+mn-lt"/>
                    <a:ea typeface="+mn-ea"/>
                    <a:cs typeface="宋体" pitchFamily="-106" charset="-122"/>
                  </a:rPr>
                  <a:t>formally </a:t>
                </a:r>
                <a:r>
                  <a:rPr lang="en-US" altLang="zh-CN" sz="1200" kern="1200" dirty="0" smtClean="0">
                    <a:solidFill>
                      <a:schemeClr val="tx1"/>
                    </a:solidFill>
                    <a:effectLst/>
                    <a:latin typeface="+mn-lt"/>
                    <a:ea typeface="+mn-ea"/>
                    <a:cs typeface="宋体" pitchFamily="-106" charset="-122"/>
                  </a:rPr>
                  <a:t>introduce the issue of Federated Deep Knowledge Tracing</a:t>
                </a:r>
                <a:r>
                  <a:rPr lang="en-US" altLang="zh-CN" sz="1200" kern="1200" dirty="0" smtClean="0">
                    <a:solidFill>
                      <a:schemeClr val="tx1"/>
                    </a:solidFill>
                    <a:effectLst/>
                    <a:latin typeface="+mn-lt"/>
                    <a:ea typeface="+mn-ea"/>
                    <a:cs typeface="宋体" pitchFamily="-106" charset="-122"/>
                  </a:rPr>
                  <a:t>. Given </a:t>
                </a:r>
                <a:r>
                  <a:rPr lang="en-US" altLang="zh-CN" sz="1200" dirty="0" smtClean="0">
                    <a:solidFill>
                      <a:srgbClr val="1C1C1C"/>
                    </a:solidFill>
                    <a:latin typeface="Times New Roman" panose="02020603050405020304" pitchFamily="18" charset="0"/>
                    <a:ea typeface="Microsoft YaHei" pitchFamily="50"/>
                    <a:cs typeface="Times New Roman" panose="02020603050405020304" pitchFamily="18" charset="0"/>
                  </a:rPr>
                  <a:t>learning records of students from |S| schools isolated.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Here </a:t>
                </a:r>
                <a:r>
                  <a:rPr lang="en-US" altLang="zh-CN" sz="2400" i="0" dirty="0">
                    <a:solidFill>
                      <a:srgbClr val="1C1C1C"/>
                    </a:solidFill>
                    <a:latin typeface="Cambria Math"/>
                    <a:ea typeface="Microsoft YaHei" pitchFamily="50"/>
                    <a:cs typeface="Times New Roman" panose="02020603050405020304" pitchFamily="18" charset="0"/>
                  </a:rPr>
                  <a:t>𝑞_𝑙</a:t>
                </a:r>
                <a:r>
                  <a:rPr lang="zh-CN" altLang="en-US" sz="2400" b="0" i="0" dirty="0" smtClean="0">
                    <a:solidFill>
                      <a:srgbClr val="1C1C1C"/>
                    </a:solidFill>
                    <a:latin typeface="Cambria Math"/>
                    <a:ea typeface="Microsoft YaHei" pitchFamily="50"/>
                    <a:cs typeface="Times New Roman" panose="02020603050405020304" pitchFamily="18" charset="0"/>
                  </a:rPr>
                  <a:t>∈</a:t>
                </a:r>
                <a:r>
                  <a:rPr lang="en-US" altLang="zh-CN" sz="2400" b="0" i="0" dirty="0" smtClean="0">
                    <a:solidFill>
                      <a:srgbClr val="1C1C1C"/>
                    </a:solidFill>
                    <a:latin typeface="Cambria Math"/>
                    <a:ea typeface="Microsoft YaHei" pitchFamily="50"/>
                    <a:cs typeface="Times New Roman" panose="02020603050405020304" pitchFamily="18" charset="0"/>
                  </a:rPr>
                  <a:t>𝑄</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b="0" i="0" dirty="0" smtClean="0">
                    <a:solidFill>
                      <a:srgbClr val="1C1C1C"/>
                    </a:solidFill>
                    <a:latin typeface="Cambria Math"/>
                    <a:ea typeface="Microsoft YaHei" pitchFamily="50"/>
                    <a:cs typeface="Times New Roman" panose="02020603050405020304" pitchFamily="18" charset="0"/>
                  </a:rPr>
                  <a:t>𝑠</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represents the exercise practiced by a</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student at time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and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denotes the corresponding score. Generally, if the student correctly answers exercise </a:t>
                </a:r>
                <a:r>
                  <a:rPr lang="en-US" altLang="zh-CN" sz="2400" i="0" dirty="0">
                    <a:solidFill>
                      <a:srgbClr val="1C1C1C"/>
                    </a:solidFill>
                    <a:latin typeface="Cambria Math"/>
                    <a:ea typeface="Microsoft YaHei" pitchFamily="50"/>
                    <a:cs typeface="Times New Roman" panose="02020603050405020304" pitchFamily="18" charset="0"/>
                  </a:rPr>
                  <a:t>𝑞_𝑙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b="0" i="0" dirty="0" smtClean="0">
                    <a:solidFill>
                      <a:srgbClr val="1C1C1C"/>
                    </a:solidFill>
                    <a:latin typeface="Cambria Math"/>
                    <a:ea typeface="Microsoft YaHei" pitchFamily="50"/>
                    <a:cs typeface="Times New Roman" panose="02020603050405020304" pitchFamily="18" charset="0"/>
                  </a:rPr>
                  <a:t>=1</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otherwise, </a:t>
                </a:r>
                <a:r>
                  <a:rPr lang="en-US" altLang="zh-CN" sz="2400" i="0" dirty="0">
                    <a:solidFill>
                      <a:srgbClr val="1C1C1C"/>
                    </a:solidFill>
                    <a:latin typeface="Cambria Math"/>
                    <a:ea typeface="Microsoft YaHei" pitchFamily="50"/>
                    <a:cs typeface="Times New Roman" panose="02020603050405020304" pitchFamily="18" charset="0"/>
                  </a:rPr>
                  <a:t>𝑔_𝑙=</a:t>
                </a:r>
                <a:r>
                  <a:rPr lang="en-US" altLang="zh-CN" sz="2400" b="0" i="0" dirty="0" smtClean="0">
                    <a:solidFill>
                      <a:srgbClr val="1C1C1C"/>
                    </a:solidFill>
                    <a:latin typeface="Cambria Math"/>
                    <a:ea typeface="Microsoft YaHei" pitchFamily="50"/>
                    <a:cs typeface="Times New Roman" panose="02020603050405020304" pitchFamily="18" charset="0"/>
                  </a:rPr>
                  <a:t>0.</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All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exercises are derived from K</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concepts (e.g</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Mode</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zh-CN" altLang="en-US" sz="2400" dirty="0" smtClean="0"/>
                  <a:t>Our goal is to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train |S| local DKT models, where the s-</a:t>
                </a:r>
                <a:r>
                  <a:rPr lang="en-US" altLang="zh-CN" sz="2400" dirty="0" err="1" smtClean="0">
                    <a:solidFill>
                      <a:srgbClr val="1C1C1C"/>
                    </a:solidFill>
                    <a:latin typeface="Times New Roman" panose="02020603050405020304" pitchFamily="18" charset="0"/>
                    <a:ea typeface="Microsoft YaHei" pitchFamily="50"/>
                    <a:cs typeface="Times New Roman" panose="02020603050405020304" pitchFamily="18" charset="0"/>
                  </a:rPr>
                  <a:t>th</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DKT model can trace the students in school s of knowledge states (represent the students' mastery of concepts).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mn-lt"/>
                  <a:ea typeface="+mn-ea"/>
                  <a:cs typeface="宋体" pitchFamily="-106" charset="-122"/>
                </a:endParaRPr>
              </a:p>
              <a:p>
                <a:endParaRPr lang="zh-CN" altLang="en-US" dirty="0"/>
              </a:p>
            </p:txBody>
          </p:sp>
        </mc:Fallback>
      </mc:AlternateContent>
      <p:sp>
        <p:nvSpPr>
          <p:cNvPr id="4" name="灯片编号占位符 3">
            <a:extLst>
              <a:ext uri="{FF2B5EF4-FFF2-40B4-BE49-F238E27FC236}">
                <a16:creationId xmlns:a16="http://schemas.microsoft.com/office/drawing/2014/main" id="{91CA0EC4-B744-2CA3-304E-B3CA54BF40DE}"/>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8412EE-440F-428C-82E8-07BCEF19615F}" type="slidenum">
              <a:rPr kumimoji="0" lang="zh-CN" altLang="en-US" sz="13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kumimoji="0" lang="zh-CN" altLang="en-US" sz="13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18845154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A4867-AE8B-08D7-F159-ED6640CCDED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1D077EF-38B5-E2A9-9048-147D5990E98D}"/>
              </a:ext>
            </a:extLst>
          </p:cNvPr>
          <p:cNvSpPr>
            <a:spLocks noGrp="1" noRot="1" noChangeAspect="1"/>
          </p:cNvSpPr>
          <p:nvPr>
            <p:ph type="sldImg"/>
          </p:nvPr>
        </p:nvSpPr>
        <p:spPr>
          <a:xfrm>
            <a:off x="142875" y="768350"/>
            <a:ext cx="6818313" cy="3836988"/>
          </a:xfrm>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E4B966AC-42C4-4E6B-F9B6-EB8B251F5BAA}"/>
                  </a:ext>
                </a:extLst>
              </p:cNvPr>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p:txBody>
          </p:sp>
        </mc:Choice>
        <mc:Fallback xmlns="">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We </a:t>
                </a:r>
                <a:r>
                  <a:rPr lang="en-US" altLang="zh-CN" sz="1200" kern="1200" dirty="0" smtClean="0">
                    <a:solidFill>
                      <a:schemeClr val="tx1"/>
                    </a:solidFill>
                    <a:effectLst/>
                    <a:latin typeface="+mn-lt"/>
                    <a:ea typeface="+mn-ea"/>
                    <a:cs typeface="宋体" pitchFamily="-106" charset="-122"/>
                  </a:rPr>
                  <a:t>formally </a:t>
                </a:r>
                <a:r>
                  <a:rPr lang="en-US" altLang="zh-CN" sz="1200" kern="1200" dirty="0" smtClean="0">
                    <a:solidFill>
                      <a:schemeClr val="tx1"/>
                    </a:solidFill>
                    <a:effectLst/>
                    <a:latin typeface="+mn-lt"/>
                    <a:ea typeface="+mn-ea"/>
                    <a:cs typeface="宋体" pitchFamily="-106" charset="-122"/>
                  </a:rPr>
                  <a:t>introduce the issue of Federated Deep Knowledge Tracing</a:t>
                </a:r>
                <a:r>
                  <a:rPr lang="en-US" altLang="zh-CN" sz="1200" kern="1200" dirty="0" smtClean="0">
                    <a:solidFill>
                      <a:schemeClr val="tx1"/>
                    </a:solidFill>
                    <a:effectLst/>
                    <a:latin typeface="+mn-lt"/>
                    <a:ea typeface="+mn-ea"/>
                    <a:cs typeface="宋体" pitchFamily="-106" charset="-122"/>
                  </a:rPr>
                  <a:t>. Given </a:t>
                </a:r>
                <a:r>
                  <a:rPr lang="en-US" altLang="zh-CN" sz="1200" dirty="0" smtClean="0">
                    <a:solidFill>
                      <a:srgbClr val="1C1C1C"/>
                    </a:solidFill>
                    <a:latin typeface="Times New Roman" panose="02020603050405020304" pitchFamily="18" charset="0"/>
                    <a:ea typeface="Microsoft YaHei" pitchFamily="50"/>
                    <a:cs typeface="Times New Roman" panose="02020603050405020304" pitchFamily="18" charset="0"/>
                  </a:rPr>
                  <a:t>learning records of students from |S| schools isolated.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Here </a:t>
                </a:r>
                <a:r>
                  <a:rPr lang="en-US" altLang="zh-CN" sz="2400" i="0" dirty="0">
                    <a:solidFill>
                      <a:srgbClr val="1C1C1C"/>
                    </a:solidFill>
                    <a:latin typeface="Cambria Math"/>
                    <a:ea typeface="Microsoft YaHei" pitchFamily="50"/>
                    <a:cs typeface="Times New Roman" panose="02020603050405020304" pitchFamily="18" charset="0"/>
                  </a:rPr>
                  <a:t>𝑞_𝑙</a:t>
                </a:r>
                <a:r>
                  <a:rPr lang="zh-CN" altLang="en-US" sz="2400" b="0" i="0" dirty="0" smtClean="0">
                    <a:solidFill>
                      <a:srgbClr val="1C1C1C"/>
                    </a:solidFill>
                    <a:latin typeface="Cambria Math"/>
                    <a:ea typeface="Microsoft YaHei" pitchFamily="50"/>
                    <a:cs typeface="Times New Roman" panose="02020603050405020304" pitchFamily="18" charset="0"/>
                  </a:rPr>
                  <a:t>∈</a:t>
                </a:r>
                <a:r>
                  <a:rPr lang="en-US" altLang="zh-CN" sz="2400" b="0" i="0" dirty="0" smtClean="0">
                    <a:solidFill>
                      <a:srgbClr val="1C1C1C"/>
                    </a:solidFill>
                    <a:latin typeface="Cambria Math"/>
                    <a:ea typeface="Microsoft YaHei" pitchFamily="50"/>
                    <a:cs typeface="Times New Roman" panose="02020603050405020304" pitchFamily="18" charset="0"/>
                  </a:rPr>
                  <a:t>𝑄</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b="0" i="0" dirty="0" smtClean="0">
                    <a:solidFill>
                      <a:srgbClr val="1C1C1C"/>
                    </a:solidFill>
                    <a:latin typeface="Cambria Math"/>
                    <a:ea typeface="Microsoft YaHei" pitchFamily="50"/>
                    <a:cs typeface="Times New Roman" panose="02020603050405020304" pitchFamily="18" charset="0"/>
                  </a:rPr>
                  <a:t>𝑠</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represents the exercise practiced by a</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student at time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and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denotes the corresponding score. Generally, if the student correctly answers exercise </a:t>
                </a:r>
                <a:r>
                  <a:rPr lang="en-US" altLang="zh-CN" sz="2400" i="0" dirty="0">
                    <a:solidFill>
                      <a:srgbClr val="1C1C1C"/>
                    </a:solidFill>
                    <a:latin typeface="Cambria Math"/>
                    <a:ea typeface="Microsoft YaHei" pitchFamily="50"/>
                    <a:cs typeface="Times New Roman" panose="02020603050405020304" pitchFamily="18" charset="0"/>
                  </a:rPr>
                  <a:t>𝑞_𝑙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b="0" i="0" dirty="0" smtClean="0">
                    <a:solidFill>
                      <a:srgbClr val="1C1C1C"/>
                    </a:solidFill>
                    <a:latin typeface="Cambria Math"/>
                    <a:ea typeface="Microsoft YaHei" pitchFamily="50"/>
                    <a:cs typeface="Times New Roman" panose="02020603050405020304" pitchFamily="18" charset="0"/>
                  </a:rPr>
                  <a:t>=1</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otherwise, </a:t>
                </a:r>
                <a:r>
                  <a:rPr lang="en-US" altLang="zh-CN" sz="2400" i="0" dirty="0">
                    <a:solidFill>
                      <a:srgbClr val="1C1C1C"/>
                    </a:solidFill>
                    <a:latin typeface="Cambria Math"/>
                    <a:ea typeface="Microsoft YaHei" pitchFamily="50"/>
                    <a:cs typeface="Times New Roman" panose="02020603050405020304" pitchFamily="18" charset="0"/>
                  </a:rPr>
                  <a:t>𝑔_𝑙=</a:t>
                </a:r>
                <a:r>
                  <a:rPr lang="en-US" altLang="zh-CN" sz="2400" b="0" i="0" dirty="0" smtClean="0">
                    <a:solidFill>
                      <a:srgbClr val="1C1C1C"/>
                    </a:solidFill>
                    <a:latin typeface="Cambria Math"/>
                    <a:ea typeface="Microsoft YaHei" pitchFamily="50"/>
                    <a:cs typeface="Times New Roman" panose="02020603050405020304" pitchFamily="18" charset="0"/>
                  </a:rPr>
                  <a:t>0.</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All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exercises are derived from K</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concepts (e.g</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Mode</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zh-CN" altLang="en-US" sz="2400" dirty="0" smtClean="0"/>
                  <a:t>Our goal is to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train |S| local DKT models, where the s-</a:t>
                </a:r>
                <a:r>
                  <a:rPr lang="en-US" altLang="zh-CN" sz="2400" dirty="0" err="1" smtClean="0">
                    <a:solidFill>
                      <a:srgbClr val="1C1C1C"/>
                    </a:solidFill>
                    <a:latin typeface="Times New Roman" panose="02020603050405020304" pitchFamily="18" charset="0"/>
                    <a:ea typeface="Microsoft YaHei" pitchFamily="50"/>
                    <a:cs typeface="Times New Roman" panose="02020603050405020304" pitchFamily="18" charset="0"/>
                  </a:rPr>
                  <a:t>th</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DKT model can trace the students in school s of knowledge states (represent the students' mastery of concepts).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mn-lt"/>
                  <a:ea typeface="+mn-ea"/>
                  <a:cs typeface="宋体" pitchFamily="-106" charset="-122"/>
                </a:endParaRPr>
              </a:p>
              <a:p>
                <a:endParaRPr lang="zh-CN" altLang="en-US" dirty="0"/>
              </a:p>
            </p:txBody>
          </p:sp>
        </mc:Fallback>
      </mc:AlternateContent>
      <p:sp>
        <p:nvSpPr>
          <p:cNvPr id="4" name="灯片编号占位符 3">
            <a:extLst>
              <a:ext uri="{FF2B5EF4-FFF2-40B4-BE49-F238E27FC236}">
                <a16:creationId xmlns:a16="http://schemas.microsoft.com/office/drawing/2014/main" id="{A88F3623-BFEC-F5A5-F0B3-2BD942CA106E}"/>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8412EE-440F-428C-82E8-07BCEF19615F}" type="slidenum">
              <a:rPr kumimoji="0" lang="zh-CN" altLang="en-US" sz="13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0" lang="zh-CN" altLang="en-US" sz="13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3689769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2D04C-0669-11FA-81B8-074E16832FE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BA13C46-B911-7EAF-E07F-0193D0B82D47}"/>
              </a:ext>
            </a:extLst>
          </p:cNvPr>
          <p:cNvSpPr>
            <a:spLocks noGrp="1" noRot="1" noChangeAspect="1"/>
          </p:cNvSpPr>
          <p:nvPr>
            <p:ph type="sldImg"/>
          </p:nvPr>
        </p:nvSpPr>
        <p:spPr>
          <a:xfrm>
            <a:off x="142875" y="768350"/>
            <a:ext cx="6818313" cy="3836988"/>
          </a:xfrm>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7FD547D7-C6E3-5714-C2DB-054D88167C50}"/>
                  </a:ext>
                </a:extLst>
              </p:cNvPr>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结点预测：欺诈检测、用户属性预测、主题分类</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边预测：社交推荐、商品推荐、蛋白质作用预测、知识图谱补全</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图预测：分子性质预测、蛋白质结构预测、交通网络预测</a:t>
                </a:r>
              </a:p>
            </p:txBody>
          </p:sp>
        </mc:Choice>
        <mc:Fallback xmlns="">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We </a:t>
                </a:r>
                <a:r>
                  <a:rPr lang="en-US" altLang="zh-CN" sz="1200" kern="1200" dirty="0" smtClean="0">
                    <a:solidFill>
                      <a:schemeClr val="tx1"/>
                    </a:solidFill>
                    <a:effectLst/>
                    <a:latin typeface="+mn-lt"/>
                    <a:ea typeface="+mn-ea"/>
                    <a:cs typeface="宋体" pitchFamily="-106" charset="-122"/>
                  </a:rPr>
                  <a:t>formally </a:t>
                </a:r>
                <a:r>
                  <a:rPr lang="en-US" altLang="zh-CN" sz="1200" kern="1200" dirty="0" smtClean="0">
                    <a:solidFill>
                      <a:schemeClr val="tx1"/>
                    </a:solidFill>
                    <a:effectLst/>
                    <a:latin typeface="+mn-lt"/>
                    <a:ea typeface="+mn-ea"/>
                    <a:cs typeface="宋体" pitchFamily="-106" charset="-122"/>
                  </a:rPr>
                  <a:t>introduce the issue of Federated Deep Knowledge Tracing</a:t>
                </a:r>
                <a:r>
                  <a:rPr lang="en-US" altLang="zh-CN" sz="1200" kern="1200" dirty="0" smtClean="0">
                    <a:solidFill>
                      <a:schemeClr val="tx1"/>
                    </a:solidFill>
                    <a:effectLst/>
                    <a:latin typeface="+mn-lt"/>
                    <a:ea typeface="+mn-ea"/>
                    <a:cs typeface="宋体" pitchFamily="-106" charset="-122"/>
                  </a:rPr>
                  <a:t>. Given </a:t>
                </a:r>
                <a:r>
                  <a:rPr lang="en-US" altLang="zh-CN" sz="1200" dirty="0" smtClean="0">
                    <a:solidFill>
                      <a:srgbClr val="1C1C1C"/>
                    </a:solidFill>
                    <a:latin typeface="Times New Roman" panose="02020603050405020304" pitchFamily="18" charset="0"/>
                    <a:ea typeface="Microsoft YaHei" pitchFamily="50"/>
                    <a:cs typeface="Times New Roman" panose="02020603050405020304" pitchFamily="18" charset="0"/>
                  </a:rPr>
                  <a:t>learning records of students from |S| schools isolated.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Here </a:t>
                </a:r>
                <a:r>
                  <a:rPr lang="en-US" altLang="zh-CN" sz="2400" i="0" dirty="0">
                    <a:solidFill>
                      <a:srgbClr val="1C1C1C"/>
                    </a:solidFill>
                    <a:latin typeface="Cambria Math"/>
                    <a:ea typeface="Microsoft YaHei" pitchFamily="50"/>
                    <a:cs typeface="Times New Roman" panose="02020603050405020304" pitchFamily="18" charset="0"/>
                  </a:rPr>
                  <a:t>𝑞_𝑙</a:t>
                </a:r>
                <a:r>
                  <a:rPr lang="zh-CN" altLang="en-US" sz="2400" b="0" i="0" dirty="0" smtClean="0">
                    <a:solidFill>
                      <a:srgbClr val="1C1C1C"/>
                    </a:solidFill>
                    <a:latin typeface="Cambria Math"/>
                    <a:ea typeface="Microsoft YaHei" pitchFamily="50"/>
                    <a:cs typeface="Times New Roman" panose="02020603050405020304" pitchFamily="18" charset="0"/>
                  </a:rPr>
                  <a:t>∈</a:t>
                </a:r>
                <a:r>
                  <a:rPr lang="en-US" altLang="zh-CN" sz="2400" b="0" i="0" dirty="0" smtClean="0">
                    <a:solidFill>
                      <a:srgbClr val="1C1C1C"/>
                    </a:solidFill>
                    <a:latin typeface="Cambria Math"/>
                    <a:ea typeface="Microsoft YaHei" pitchFamily="50"/>
                    <a:cs typeface="Times New Roman" panose="02020603050405020304" pitchFamily="18" charset="0"/>
                  </a:rPr>
                  <a:t>𝑄</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b="0" i="0" dirty="0" smtClean="0">
                    <a:solidFill>
                      <a:srgbClr val="1C1C1C"/>
                    </a:solidFill>
                    <a:latin typeface="Cambria Math"/>
                    <a:ea typeface="Microsoft YaHei" pitchFamily="50"/>
                    <a:cs typeface="Times New Roman" panose="02020603050405020304" pitchFamily="18" charset="0"/>
                  </a:rPr>
                  <a:t>𝑠</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represents the exercise practiced by a</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student at time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and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denotes the corresponding score. Generally, if the student correctly answers exercise </a:t>
                </a:r>
                <a:r>
                  <a:rPr lang="en-US" altLang="zh-CN" sz="2400" i="0" dirty="0">
                    <a:solidFill>
                      <a:srgbClr val="1C1C1C"/>
                    </a:solidFill>
                    <a:latin typeface="Cambria Math"/>
                    <a:ea typeface="Microsoft YaHei" pitchFamily="50"/>
                    <a:cs typeface="Times New Roman" panose="02020603050405020304" pitchFamily="18" charset="0"/>
                  </a:rPr>
                  <a:t>𝑞_𝑙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b="0" i="0" dirty="0" smtClean="0">
                    <a:solidFill>
                      <a:srgbClr val="1C1C1C"/>
                    </a:solidFill>
                    <a:latin typeface="Cambria Math"/>
                    <a:ea typeface="Microsoft YaHei" pitchFamily="50"/>
                    <a:cs typeface="Times New Roman" panose="02020603050405020304" pitchFamily="18" charset="0"/>
                  </a:rPr>
                  <a:t>=1</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otherwise, </a:t>
                </a:r>
                <a:r>
                  <a:rPr lang="en-US" altLang="zh-CN" sz="2400" i="0" dirty="0">
                    <a:solidFill>
                      <a:srgbClr val="1C1C1C"/>
                    </a:solidFill>
                    <a:latin typeface="Cambria Math"/>
                    <a:ea typeface="Microsoft YaHei" pitchFamily="50"/>
                    <a:cs typeface="Times New Roman" panose="02020603050405020304" pitchFamily="18" charset="0"/>
                  </a:rPr>
                  <a:t>𝑔_𝑙=</a:t>
                </a:r>
                <a:r>
                  <a:rPr lang="en-US" altLang="zh-CN" sz="2400" b="0" i="0" dirty="0" smtClean="0">
                    <a:solidFill>
                      <a:srgbClr val="1C1C1C"/>
                    </a:solidFill>
                    <a:latin typeface="Cambria Math"/>
                    <a:ea typeface="Microsoft YaHei" pitchFamily="50"/>
                    <a:cs typeface="Times New Roman" panose="02020603050405020304" pitchFamily="18" charset="0"/>
                  </a:rPr>
                  <a:t>0.</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All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exercises are derived from K</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concepts (e.g</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Mode</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zh-CN" altLang="en-US" sz="2400" dirty="0" smtClean="0"/>
                  <a:t>Our goal is to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train |S| local DKT models, where the s-</a:t>
                </a:r>
                <a:r>
                  <a:rPr lang="en-US" altLang="zh-CN" sz="2400" dirty="0" err="1" smtClean="0">
                    <a:solidFill>
                      <a:srgbClr val="1C1C1C"/>
                    </a:solidFill>
                    <a:latin typeface="Times New Roman" panose="02020603050405020304" pitchFamily="18" charset="0"/>
                    <a:ea typeface="Microsoft YaHei" pitchFamily="50"/>
                    <a:cs typeface="Times New Roman" panose="02020603050405020304" pitchFamily="18" charset="0"/>
                  </a:rPr>
                  <a:t>th</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DKT model can trace the students in school s of knowledge states (represent the students' mastery of concepts).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mn-lt"/>
                  <a:ea typeface="+mn-ea"/>
                  <a:cs typeface="宋体" pitchFamily="-106" charset="-122"/>
                </a:endParaRPr>
              </a:p>
              <a:p>
                <a:endParaRPr lang="zh-CN" altLang="en-US" dirty="0"/>
              </a:p>
            </p:txBody>
          </p:sp>
        </mc:Fallback>
      </mc:AlternateContent>
      <p:sp>
        <p:nvSpPr>
          <p:cNvPr id="4" name="灯片编号占位符 3">
            <a:extLst>
              <a:ext uri="{FF2B5EF4-FFF2-40B4-BE49-F238E27FC236}">
                <a16:creationId xmlns:a16="http://schemas.microsoft.com/office/drawing/2014/main" id="{B07FD582-11C6-D0BF-E81A-2AEF79E443EB}"/>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8412EE-440F-428C-82E8-07BCEF19615F}" type="slidenum">
              <a:rPr kumimoji="0" lang="zh-CN" altLang="en-US" sz="13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zh-CN" altLang="en-US" sz="13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37542443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A4867-AE8B-08D7-F159-ED6640CCDED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1D077EF-38B5-E2A9-9048-147D5990E98D}"/>
              </a:ext>
            </a:extLst>
          </p:cNvPr>
          <p:cNvSpPr>
            <a:spLocks noGrp="1" noRot="1" noChangeAspect="1"/>
          </p:cNvSpPr>
          <p:nvPr>
            <p:ph type="sldImg"/>
          </p:nvPr>
        </p:nvSpPr>
        <p:spPr>
          <a:xfrm>
            <a:off x="142875" y="768350"/>
            <a:ext cx="6818313" cy="3836988"/>
          </a:xfrm>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E4B966AC-42C4-4E6B-F9B6-EB8B251F5BAA}"/>
                  </a:ext>
                </a:extLst>
              </p:cNvPr>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p:txBody>
          </p:sp>
        </mc:Choice>
        <mc:Fallback xmlns="">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We </a:t>
                </a:r>
                <a:r>
                  <a:rPr lang="en-US" altLang="zh-CN" sz="1200" kern="1200" dirty="0" smtClean="0">
                    <a:solidFill>
                      <a:schemeClr val="tx1"/>
                    </a:solidFill>
                    <a:effectLst/>
                    <a:latin typeface="+mn-lt"/>
                    <a:ea typeface="+mn-ea"/>
                    <a:cs typeface="宋体" pitchFamily="-106" charset="-122"/>
                  </a:rPr>
                  <a:t>formally </a:t>
                </a:r>
                <a:r>
                  <a:rPr lang="en-US" altLang="zh-CN" sz="1200" kern="1200" dirty="0" smtClean="0">
                    <a:solidFill>
                      <a:schemeClr val="tx1"/>
                    </a:solidFill>
                    <a:effectLst/>
                    <a:latin typeface="+mn-lt"/>
                    <a:ea typeface="+mn-ea"/>
                    <a:cs typeface="宋体" pitchFamily="-106" charset="-122"/>
                  </a:rPr>
                  <a:t>introduce the issue of Federated Deep Knowledge Tracing</a:t>
                </a:r>
                <a:r>
                  <a:rPr lang="en-US" altLang="zh-CN" sz="1200" kern="1200" dirty="0" smtClean="0">
                    <a:solidFill>
                      <a:schemeClr val="tx1"/>
                    </a:solidFill>
                    <a:effectLst/>
                    <a:latin typeface="+mn-lt"/>
                    <a:ea typeface="+mn-ea"/>
                    <a:cs typeface="宋体" pitchFamily="-106" charset="-122"/>
                  </a:rPr>
                  <a:t>. Given </a:t>
                </a:r>
                <a:r>
                  <a:rPr lang="en-US" altLang="zh-CN" sz="1200" dirty="0" smtClean="0">
                    <a:solidFill>
                      <a:srgbClr val="1C1C1C"/>
                    </a:solidFill>
                    <a:latin typeface="Times New Roman" panose="02020603050405020304" pitchFamily="18" charset="0"/>
                    <a:ea typeface="Microsoft YaHei" pitchFamily="50"/>
                    <a:cs typeface="Times New Roman" panose="02020603050405020304" pitchFamily="18" charset="0"/>
                  </a:rPr>
                  <a:t>learning records of students from |S| schools isolated.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Here </a:t>
                </a:r>
                <a:r>
                  <a:rPr lang="en-US" altLang="zh-CN" sz="2400" i="0" dirty="0">
                    <a:solidFill>
                      <a:srgbClr val="1C1C1C"/>
                    </a:solidFill>
                    <a:latin typeface="Cambria Math"/>
                    <a:ea typeface="Microsoft YaHei" pitchFamily="50"/>
                    <a:cs typeface="Times New Roman" panose="02020603050405020304" pitchFamily="18" charset="0"/>
                  </a:rPr>
                  <a:t>𝑞_𝑙</a:t>
                </a:r>
                <a:r>
                  <a:rPr lang="zh-CN" altLang="en-US" sz="2400" b="0" i="0" dirty="0" smtClean="0">
                    <a:solidFill>
                      <a:srgbClr val="1C1C1C"/>
                    </a:solidFill>
                    <a:latin typeface="Cambria Math"/>
                    <a:ea typeface="Microsoft YaHei" pitchFamily="50"/>
                    <a:cs typeface="Times New Roman" panose="02020603050405020304" pitchFamily="18" charset="0"/>
                  </a:rPr>
                  <a:t>∈</a:t>
                </a:r>
                <a:r>
                  <a:rPr lang="en-US" altLang="zh-CN" sz="2400" b="0" i="0" dirty="0" smtClean="0">
                    <a:solidFill>
                      <a:srgbClr val="1C1C1C"/>
                    </a:solidFill>
                    <a:latin typeface="Cambria Math"/>
                    <a:ea typeface="Microsoft YaHei" pitchFamily="50"/>
                    <a:cs typeface="Times New Roman" panose="02020603050405020304" pitchFamily="18" charset="0"/>
                  </a:rPr>
                  <a:t>𝑄</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b="0" i="0" dirty="0" smtClean="0">
                    <a:solidFill>
                      <a:srgbClr val="1C1C1C"/>
                    </a:solidFill>
                    <a:latin typeface="Cambria Math"/>
                    <a:ea typeface="Microsoft YaHei" pitchFamily="50"/>
                    <a:cs typeface="Times New Roman" panose="02020603050405020304" pitchFamily="18" charset="0"/>
                  </a:rPr>
                  <a:t>𝑠</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represents the exercise practiced by a</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student at time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and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denotes the corresponding score. Generally, if the student correctly answers exercise </a:t>
                </a:r>
                <a:r>
                  <a:rPr lang="en-US" altLang="zh-CN" sz="2400" i="0" dirty="0">
                    <a:solidFill>
                      <a:srgbClr val="1C1C1C"/>
                    </a:solidFill>
                    <a:latin typeface="Cambria Math"/>
                    <a:ea typeface="Microsoft YaHei" pitchFamily="50"/>
                    <a:cs typeface="Times New Roman" panose="02020603050405020304" pitchFamily="18" charset="0"/>
                  </a:rPr>
                  <a:t>𝑞_𝑙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b="0" i="0" dirty="0" smtClean="0">
                    <a:solidFill>
                      <a:srgbClr val="1C1C1C"/>
                    </a:solidFill>
                    <a:latin typeface="Cambria Math"/>
                    <a:ea typeface="Microsoft YaHei" pitchFamily="50"/>
                    <a:cs typeface="Times New Roman" panose="02020603050405020304" pitchFamily="18" charset="0"/>
                  </a:rPr>
                  <a:t>=1</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otherwise, </a:t>
                </a:r>
                <a:r>
                  <a:rPr lang="en-US" altLang="zh-CN" sz="2400" i="0" dirty="0">
                    <a:solidFill>
                      <a:srgbClr val="1C1C1C"/>
                    </a:solidFill>
                    <a:latin typeface="Cambria Math"/>
                    <a:ea typeface="Microsoft YaHei" pitchFamily="50"/>
                    <a:cs typeface="Times New Roman" panose="02020603050405020304" pitchFamily="18" charset="0"/>
                  </a:rPr>
                  <a:t>𝑔_𝑙=</a:t>
                </a:r>
                <a:r>
                  <a:rPr lang="en-US" altLang="zh-CN" sz="2400" b="0" i="0" dirty="0" smtClean="0">
                    <a:solidFill>
                      <a:srgbClr val="1C1C1C"/>
                    </a:solidFill>
                    <a:latin typeface="Cambria Math"/>
                    <a:ea typeface="Microsoft YaHei" pitchFamily="50"/>
                    <a:cs typeface="Times New Roman" panose="02020603050405020304" pitchFamily="18" charset="0"/>
                  </a:rPr>
                  <a:t>0.</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All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exercises are derived from K</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concepts (e.g</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Mode</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zh-CN" altLang="en-US" sz="2400" dirty="0" smtClean="0"/>
                  <a:t>Our goal is to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train |S| local DKT models, where the s-</a:t>
                </a:r>
                <a:r>
                  <a:rPr lang="en-US" altLang="zh-CN" sz="2400" dirty="0" err="1" smtClean="0">
                    <a:solidFill>
                      <a:srgbClr val="1C1C1C"/>
                    </a:solidFill>
                    <a:latin typeface="Times New Roman" panose="02020603050405020304" pitchFamily="18" charset="0"/>
                    <a:ea typeface="Microsoft YaHei" pitchFamily="50"/>
                    <a:cs typeface="Times New Roman" panose="02020603050405020304" pitchFamily="18" charset="0"/>
                  </a:rPr>
                  <a:t>th</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DKT model can trace the students in school s of knowledge states (represent the students' mastery of concepts).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mn-lt"/>
                  <a:ea typeface="+mn-ea"/>
                  <a:cs typeface="宋体" pitchFamily="-106" charset="-122"/>
                </a:endParaRPr>
              </a:p>
              <a:p>
                <a:endParaRPr lang="zh-CN" altLang="en-US" dirty="0"/>
              </a:p>
            </p:txBody>
          </p:sp>
        </mc:Fallback>
      </mc:AlternateContent>
      <p:sp>
        <p:nvSpPr>
          <p:cNvPr id="4" name="灯片编号占位符 3">
            <a:extLst>
              <a:ext uri="{FF2B5EF4-FFF2-40B4-BE49-F238E27FC236}">
                <a16:creationId xmlns:a16="http://schemas.microsoft.com/office/drawing/2014/main" id="{A88F3623-BFEC-F5A5-F0B3-2BD942CA106E}"/>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8412EE-440F-428C-82E8-07BCEF19615F}" type="slidenum">
              <a:rPr kumimoji="0" lang="zh-CN" altLang="en-US" sz="13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0" lang="zh-CN" altLang="en-US" sz="13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36657704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C0B03-7703-6F29-C000-09EDD18DF2B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4313B5C-3146-F6C5-9A33-AA5951E654DF}"/>
              </a:ext>
            </a:extLst>
          </p:cNvPr>
          <p:cNvSpPr>
            <a:spLocks noGrp="1" noRot="1" noChangeAspect="1"/>
          </p:cNvSpPr>
          <p:nvPr>
            <p:ph type="sldImg"/>
          </p:nvPr>
        </p:nvSpPr>
        <p:spPr>
          <a:xfrm>
            <a:off x="142875" y="768350"/>
            <a:ext cx="6818313" cy="3836988"/>
          </a:xfrm>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90F25607-6E04-8604-61D1-6FB63C947657}"/>
                  </a:ext>
                </a:extLst>
              </p:cNvPr>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这篇工作实际上不是一个语言模型</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转换成对完全二分图的边进行分类的问题，两个顶点集合一边是结点（结点预测）</a:t>
                </a:r>
                <a:r>
                  <a:rPr lang="en-US" altLang="zh-CN" dirty="0"/>
                  <a:t>/</a:t>
                </a:r>
                <a:r>
                  <a:rPr lang="zh-CN" altLang="en-US" dirty="0"/>
                  <a:t>结点对（链路预测），另一边是</a:t>
                </a:r>
                <a:r>
                  <a:rPr lang="en-US" altLang="zh-CN" dirty="0"/>
                  <a:t>label</a:t>
                </a:r>
                <a:r>
                  <a:rPr lang="zh-CN" altLang="en-US" dirty="0"/>
                  <a:t>。每一个</a:t>
                </a:r>
                <a:r>
                  <a:rPr lang="en-US" altLang="zh-CN" dirty="0"/>
                  <a:t>query</a:t>
                </a:r>
                <a:r>
                  <a:rPr lang="zh-CN" altLang="en-US" dirty="0"/>
                  <a:t>或</a:t>
                </a:r>
                <a:r>
                  <a:rPr lang="en-US" altLang="zh-CN" dirty="0"/>
                  <a:t>in-context learning exp.</a:t>
                </a:r>
                <a:r>
                  <a:rPr lang="zh-CN" altLang="en-US" dirty="0"/>
                  <a:t>都是一个数据点，在二分图上对应顶点集合中的一个点。每个数据图都是训练图的一个子图。训练时，首先根据样本点采样邻居，构成邻域，接着将每个结点和邻域结点的导出子图作为数据图。</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a:t>
                </a:r>
                <a:r>
                  <a:rPr lang="en-US" altLang="zh-CN" dirty="0"/>
                  <a:t>label</a:t>
                </a:r>
                <a:r>
                  <a:rPr lang="zh-CN" altLang="en-US" dirty="0"/>
                  <a:t>是输入图的一个结点吗？？）</a:t>
                </a:r>
                <a:endParaRPr lang="en-US" altLang="zh-CN" dirty="0"/>
              </a:p>
            </p:txBody>
          </p:sp>
        </mc:Choice>
        <mc:Fallback xmlns="">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We </a:t>
                </a:r>
                <a:r>
                  <a:rPr lang="en-US" altLang="zh-CN" sz="1200" kern="1200" dirty="0" smtClean="0">
                    <a:solidFill>
                      <a:schemeClr val="tx1"/>
                    </a:solidFill>
                    <a:effectLst/>
                    <a:latin typeface="+mn-lt"/>
                    <a:ea typeface="+mn-ea"/>
                    <a:cs typeface="宋体" pitchFamily="-106" charset="-122"/>
                  </a:rPr>
                  <a:t>formally </a:t>
                </a:r>
                <a:r>
                  <a:rPr lang="en-US" altLang="zh-CN" sz="1200" kern="1200" dirty="0" smtClean="0">
                    <a:solidFill>
                      <a:schemeClr val="tx1"/>
                    </a:solidFill>
                    <a:effectLst/>
                    <a:latin typeface="+mn-lt"/>
                    <a:ea typeface="+mn-ea"/>
                    <a:cs typeface="宋体" pitchFamily="-106" charset="-122"/>
                  </a:rPr>
                  <a:t>introduce the issue of Federated Deep Knowledge Tracing</a:t>
                </a:r>
                <a:r>
                  <a:rPr lang="en-US" altLang="zh-CN" sz="1200" kern="1200" dirty="0" smtClean="0">
                    <a:solidFill>
                      <a:schemeClr val="tx1"/>
                    </a:solidFill>
                    <a:effectLst/>
                    <a:latin typeface="+mn-lt"/>
                    <a:ea typeface="+mn-ea"/>
                    <a:cs typeface="宋体" pitchFamily="-106" charset="-122"/>
                  </a:rPr>
                  <a:t>. Given </a:t>
                </a:r>
                <a:r>
                  <a:rPr lang="en-US" altLang="zh-CN" sz="1200" dirty="0" smtClean="0">
                    <a:solidFill>
                      <a:srgbClr val="1C1C1C"/>
                    </a:solidFill>
                    <a:latin typeface="Times New Roman" panose="02020603050405020304" pitchFamily="18" charset="0"/>
                    <a:ea typeface="Microsoft YaHei" pitchFamily="50"/>
                    <a:cs typeface="Times New Roman" panose="02020603050405020304" pitchFamily="18" charset="0"/>
                  </a:rPr>
                  <a:t>learning records of students from |S| schools isolated.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Here </a:t>
                </a:r>
                <a:r>
                  <a:rPr lang="en-US" altLang="zh-CN" sz="2400" i="0" dirty="0">
                    <a:solidFill>
                      <a:srgbClr val="1C1C1C"/>
                    </a:solidFill>
                    <a:latin typeface="Cambria Math"/>
                    <a:ea typeface="Microsoft YaHei" pitchFamily="50"/>
                    <a:cs typeface="Times New Roman" panose="02020603050405020304" pitchFamily="18" charset="0"/>
                  </a:rPr>
                  <a:t>𝑞_𝑙</a:t>
                </a:r>
                <a:r>
                  <a:rPr lang="zh-CN" altLang="en-US" sz="2400" b="0" i="0" dirty="0" smtClean="0">
                    <a:solidFill>
                      <a:srgbClr val="1C1C1C"/>
                    </a:solidFill>
                    <a:latin typeface="Cambria Math"/>
                    <a:ea typeface="Microsoft YaHei" pitchFamily="50"/>
                    <a:cs typeface="Times New Roman" panose="02020603050405020304" pitchFamily="18" charset="0"/>
                  </a:rPr>
                  <a:t>∈</a:t>
                </a:r>
                <a:r>
                  <a:rPr lang="en-US" altLang="zh-CN" sz="2400" b="0" i="0" dirty="0" smtClean="0">
                    <a:solidFill>
                      <a:srgbClr val="1C1C1C"/>
                    </a:solidFill>
                    <a:latin typeface="Cambria Math"/>
                    <a:ea typeface="Microsoft YaHei" pitchFamily="50"/>
                    <a:cs typeface="Times New Roman" panose="02020603050405020304" pitchFamily="18" charset="0"/>
                  </a:rPr>
                  <a:t>𝑄</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b="0" i="0" dirty="0" smtClean="0">
                    <a:solidFill>
                      <a:srgbClr val="1C1C1C"/>
                    </a:solidFill>
                    <a:latin typeface="Cambria Math"/>
                    <a:ea typeface="Microsoft YaHei" pitchFamily="50"/>
                    <a:cs typeface="Times New Roman" panose="02020603050405020304" pitchFamily="18" charset="0"/>
                  </a:rPr>
                  <a:t>𝑠</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represents the exercise practiced by a</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student at time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and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denotes the corresponding score. Generally, if the student correctly answers exercise </a:t>
                </a:r>
                <a:r>
                  <a:rPr lang="en-US" altLang="zh-CN" sz="2400" i="0" dirty="0">
                    <a:solidFill>
                      <a:srgbClr val="1C1C1C"/>
                    </a:solidFill>
                    <a:latin typeface="Cambria Math"/>
                    <a:ea typeface="Microsoft YaHei" pitchFamily="50"/>
                    <a:cs typeface="Times New Roman" panose="02020603050405020304" pitchFamily="18" charset="0"/>
                  </a:rPr>
                  <a:t>𝑞_𝑙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b="0" i="0" dirty="0" smtClean="0">
                    <a:solidFill>
                      <a:srgbClr val="1C1C1C"/>
                    </a:solidFill>
                    <a:latin typeface="Cambria Math"/>
                    <a:ea typeface="Microsoft YaHei" pitchFamily="50"/>
                    <a:cs typeface="Times New Roman" panose="02020603050405020304" pitchFamily="18" charset="0"/>
                  </a:rPr>
                  <a:t>=1</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otherwise, </a:t>
                </a:r>
                <a:r>
                  <a:rPr lang="en-US" altLang="zh-CN" sz="2400" i="0" dirty="0">
                    <a:solidFill>
                      <a:srgbClr val="1C1C1C"/>
                    </a:solidFill>
                    <a:latin typeface="Cambria Math"/>
                    <a:ea typeface="Microsoft YaHei" pitchFamily="50"/>
                    <a:cs typeface="Times New Roman" panose="02020603050405020304" pitchFamily="18" charset="0"/>
                  </a:rPr>
                  <a:t>𝑔_𝑙=</a:t>
                </a:r>
                <a:r>
                  <a:rPr lang="en-US" altLang="zh-CN" sz="2400" b="0" i="0" dirty="0" smtClean="0">
                    <a:solidFill>
                      <a:srgbClr val="1C1C1C"/>
                    </a:solidFill>
                    <a:latin typeface="Cambria Math"/>
                    <a:ea typeface="Microsoft YaHei" pitchFamily="50"/>
                    <a:cs typeface="Times New Roman" panose="02020603050405020304" pitchFamily="18" charset="0"/>
                  </a:rPr>
                  <a:t>0.</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All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exercises are derived from K</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concepts (e.g</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Mode</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zh-CN" altLang="en-US" sz="2400" dirty="0" smtClean="0"/>
                  <a:t>Our goal is to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train |S| local DKT models, where the s-</a:t>
                </a:r>
                <a:r>
                  <a:rPr lang="en-US" altLang="zh-CN" sz="2400" dirty="0" err="1" smtClean="0">
                    <a:solidFill>
                      <a:srgbClr val="1C1C1C"/>
                    </a:solidFill>
                    <a:latin typeface="Times New Roman" panose="02020603050405020304" pitchFamily="18" charset="0"/>
                    <a:ea typeface="Microsoft YaHei" pitchFamily="50"/>
                    <a:cs typeface="Times New Roman" panose="02020603050405020304" pitchFamily="18" charset="0"/>
                  </a:rPr>
                  <a:t>th</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DKT model can trace the students in school s of knowledge states (represent the students' mastery of concepts).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mn-lt"/>
                  <a:ea typeface="+mn-ea"/>
                  <a:cs typeface="宋体" pitchFamily="-106" charset="-122"/>
                </a:endParaRPr>
              </a:p>
              <a:p>
                <a:endParaRPr lang="zh-CN" altLang="en-US" dirty="0"/>
              </a:p>
            </p:txBody>
          </p:sp>
        </mc:Fallback>
      </mc:AlternateContent>
      <p:sp>
        <p:nvSpPr>
          <p:cNvPr id="4" name="灯片编号占位符 3">
            <a:extLst>
              <a:ext uri="{FF2B5EF4-FFF2-40B4-BE49-F238E27FC236}">
                <a16:creationId xmlns:a16="http://schemas.microsoft.com/office/drawing/2014/main" id="{5CD5BDD7-CAB9-3F8D-DC38-43711F179953}"/>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8412EE-440F-428C-82E8-07BCEF19615F}" type="slidenum">
              <a:rPr kumimoji="0" lang="zh-CN" altLang="en-US" sz="13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0" lang="zh-CN" altLang="en-US" sz="13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34425024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C0B03-7703-6F29-C000-09EDD18DF2B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4313B5C-3146-F6C5-9A33-AA5951E654DF}"/>
              </a:ext>
            </a:extLst>
          </p:cNvPr>
          <p:cNvSpPr>
            <a:spLocks noGrp="1" noRot="1" noChangeAspect="1"/>
          </p:cNvSpPr>
          <p:nvPr>
            <p:ph type="sldImg"/>
          </p:nvPr>
        </p:nvSpPr>
        <p:spPr>
          <a:xfrm>
            <a:off x="142875" y="768350"/>
            <a:ext cx="6818313" cy="3836988"/>
          </a:xfrm>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90F25607-6E04-8604-61D1-6FB63C947657}"/>
                  </a:ext>
                </a:extLst>
              </p:cNvPr>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这篇工作实际上不是一个语言模型</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转换成对完全二分图的边进行分类的问题，两个顶点集合一边是结点（结点预测）</a:t>
                </a:r>
                <a:r>
                  <a:rPr lang="en-US" altLang="zh-CN" dirty="0"/>
                  <a:t>/</a:t>
                </a:r>
                <a:r>
                  <a:rPr lang="zh-CN" altLang="en-US" dirty="0"/>
                  <a:t>结点对（链路预测），另一边是</a:t>
                </a:r>
                <a:r>
                  <a:rPr lang="en-US" altLang="zh-CN" dirty="0"/>
                  <a:t>label</a:t>
                </a:r>
                <a:r>
                  <a:rPr lang="zh-CN" altLang="en-US" dirty="0"/>
                  <a:t>。每一个</a:t>
                </a:r>
                <a:r>
                  <a:rPr lang="en-US" altLang="zh-CN" dirty="0"/>
                  <a:t>query</a:t>
                </a:r>
                <a:r>
                  <a:rPr lang="zh-CN" altLang="en-US" dirty="0"/>
                  <a:t>或</a:t>
                </a:r>
                <a:r>
                  <a:rPr lang="en-US" altLang="zh-CN" dirty="0"/>
                  <a:t>in-context learning exp.</a:t>
                </a:r>
                <a:r>
                  <a:rPr lang="zh-CN" altLang="en-US" dirty="0"/>
                  <a:t>都是一个数据点，在二分图上对应顶点集合中的一个点。每个数据图都是训练图的一个子图。训练时，首先根据样本点采样邻居，构成邻域，接着将每个结点和邻域结点的导出子图作为数据图。</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a:t>
                </a:r>
                <a:r>
                  <a:rPr lang="en-US" altLang="zh-CN" dirty="0"/>
                  <a:t>label</a:t>
                </a:r>
                <a:r>
                  <a:rPr lang="zh-CN" altLang="en-US" dirty="0"/>
                  <a:t>是输入图的一个结点吗？？）</a:t>
                </a:r>
                <a:endParaRPr lang="en-US" altLang="zh-CN" dirty="0"/>
              </a:p>
            </p:txBody>
          </p:sp>
        </mc:Choice>
        <mc:Fallback xmlns="">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We </a:t>
                </a:r>
                <a:r>
                  <a:rPr lang="en-US" altLang="zh-CN" sz="1200" kern="1200" dirty="0" smtClean="0">
                    <a:solidFill>
                      <a:schemeClr val="tx1"/>
                    </a:solidFill>
                    <a:effectLst/>
                    <a:latin typeface="+mn-lt"/>
                    <a:ea typeface="+mn-ea"/>
                    <a:cs typeface="宋体" pitchFamily="-106" charset="-122"/>
                  </a:rPr>
                  <a:t>formally </a:t>
                </a:r>
                <a:r>
                  <a:rPr lang="en-US" altLang="zh-CN" sz="1200" kern="1200" dirty="0" smtClean="0">
                    <a:solidFill>
                      <a:schemeClr val="tx1"/>
                    </a:solidFill>
                    <a:effectLst/>
                    <a:latin typeface="+mn-lt"/>
                    <a:ea typeface="+mn-ea"/>
                    <a:cs typeface="宋体" pitchFamily="-106" charset="-122"/>
                  </a:rPr>
                  <a:t>introduce the issue of Federated Deep Knowledge Tracing</a:t>
                </a:r>
                <a:r>
                  <a:rPr lang="en-US" altLang="zh-CN" sz="1200" kern="1200" dirty="0" smtClean="0">
                    <a:solidFill>
                      <a:schemeClr val="tx1"/>
                    </a:solidFill>
                    <a:effectLst/>
                    <a:latin typeface="+mn-lt"/>
                    <a:ea typeface="+mn-ea"/>
                    <a:cs typeface="宋体" pitchFamily="-106" charset="-122"/>
                  </a:rPr>
                  <a:t>. Given </a:t>
                </a:r>
                <a:r>
                  <a:rPr lang="en-US" altLang="zh-CN" sz="1200" dirty="0" smtClean="0">
                    <a:solidFill>
                      <a:srgbClr val="1C1C1C"/>
                    </a:solidFill>
                    <a:latin typeface="Times New Roman" panose="02020603050405020304" pitchFamily="18" charset="0"/>
                    <a:ea typeface="Microsoft YaHei" pitchFamily="50"/>
                    <a:cs typeface="Times New Roman" panose="02020603050405020304" pitchFamily="18" charset="0"/>
                  </a:rPr>
                  <a:t>learning records of students from |S| schools isolated.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Here </a:t>
                </a:r>
                <a:r>
                  <a:rPr lang="en-US" altLang="zh-CN" sz="2400" i="0" dirty="0">
                    <a:solidFill>
                      <a:srgbClr val="1C1C1C"/>
                    </a:solidFill>
                    <a:latin typeface="Cambria Math"/>
                    <a:ea typeface="Microsoft YaHei" pitchFamily="50"/>
                    <a:cs typeface="Times New Roman" panose="02020603050405020304" pitchFamily="18" charset="0"/>
                  </a:rPr>
                  <a:t>𝑞_𝑙</a:t>
                </a:r>
                <a:r>
                  <a:rPr lang="zh-CN" altLang="en-US" sz="2400" b="0" i="0" dirty="0" smtClean="0">
                    <a:solidFill>
                      <a:srgbClr val="1C1C1C"/>
                    </a:solidFill>
                    <a:latin typeface="Cambria Math"/>
                    <a:ea typeface="Microsoft YaHei" pitchFamily="50"/>
                    <a:cs typeface="Times New Roman" panose="02020603050405020304" pitchFamily="18" charset="0"/>
                  </a:rPr>
                  <a:t>∈</a:t>
                </a:r>
                <a:r>
                  <a:rPr lang="en-US" altLang="zh-CN" sz="2400" b="0" i="0" dirty="0" smtClean="0">
                    <a:solidFill>
                      <a:srgbClr val="1C1C1C"/>
                    </a:solidFill>
                    <a:latin typeface="Cambria Math"/>
                    <a:ea typeface="Microsoft YaHei" pitchFamily="50"/>
                    <a:cs typeface="Times New Roman" panose="02020603050405020304" pitchFamily="18" charset="0"/>
                  </a:rPr>
                  <a:t>𝑄</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b="0" i="0" dirty="0" smtClean="0">
                    <a:solidFill>
                      <a:srgbClr val="1C1C1C"/>
                    </a:solidFill>
                    <a:latin typeface="Cambria Math"/>
                    <a:ea typeface="Microsoft YaHei" pitchFamily="50"/>
                    <a:cs typeface="Times New Roman" panose="02020603050405020304" pitchFamily="18" charset="0"/>
                  </a:rPr>
                  <a:t>𝑠</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represents the exercise practiced by a</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student at time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and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denotes the corresponding score. Generally, if the student correctly answers exercise </a:t>
                </a:r>
                <a:r>
                  <a:rPr lang="en-US" altLang="zh-CN" sz="2400" i="0" dirty="0">
                    <a:solidFill>
                      <a:srgbClr val="1C1C1C"/>
                    </a:solidFill>
                    <a:latin typeface="Cambria Math"/>
                    <a:ea typeface="Microsoft YaHei" pitchFamily="50"/>
                    <a:cs typeface="Times New Roman" panose="02020603050405020304" pitchFamily="18" charset="0"/>
                  </a:rPr>
                  <a:t>𝑞_𝑙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b="0" i="0" dirty="0" smtClean="0">
                    <a:solidFill>
                      <a:srgbClr val="1C1C1C"/>
                    </a:solidFill>
                    <a:latin typeface="Cambria Math"/>
                    <a:ea typeface="Microsoft YaHei" pitchFamily="50"/>
                    <a:cs typeface="Times New Roman" panose="02020603050405020304" pitchFamily="18" charset="0"/>
                  </a:rPr>
                  <a:t>=1</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otherwise, </a:t>
                </a:r>
                <a:r>
                  <a:rPr lang="en-US" altLang="zh-CN" sz="2400" i="0" dirty="0">
                    <a:solidFill>
                      <a:srgbClr val="1C1C1C"/>
                    </a:solidFill>
                    <a:latin typeface="Cambria Math"/>
                    <a:ea typeface="Microsoft YaHei" pitchFamily="50"/>
                    <a:cs typeface="Times New Roman" panose="02020603050405020304" pitchFamily="18" charset="0"/>
                  </a:rPr>
                  <a:t>𝑔_𝑙=</a:t>
                </a:r>
                <a:r>
                  <a:rPr lang="en-US" altLang="zh-CN" sz="2400" b="0" i="0" dirty="0" smtClean="0">
                    <a:solidFill>
                      <a:srgbClr val="1C1C1C"/>
                    </a:solidFill>
                    <a:latin typeface="Cambria Math"/>
                    <a:ea typeface="Microsoft YaHei" pitchFamily="50"/>
                    <a:cs typeface="Times New Roman" panose="02020603050405020304" pitchFamily="18" charset="0"/>
                  </a:rPr>
                  <a:t>0.</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All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exercises are derived from K</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concepts (e.g</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Mode</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zh-CN" altLang="en-US" sz="2400" dirty="0" smtClean="0"/>
                  <a:t>Our goal is to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train |S| local DKT models, where the s-</a:t>
                </a:r>
                <a:r>
                  <a:rPr lang="en-US" altLang="zh-CN" sz="2400" dirty="0" err="1" smtClean="0">
                    <a:solidFill>
                      <a:srgbClr val="1C1C1C"/>
                    </a:solidFill>
                    <a:latin typeface="Times New Roman" panose="02020603050405020304" pitchFamily="18" charset="0"/>
                    <a:ea typeface="Microsoft YaHei" pitchFamily="50"/>
                    <a:cs typeface="Times New Roman" panose="02020603050405020304" pitchFamily="18" charset="0"/>
                  </a:rPr>
                  <a:t>th</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DKT model can trace the students in school s of knowledge states (represent the students' mastery of concepts).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mn-lt"/>
                  <a:ea typeface="+mn-ea"/>
                  <a:cs typeface="宋体" pitchFamily="-106" charset="-122"/>
                </a:endParaRPr>
              </a:p>
              <a:p>
                <a:endParaRPr lang="zh-CN" altLang="en-US" dirty="0"/>
              </a:p>
            </p:txBody>
          </p:sp>
        </mc:Fallback>
      </mc:AlternateContent>
      <p:sp>
        <p:nvSpPr>
          <p:cNvPr id="4" name="灯片编号占位符 3">
            <a:extLst>
              <a:ext uri="{FF2B5EF4-FFF2-40B4-BE49-F238E27FC236}">
                <a16:creationId xmlns:a16="http://schemas.microsoft.com/office/drawing/2014/main" id="{5CD5BDD7-CAB9-3F8D-DC38-43711F179953}"/>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8412EE-440F-428C-82E8-07BCEF19615F}" type="slidenum">
              <a:rPr kumimoji="0" lang="zh-CN" altLang="en-US" sz="13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zh-CN" altLang="en-US" sz="13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36573676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C0B03-7703-6F29-C000-09EDD18DF2B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4313B5C-3146-F6C5-9A33-AA5951E654DF}"/>
              </a:ext>
            </a:extLst>
          </p:cNvPr>
          <p:cNvSpPr>
            <a:spLocks noGrp="1" noRot="1" noChangeAspect="1"/>
          </p:cNvSpPr>
          <p:nvPr>
            <p:ph type="sldImg"/>
          </p:nvPr>
        </p:nvSpPr>
        <p:spPr>
          <a:xfrm>
            <a:off x="142875" y="768350"/>
            <a:ext cx="6818313" cy="3836988"/>
          </a:xfrm>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90F25607-6E04-8604-61D1-6FB63C947657}"/>
                  </a:ext>
                </a:extLst>
              </p:cNvPr>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这篇工作实际上不是一个语言模型</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转换成对完全二分图的边进行分类的问题，两个顶点集合一边是结点（结点预测）</a:t>
                </a:r>
                <a:r>
                  <a:rPr lang="en-US" altLang="zh-CN" dirty="0"/>
                  <a:t>/</a:t>
                </a:r>
                <a:r>
                  <a:rPr lang="zh-CN" altLang="en-US" dirty="0"/>
                  <a:t>结点对（链路预测），另一边是</a:t>
                </a:r>
                <a:r>
                  <a:rPr lang="en-US" altLang="zh-CN" dirty="0"/>
                  <a:t>label</a:t>
                </a:r>
                <a:r>
                  <a:rPr lang="zh-CN" altLang="en-US" dirty="0"/>
                  <a:t>。每一个</a:t>
                </a:r>
                <a:r>
                  <a:rPr lang="en-US" altLang="zh-CN" dirty="0"/>
                  <a:t>query</a:t>
                </a:r>
                <a:r>
                  <a:rPr lang="zh-CN" altLang="en-US" dirty="0"/>
                  <a:t>或</a:t>
                </a:r>
                <a:r>
                  <a:rPr lang="en-US" altLang="zh-CN" dirty="0"/>
                  <a:t>in-context learning exp.</a:t>
                </a:r>
                <a:r>
                  <a:rPr lang="zh-CN" altLang="en-US" dirty="0"/>
                  <a:t>都是一个数据点，在二分图上对应顶点集合中的一个点。每个数据图都是训练图的一个子图。训练时，首先根据样本点采样邻居，构成邻域，接着将每个结点和邻域结点的导出子图作为数据图。</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a:t>
                </a:r>
                <a:r>
                  <a:rPr lang="en-US" altLang="zh-CN" dirty="0"/>
                  <a:t>label</a:t>
                </a:r>
                <a:r>
                  <a:rPr lang="zh-CN" altLang="en-US" dirty="0"/>
                  <a:t>是输入图的一个结点吗？？）</a:t>
                </a:r>
                <a:endParaRPr lang="en-US" altLang="zh-CN" dirty="0"/>
              </a:p>
            </p:txBody>
          </p:sp>
        </mc:Choice>
        <mc:Fallback xmlns="">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We </a:t>
                </a:r>
                <a:r>
                  <a:rPr lang="en-US" altLang="zh-CN" sz="1200" kern="1200" dirty="0" smtClean="0">
                    <a:solidFill>
                      <a:schemeClr val="tx1"/>
                    </a:solidFill>
                    <a:effectLst/>
                    <a:latin typeface="+mn-lt"/>
                    <a:ea typeface="+mn-ea"/>
                    <a:cs typeface="宋体" pitchFamily="-106" charset="-122"/>
                  </a:rPr>
                  <a:t>formally </a:t>
                </a:r>
                <a:r>
                  <a:rPr lang="en-US" altLang="zh-CN" sz="1200" kern="1200" dirty="0" smtClean="0">
                    <a:solidFill>
                      <a:schemeClr val="tx1"/>
                    </a:solidFill>
                    <a:effectLst/>
                    <a:latin typeface="+mn-lt"/>
                    <a:ea typeface="+mn-ea"/>
                    <a:cs typeface="宋体" pitchFamily="-106" charset="-122"/>
                  </a:rPr>
                  <a:t>introduce the issue of Federated Deep Knowledge Tracing</a:t>
                </a:r>
                <a:r>
                  <a:rPr lang="en-US" altLang="zh-CN" sz="1200" kern="1200" dirty="0" smtClean="0">
                    <a:solidFill>
                      <a:schemeClr val="tx1"/>
                    </a:solidFill>
                    <a:effectLst/>
                    <a:latin typeface="+mn-lt"/>
                    <a:ea typeface="+mn-ea"/>
                    <a:cs typeface="宋体" pitchFamily="-106" charset="-122"/>
                  </a:rPr>
                  <a:t>. Given </a:t>
                </a:r>
                <a:r>
                  <a:rPr lang="en-US" altLang="zh-CN" sz="1200" dirty="0" smtClean="0">
                    <a:solidFill>
                      <a:srgbClr val="1C1C1C"/>
                    </a:solidFill>
                    <a:latin typeface="Times New Roman" panose="02020603050405020304" pitchFamily="18" charset="0"/>
                    <a:ea typeface="Microsoft YaHei" pitchFamily="50"/>
                    <a:cs typeface="Times New Roman" panose="02020603050405020304" pitchFamily="18" charset="0"/>
                  </a:rPr>
                  <a:t>learning records of students from |S| schools isolated.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Here </a:t>
                </a:r>
                <a:r>
                  <a:rPr lang="en-US" altLang="zh-CN" sz="2400" i="0" dirty="0">
                    <a:solidFill>
                      <a:srgbClr val="1C1C1C"/>
                    </a:solidFill>
                    <a:latin typeface="Cambria Math"/>
                    <a:ea typeface="Microsoft YaHei" pitchFamily="50"/>
                    <a:cs typeface="Times New Roman" panose="02020603050405020304" pitchFamily="18" charset="0"/>
                  </a:rPr>
                  <a:t>𝑞_𝑙</a:t>
                </a:r>
                <a:r>
                  <a:rPr lang="zh-CN" altLang="en-US" sz="2400" b="0" i="0" dirty="0" smtClean="0">
                    <a:solidFill>
                      <a:srgbClr val="1C1C1C"/>
                    </a:solidFill>
                    <a:latin typeface="Cambria Math"/>
                    <a:ea typeface="Microsoft YaHei" pitchFamily="50"/>
                    <a:cs typeface="Times New Roman" panose="02020603050405020304" pitchFamily="18" charset="0"/>
                  </a:rPr>
                  <a:t>∈</a:t>
                </a:r>
                <a:r>
                  <a:rPr lang="en-US" altLang="zh-CN" sz="2400" b="0" i="0" dirty="0" smtClean="0">
                    <a:solidFill>
                      <a:srgbClr val="1C1C1C"/>
                    </a:solidFill>
                    <a:latin typeface="Cambria Math"/>
                    <a:ea typeface="Microsoft YaHei" pitchFamily="50"/>
                    <a:cs typeface="Times New Roman" panose="02020603050405020304" pitchFamily="18" charset="0"/>
                  </a:rPr>
                  <a:t>𝑄</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b="0" i="0" dirty="0" smtClean="0">
                    <a:solidFill>
                      <a:srgbClr val="1C1C1C"/>
                    </a:solidFill>
                    <a:latin typeface="Cambria Math"/>
                    <a:ea typeface="Microsoft YaHei" pitchFamily="50"/>
                    <a:cs typeface="Times New Roman" panose="02020603050405020304" pitchFamily="18" charset="0"/>
                  </a:rPr>
                  <a:t>𝑠</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represents the exercise practiced by a</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student at time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and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denotes the corresponding score. Generally, if the student correctly answers exercise </a:t>
                </a:r>
                <a:r>
                  <a:rPr lang="en-US" altLang="zh-CN" sz="2400" i="0" dirty="0">
                    <a:solidFill>
                      <a:srgbClr val="1C1C1C"/>
                    </a:solidFill>
                    <a:latin typeface="Cambria Math"/>
                    <a:ea typeface="Microsoft YaHei" pitchFamily="50"/>
                    <a:cs typeface="Times New Roman" panose="02020603050405020304" pitchFamily="18" charset="0"/>
                  </a:rPr>
                  <a:t>𝑞_𝑙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b="0" i="0" dirty="0" smtClean="0">
                    <a:solidFill>
                      <a:srgbClr val="1C1C1C"/>
                    </a:solidFill>
                    <a:latin typeface="Cambria Math"/>
                    <a:ea typeface="Microsoft YaHei" pitchFamily="50"/>
                    <a:cs typeface="Times New Roman" panose="02020603050405020304" pitchFamily="18" charset="0"/>
                  </a:rPr>
                  <a:t>=1</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otherwise, </a:t>
                </a:r>
                <a:r>
                  <a:rPr lang="en-US" altLang="zh-CN" sz="2400" i="0" dirty="0">
                    <a:solidFill>
                      <a:srgbClr val="1C1C1C"/>
                    </a:solidFill>
                    <a:latin typeface="Cambria Math"/>
                    <a:ea typeface="Microsoft YaHei" pitchFamily="50"/>
                    <a:cs typeface="Times New Roman" panose="02020603050405020304" pitchFamily="18" charset="0"/>
                  </a:rPr>
                  <a:t>𝑔_𝑙=</a:t>
                </a:r>
                <a:r>
                  <a:rPr lang="en-US" altLang="zh-CN" sz="2400" b="0" i="0" dirty="0" smtClean="0">
                    <a:solidFill>
                      <a:srgbClr val="1C1C1C"/>
                    </a:solidFill>
                    <a:latin typeface="Cambria Math"/>
                    <a:ea typeface="Microsoft YaHei" pitchFamily="50"/>
                    <a:cs typeface="Times New Roman" panose="02020603050405020304" pitchFamily="18" charset="0"/>
                  </a:rPr>
                  <a:t>0.</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All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exercises are derived from K</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concepts (e.g</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Mode</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zh-CN" altLang="en-US" sz="2400" dirty="0" smtClean="0"/>
                  <a:t>Our goal is to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train |S| local DKT models, where the s-</a:t>
                </a:r>
                <a:r>
                  <a:rPr lang="en-US" altLang="zh-CN" sz="2400" dirty="0" err="1" smtClean="0">
                    <a:solidFill>
                      <a:srgbClr val="1C1C1C"/>
                    </a:solidFill>
                    <a:latin typeface="Times New Roman" panose="02020603050405020304" pitchFamily="18" charset="0"/>
                    <a:ea typeface="Microsoft YaHei" pitchFamily="50"/>
                    <a:cs typeface="Times New Roman" panose="02020603050405020304" pitchFamily="18" charset="0"/>
                  </a:rPr>
                  <a:t>th</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DKT model can trace the students in school s of knowledge states (represent the students' mastery of concepts).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mn-lt"/>
                  <a:ea typeface="+mn-ea"/>
                  <a:cs typeface="宋体" pitchFamily="-106" charset="-122"/>
                </a:endParaRPr>
              </a:p>
              <a:p>
                <a:endParaRPr lang="zh-CN" altLang="en-US" dirty="0"/>
              </a:p>
            </p:txBody>
          </p:sp>
        </mc:Fallback>
      </mc:AlternateContent>
      <p:sp>
        <p:nvSpPr>
          <p:cNvPr id="4" name="灯片编号占位符 3">
            <a:extLst>
              <a:ext uri="{FF2B5EF4-FFF2-40B4-BE49-F238E27FC236}">
                <a16:creationId xmlns:a16="http://schemas.microsoft.com/office/drawing/2014/main" id="{5CD5BDD7-CAB9-3F8D-DC38-43711F179953}"/>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8412EE-440F-428C-82E8-07BCEF19615F}" type="slidenum">
              <a:rPr kumimoji="0" lang="zh-CN" altLang="en-US" sz="13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zh-CN" altLang="en-US" sz="13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21836620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08ECF-5B34-B346-DE90-A1604B7B234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A9F93D6-C827-8055-B8C2-3FBE52D1FEE6}"/>
              </a:ext>
            </a:extLst>
          </p:cNvPr>
          <p:cNvSpPr>
            <a:spLocks noGrp="1" noRot="1" noChangeAspect="1"/>
          </p:cNvSpPr>
          <p:nvPr>
            <p:ph type="sldImg"/>
          </p:nvPr>
        </p:nvSpPr>
        <p:spPr>
          <a:xfrm>
            <a:off x="142875" y="768350"/>
            <a:ext cx="6818313" cy="3836988"/>
          </a:xfrm>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3E9AAFE4-627C-915B-87CF-E7D5FBB7A4CE}"/>
                  </a:ext>
                </a:extLst>
              </p:cNvPr>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mc:Choice>
        <mc:Fallback xmlns="">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We </a:t>
                </a:r>
                <a:r>
                  <a:rPr lang="en-US" altLang="zh-CN" sz="1200" kern="1200" dirty="0" smtClean="0">
                    <a:solidFill>
                      <a:schemeClr val="tx1"/>
                    </a:solidFill>
                    <a:effectLst/>
                    <a:latin typeface="+mn-lt"/>
                    <a:ea typeface="+mn-ea"/>
                    <a:cs typeface="宋体" pitchFamily="-106" charset="-122"/>
                  </a:rPr>
                  <a:t>formally </a:t>
                </a:r>
                <a:r>
                  <a:rPr lang="en-US" altLang="zh-CN" sz="1200" kern="1200" dirty="0" smtClean="0">
                    <a:solidFill>
                      <a:schemeClr val="tx1"/>
                    </a:solidFill>
                    <a:effectLst/>
                    <a:latin typeface="+mn-lt"/>
                    <a:ea typeface="+mn-ea"/>
                    <a:cs typeface="宋体" pitchFamily="-106" charset="-122"/>
                  </a:rPr>
                  <a:t>introduce the issue of Federated Deep Knowledge Tracing</a:t>
                </a:r>
                <a:r>
                  <a:rPr lang="en-US" altLang="zh-CN" sz="1200" kern="1200" dirty="0" smtClean="0">
                    <a:solidFill>
                      <a:schemeClr val="tx1"/>
                    </a:solidFill>
                    <a:effectLst/>
                    <a:latin typeface="+mn-lt"/>
                    <a:ea typeface="+mn-ea"/>
                    <a:cs typeface="宋体" pitchFamily="-106" charset="-122"/>
                  </a:rPr>
                  <a:t>. Given </a:t>
                </a:r>
                <a:r>
                  <a:rPr lang="en-US" altLang="zh-CN" sz="1200" dirty="0" smtClean="0">
                    <a:solidFill>
                      <a:srgbClr val="1C1C1C"/>
                    </a:solidFill>
                    <a:latin typeface="Times New Roman" panose="02020603050405020304" pitchFamily="18" charset="0"/>
                    <a:ea typeface="Microsoft YaHei" pitchFamily="50"/>
                    <a:cs typeface="Times New Roman" panose="02020603050405020304" pitchFamily="18" charset="0"/>
                  </a:rPr>
                  <a:t>learning records of students from |S| schools isolated.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Here </a:t>
                </a:r>
                <a:r>
                  <a:rPr lang="en-US" altLang="zh-CN" sz="2400" i="0" dirty="0">
                    <a:solidFill>
                      <a:srgbClr val="1C1C1C"/>
                    </a:solidFill>
                    <a:latin typeface="Cambria Math"/>
                    <a:ea typeface="Microsoft YaHei" pitchFamily="50"/>
                    <a:cs typeface="Times New Roman" panose="02020603050405020304" pitchFamily="18" charset="0"/>
                  </a:rPr>
                  <a:t>𝑞_𝑙</a:t>
                </a:r>
                <a:r>
                  <a:rPr lang="zh-CN" altLang="en-US" sz="2400" b="0" i="0" dirty="0" smtClean="0">
                    <a:solidFill>
                      <a:srgbClr val="1C1C1C"/>
                    </a:solidFill>
                    <a:latin typeface="Cambria Math"/>
                    <a:ea typeface="Microsoft YaHei" pitchFamily="50"/>
                    <a:cs typeface="Times New Roman" panose="02020603050405020304" pitchFamily="18" charset="0"/>
                  </a:rPr>
                  <a:t>∈</a:t>
                </a:r>
                <a:r>
                  <a:rPr lang="en-US" altLang="zh-CN" sz="2400" b="0" i="0" dirty="0" smtClean="0">
                    <a:solidFill>
                      <a:srgbClr val="1C1C1C"/>
                    </a:solidFill>
                    <a:latin typeface="Cambria Math"/>
                    <a:ea typeface="Microsoft YaHei" pitchFamily="50"/>
                    <a:cs typeface="Times New Roman" panose="02020603050405020304" pitchFamily="18" charset="0"/>
                  </a:rPr>
                  <a:t>𝑄</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b="0" i="0" dirty="0" smtClean="0">
                    <a:solidFill>
                      <a:srgbClr val="1C1C1C"/>
                    </a:solidFill>
                    <a:latin typeface="Cambria Math"/>
                    <a:ea typeface="Microsoft YaHei" pitchFamily="50"/>
                    <a:cs typeface="Times New Roman" panose="02020603050405020304" pitchFamily="18" charset="0"/>
                  </a:rPr>
                  <a:t>𝑠</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represents the exercise practiced by a</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student at time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and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denotes the corresponding score. Generally, if the student correctly answers exercise </a:t>
                </a:r>
                <a:r>
                  <a:rPr lang="en-US" altLang="zh-CN" sz="2400" i="0" dirty="0">
                    <a:solidFill>
                      <a:srgbClr val="1C1C1C"/>
                    </a:solidFill>
                    <a:latin typeface="Cambria Math"/>
                    <a:ea typeface="Microsoft YaHei" pitchFamily="50"/>
                    <a:cs typeface="Times New Roman" panose="02020603050405020304" pitchFamily="18" charset="0"/>
                  </a:rPr>
                  <a:t>𝑞_𝑙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b="0" i="0" dirty="0" smtClean="0">
                    <a:solidFill>
                      <a:srgbClr val="1C1C1C"/>
                    </a:solidFill>
                    <a:latin typeface="Cambria Math"/>
                    <a:ea typeface="Microsoft YaHei" pitchFamily="50"/>
                    <a:cs typeface="Times New Roman" panose="02020603050405020304" pitchFamily="18" charset="0"/>
                  </a:rPr>
                  <a:t>=1</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otherwise, </a:t>
                </a:r>
                <a:r>
                  <a:rPr lang="en-US" altLang="zh-CN" sz="2400" i="0" dirty="0">
                    <a:solidFill>
                      <a:srgbClr val="1C1C1C"/>
                    </a:solidFill>
                    <a:latin typeface="Cambria Math"/>
                    <a:ea typeface="Microsoft YaHei" pitchFamily="50"/>
                    <a:cs typeface="Times New Roman" panose="02020603050405020304" pitchFamily="18" charset="0"/>
                  </a:rPr>
                  <a:t>𝑔_𝑙=</a:t>
                </a:r>
                <a:r>
                  <a:rPr lang="en-US" altLang="zh-CN" sz="2400" b="0" i="0" dirty="0" smtClean="0">
                    <a:solidFill>
                      <a:srgbClr val="1C1C1C"/>
                    </a:solidFill>
                    <a:latin typeface="Cambria Math"/>
                    <a:ea typeface="Microsoft YaHei" pitchFamily="50"/>
                    <a:cs typeface="Times New Roman" panose="02020603050405020304" pitchFamily="18" charset="0"/>
                  </a:rPr>
                  <a:t>0.</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All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exercises are derived from K</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concepts (e.g</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Mode</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zh-CN" altLang="en-US" sz="2400" dirty="0" smtClean="0"/>
                  <a:t>Our goal is to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train |S| local DKT models, where the s-</a:t>
                </a:r>
                <a:r>
                  <a:rPr lang="en-US" altLang="zh-CN" sz="2400" dirty="0" err="1" smtClean="0">
                    <a:solidFill>
                      <a:srgbClr val="1C1C1C"/>
                    </a:solidFill>
                    <a:latin typeface="Times New Roman" panose="02020603050405020304" pitchFamily="18" charset="0"/>
                    <a:ea typeface="Microsoft YaHei" pitchFamily="50"/>
                    <a:cs typeface="Times New Roman" panose="02020603050405020304" pitchFamily="18" charset="0"/>
                  </a:rPr>
                  <a:t>th</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DKT model can trace the students in school s of knowledge states (represent the students' mastery of concepts).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mn-lt"/>
                  <a:ea typeface="+mn-ea"/>
                  <a:cs typeface="宋体" pitchFamily="-106" charset="-122"/>
                </a:endParaRPr>
              </a:p>
              <a:p>
                <a:endParaRPr lang="zh-CN" altLang="en-US" dirty="0"/>
              </a:p>
            </p:txBody>
          </p:sp>
        </mc:Fallback>
      </mc:AlternateContent>
      <p:sp>
        <p:nvSpPr>
          <p:cNvPr id="4" name="灯片编号占位符 3">
            <a:extLst>
              <a:ext uri="{FF2B5EF4-FFF2-40B4-BE49-F238E27FC236}">
                <a16:creationId xmlns:a16="http://schemas.microsoft.com/office/drawing/2014/main" id="{E78D5F9E-6E64-6E75-6FAF-95E48F112434}"/>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8412EE-440F-428C-82E8-07BCEF19615F}" type="slidenum">
              <a:rPr kumimoji="0" lang="zh-CN" altLang="en-US" sz="13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zh-CN" altLang="en-US" sz="13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3865546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8076B-6D19-4B2C-1DB4-86A6839C603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3920DA8-3C2A-2FDA-AEC0-4520B28CFC51}"/>
              </a:ext>
            </a:extLst>
          </p:cNvPr>
          <p:cNvSpPr>
            <a:spLocks noGrp="1" noRot="1" noChangeAspect="1"/>
          </p:cNvSpPr>
          <p:nvPr>
            <p:ph type="sldImg"/>
          </p:nvPr>
        </p:nvSpPr>
        <p:spPr>
          <a:xfrm>
            <a:off x="142875" y="768350"/>
            <a:ext cx="6818313" cy="3836988"/>
          </a:xfrm>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00009131-BB77-F073-99A6-892A4BD1AB62}"/>
                  </a:ext>
                </a:extLst>
              </p:cNvPr>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图的拓扑结构靠人类难以完全把握，</a:t>
                </a:r>
                <a:r>
                  <a:rPr lang="en-US" altLang="zh-CN" dirty="0"/>
                  <a:t>LLM</a:t>
                </a:r>
                <a:r>
                  <a:rPr lang="zh-CN" altLang="en-US" dirty="0"/>
                  <a:t>则更是如此，需要全新的方式辅助</a:t>
                </a:r>
                <a:r>
                  <a:rPr lang="en-US" altLang="zh-CN" dirty="0"/>
                  <a:t>LLM</a:t>
                </a:r>
                <a:r>
                  <a:rPr lang="zh-CN" altLang="en-US" dirty="0"/>
                  <a:t>理解，或者扬长避短，在图的属性信息上下功夫。</a:t>
                </a:r>
              </a:p>
            </p:txBody>
          </p:sp>
        </mc:Choice>
        <mc:Fallback xmlns="">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We </a:t>
                </a:r>
                <a:r>
                  <a:rPr lang="en-US" altLang="zh-CN" sz="1200" kern="1200" dirty="0" smtClean="0">
                    <a:solidFill>
                      <a:schemeClr val="tx1"/>
                    </a:solidFill>
                    <a:effectLst/>
                    <a:latin typeface="+mn-lt"/>
                    <a:ea typeface="+mn-ea"/>
                    <a:cs typeface="宋体" pitchFamily="-106" charset="-122"/>
                  </a:rPr>
                  <a:t>formally </a:t>
                </a:r>
                <a:r>
                  <a:rPr lang="en-US" altLang="zh-CN" sz="1200" kern="1200" dirty="0" smtClean="0">
                    <a:solidFill>
                      <a:schemeClr val="tx1"/>
                    </a:solidFill>
                    <a:effectLst/>
                    <a:latin typeface="+mn-lt"/>
                    <a:ea typeface="+mn-ea"/>
                    <a:cs typeface="宋体" pitchFamily="-106" charset="-122"/>
                  </a:rPr>
                  <a:t>introduce the issue of Federated Deep Knowledge Tracing</a:t>
                </a:r>
                <a:r>
                  <a:rPr lang="en-US" altLang="zh-CN" sz="1200" kern="1200" dirty="0" smtClean="0">
                    <a:solidFill>
                      <a:schemeClr val="tx1"/>
                    </a:solidFill>
                    <a:effectLst/>
                    <a:latin typeface="+mn-lt"/>
                    <a:ea typeface="+mn-ea"/>
                    <a:cs typeface="宋体" pitchFamily="-106" charset="-122"/>
                  </a:rPr>
                  <a:t>. Given </a:t>
                </a:r>
                <a:r>
                  <a:rPr lang="en-US" altLang="zh-CN" sz="1200" dirty="0" smtClean="0">
                    <a:solidFill>
                      <a:srgbClr val="1C1C1C"/>
                    </a:solidFill>
                    <a:latin typeface="Times New Roman" panose="02020603050405020304" pitchFamily="18" charset="0"/>
                    <a:ea typeface="Microsoft YaHei" pitchFamily="50"/>
                    <a:cs typeface="Times New Roman" panose="02020603050405020304" pitchFamily="18" charset="0"/>
                  </a:rPr>
                  <a:t>learning records of students from |S| schools isolated.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Here </a:t>
                </a:r>
                <a:r>
                  <a:rPr lang="en-US" altLang="zh-CN" sz="2400" i="0" dirty="0">
                    <a:solidFill>
                      <a:srgbClr val="1C1C1C"/>
                    </a:solidFill>
                    <a:latin typeface="Cambria Math"/>
                    <a:ea typeface="Microsoft YaHei" pitchFamily="50"/>
                    <a:cs typeface="Times New Roman" panose="02020603050405020304" pitchFamily="18" charset="0"/>
                  </a:rPr>
                  <a:t>𝑞_𝑙</a:t>
                </a:r>
                <a:r>
                  <a:rPr lang="zh-CN" altLang="en-US" sz="2400" b="0" i="0" dirty="0" smtClean="0">
                    <a:solidFill>
                      <a:srgbClr val="1C1C1C"/>
                    </a:solidFill>
                    <a:latin typeface="Cambria Math"/>
                    <a:ea typeface="Microsoft YaHei" pitchFamily="50"/>
                    <a:cs typeface="Times New Roman" panose="02020603050405020304" pitchFamily="18" charset="0"/>
                  </a:rPr>
                  <a:t>∈</a:t>
                </a:r>
                <a:r>
                  <a:rPr lang="en-US" altLang="zh-CN" sz="2400" b="0" i="0" dirty="0" smtClean="0">
                    <a:solidFill>
                      <a:srgbClr val="1C1C1C"/>
                    </a:solidFill>
                    <a:latin typeface="Cambria Math"/>
                    <a:ea typeface="Microsoft YaHei" pitchFamily="50"/>
                    <a:cs typeface="Times New Roman" panose="02020603050405020304" pitchFamily="18" charset="0"/>
                  </a:rPr>
                  <a:t>𝑄</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b="0" i="0" dirty="0" smtClean="0">
                    <a:solidFill>
                      <a:srgbClr val="1C1C1C"/>
                    </a:solidFill>
                    <a:latin typeface="Cambria Math"/>
                    <a:ea typeface="Microsoft YaHei" pitchFamily="50"/>
                    <a:cs typeface="Times New Roman" panose="02020603050405020304" pitchFamily="18" charset="0"/>
                  </a:rPr>
                  <a:t>𝑠</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represents the exercise practiced by a</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student at time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and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denotes the corresponding score. Generally, if the student correctly answers exercise </a:t>
                </a:r>
                <a:r>
                  <a:rPr lang="en-US" altLang="zh-CN" sz="2400" i="0" dirty="0">
                    <a:solidFill>
                      <a:srgbClr val="1C1C1C"/>
                    </a:solidFill>
                    <a:latin typeface="Cambria Math"/>
                    <a:ea typeface="Microsoft YaHei" pitchFamily="50"/>
                    <a:cs typeface="Times New Roman" panose="02020603050405020304" pitchFamily="18" charset="0"/>
                  </a:rPr>
                  <a:t>𝑞_𝑙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b="0" i="0" dirty="0" smtClean="0">
                    <a:solidFill>
                      <a:srgbClr val="1C1C1C"/>
                    </a:solidFill>
                    <a:latin typeface="Cambria Math"/>
                    <a:ea typeface="Microsoft YaHei" pitchFamily="50"/>
                    <a:cs typeface="Times New Roman" panose="02020603050405020304" pitchFamily="18" charset="0"/>
                  </a:rPr>
                  <a:t>=1</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otherwise, </a:t>
                </a:r>
                <a:r>
                  <a:rPr lang="en-US" altLang="zh-CN" sz="2400" i="0" dirty="0">
                    <a:solidFill>
                      <a:srgbClr val="1C1C1C"/>
                    </a:solidFill>
                    <a:latin typeface="Cambria Math"/>
                    <a:ea typeface="Microsoft YaHei" pitchFamily="50"/>
                    <a:cs typeface="Times New Roman" panose="02020603050405020304" pitchFamily="18" charset="0"/>
                  </a:rPr>
                  <a:t>𝑔_𝑙=</a:t>
                </a:r>
                <a:r>
                  <a:rPr lang="en-US" altLang="zh-CN" sz="2400" b="0" i="0" dirty="0" smtClean="0">
                    <a:solidFill>
                      <a:srgbClr val="1C1C1C"/>
                    </a:solidFill>
                    <a:latin typeface="Cambria Math"/>
                    <a:ea typeface="Microsoft YaHei" pitchFamily="50"/>
                    <a:cs typeface="Times New Roman" panose="02020603050405020304" pitchFamily="18" charset="0"/>
                  </a:rPr>
                  <a:t>0.</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All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exercises are derived from K</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concepts (e.g</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Mode</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zh-CN" altLang="en-US" sz="2400" dirty="0" smtClean="0"/>
                  <a:t>Our goal is to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train |S| local DKT models, where the s-</a:t>
                </a:r>
                <a:r>
                  <a:rPr lang="en-US" altLang="zh-CN" sz="2400" dirty="0" err="1" smtClean="0">
                    <a:solidFill>
                      <a:srgbClr val="1C1C1C"/>
                    </a:solidFill>
                    <a:latin typeface="Times New Roman" panose="02020603050405020304" pitchFamily="18" charset="0"/>
                    <a:ea typeface="Microsoft YaHei" pitchFamily="50"/>
                    <a:cs typeface="Times New Roman" panose="02020603050405020304" pitchFamily="18" charset="0"/>
                  </a:rPr>
                  <a:t>th</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DKT model can trace the students in school s of knowledge states (represent the students' mastery of concepts).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mn-lt"/>
                  <a:ea typeface="+mn-ea"/>
                  <a:cs typeface="宋体" pitchFamily="-106" charset="-122"/>
                </a:endParaRPr>
              </a:p>
              <a:p>
                <a:endParaRPr lang="zh-CN" altLang="en-US" dirty="0"/>
              </a:p>
            </p:txBody>
          </p:sp>
        </mc:Fallback>
      </mc:AlternateContent>
      <p:sp>
        <p:nvSpPr>
          <p:cNvPr id="4" name="灯片编号占位符 3">
            <a:extLst>
              <a:ext uri="{FF2B5EF4-FFF2-40B4-BE49-F238E27FC236}">
                <a16:creationId xmlns:a16="http://schemas.microsoft.com/office/drawing/2014/main" id="{98B76444-C69A-8D25-E9D3-50F07D5D3876}"/>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8412EE-440F-428C-82E8-07BCEF19615F}" type="slidenum">
              <a:rPr kumimoji="0" lang="zh-CN" altLang="en-US" sz="13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zh-CN" altLang="en-US" sz="13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2486351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2875" y="768350"/>
            <a:ext cx="6818313" cy="3836988"/>
          </a:xfrm>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mc:Choice>
        <mc:Fallback xmlns="">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We </a:t>
                </a:r>
                <a:r>
                  <a:rPr lang="en-US" altLang="zh-CN" sz="1200" kern="1200" dirty="0" smtClean="0">
                    <a:solidFill>
                      <a:schemeClr val="tx1"/>
                    </a:solidFill>
                    <a:effectLst/>
                    <a:latin typeface="+mn-lt"/>
                    <a:ea typeface="+mn-ea"/>
                    <a:cs typeface="宋体" pitchFamily="-106" charset="-122"/>
                  </a:rPr>
                  <a:t>formally </a:t>
                </a:r>
                <a:r>
                  <a:rPr lang="en-US" altLang="zh-CN" sz="1200" kern="1200" dirty="0" smtClean="0">
                    <a:solidFill>
                      <a:schemeClr val="tx1"/>
                    </a:solidFill>
                    <a:effectLst/>
                    <a:latin typeface="+mn-lt"/>
                    <a:ea typeface="+mn-ea"/>
                    <a:cs typeface="宋体" pitchFamily="-106" charset="-122"/>
                  </a:rPr>
                  <a:t>introduce the issue of Federated Deep Knowledge Tracing</a:t>
                </a:r>
                <a:r>
                  <a:rPr lang="en-US" altLang="zh-CN" sz="1200" kern="1200" dirty="0" smtClean="0">
                    <a:solidFill>
                      <a:schemeClr val="tx1"/>
                    </a:solidFill>
                    <a:effectLst/>
                    <a:latin typeface="+mn-lt"/>
                    <a:ea typeface="+mn-ea"/>
                    <a:cs typeface="宋体" pitchFamily="-106" charset="-122"/>
                  </a:rPr>
                  <a:t>. Given </a:t>
                </a:r>
                <a:r>
                  <a:rPr lang="en-US" altLang="zh-CN" sz="1200" dirty="0" smtClean="0">
                    <a:solidFill>
                      <a:srgbClr val="1C1C1C"/>
                    </a:solidFill>
                    <a:latin typeface="Times New Roman" panose="02020603050405020304" pitchFamily="18" charset="0"/>
                    <a:ea typeface="Microsoft YaHei" pitchFamily="50"/>
                    <a:cs typeface="Times New Roman" panose="02020603050405020304" pitchFamily="18" charset="0"/>
                  </a:rPr>
                  <a:t>learning records of students from |S| schools isolated.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Here </a:t>
                </a:r>
                <a:r>
                  <a:rPr lang="en-US" altLang="zh-CN" sz="2400" i="0" dirty="0">
                    <a:solidFill>
                      <a:srgbClr val="1C1C1C"/>
                    </a:solidFill>
                    <a:latin typeface="Cambria Math"/>
                    <a:ea typeface="Microsoft YaHei" pitchFamily="50"/>
                    <a:cs typeface="Times New Roman" panose="02020603050405020304" pitchFamily="18" charset="0"/>
                  </a:rPr>
                  <a:t>𝑞_𝑙</a:t>
                </a:r>
                <a:r>
                  <a:rPr lang="zh-CN" altLang="en-US" sz="2400" b="0" i="0" dirty="0" smtClean="0">
                    <a:solidFill>
                      <a:srgbClr val="1C1C1C"/>
                    </a:solidFill>
                    <a:latin typeface="Cambria Math"/>
                    <a:ea typeface="Microsoft YaHei" pitchFamily="50"/>
                    <a:cs typeface="Times New Roman" panose="02020603050405020304" pitchFamily="18" charset="0"/>
                  </a:rPr>
                  <a:t>∈</a:t>
                </a:r>
                <a:r>
                  <a:rPr lang="en-US" altLang="zh-CN" sz="2400" b="0" i="0" dirty="0" smtClean="0">
                    <a:solidFill>
                      <a:srgbClr val="1C1C1C"/>
                    </a:solidFill>
                    <a:latin typeface="Cambria Math"/>
                    <a:ea typeface="Microsoft YaHei" pitchFamily="50"/>
                    <a:cs typeface="Times New Roman" panose="02020603050405020304" pitchFamily="18" charset="0"/>
                  </a:rPr>
                  <a:t>𝑄</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b="0" i="0" dirty="0" smtClean="0">
                    <a:solidFill>
                      <a:srgbClr val="1C1C1C"/>
                    </a:solidFill>
                    <a:latin typeface="Cambria Math"/>
                    <a:ea typeface="Microsoft YaHei" pitchFamily="50"/>
                    <a:cs typeface="Times New Roman" panose="02020603050405020304" pitchFamily="18" charset="0"/>
                  </a:rPr>
                  <a:t>𝑠</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represents the exercise practiced by a</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student at time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and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denotes the corresponding score. Generally, if the student correctly answers exercise </a:t>
                </a:r>
                <a:r>
                  <a:rPr lang="en-US" altLang="zh-CN" sz="2400" i="0" dirty="0">
                    <a:solidFill>
                      <a:srgbClr val="1C1C1C"/>
                    </a:solidFill>
                    <a:latin typeface="Cambria Math"/>
                    <a:ea typeface="Microsoft YaHei" pitchFamily="50"/>
                    <a:cs typeface="Times New Roman" panose="02020603050405020304" pitchFamily="18" charset="0"/>
                  </a:rPr>
                  <a:t>𝑞_𝑙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b="0" i="0" dirty="0" smtClean="0">
                    <a:solidFill>
                      <a:srgbClr val="1C1C1C"/>
                    </a:solidFill>
                    <a:latin typeface="Cambria Math"/>
                    <a:ea typeface="Microsoft YaHei" pitchFamily="50"/>
                    <a:cs typeface="Times New Roman" panose="02020603050405020304" pitchFamily="18" charset="0"/>
                  </a:rPr>
                  <a:t>=1</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otherwise, </a:t>
                </a:r>
                <a:r>
                  <a:rPr lang="en-US" altLang="zh-CN" sz="2400" i="0" dirty="0">
                    <a:solidFill>
                      <a:srgbClr val="1C1C1C"/>
                    </a:solidFill>
                    <a:latin typeface="Cambria Math"/>
                    <a:ea typeface="Microsoft YaHei" pitchFamily="50"/>
                    <a:cs typeface="Times New Roman" panose="02020603050405020304" pitchFamily="18" charset="0"/>
                  </a:rPr>
                  <a:t>𝑔_𝑙=</a:t>
                </a:r>
                <a:r>
                  <a:rPr lang="en-US" altLang="zh-CN" sz="2400" b="0" i="0" dirty="0" smtClean="0">
                    <a:solidFill>
                      <a:srgbClr val="1C1C1C"/>
                    </a:solidFill>
                    <a:latin typeface="Cambria Math"/>
                    <a:ea typeface="Microsoft YaHei" pitchFamily="50"/>
                    <a:cs typeface="Times New Roman" panose="02020603050405020304" pitchFamily="18" charset="0"/>
                  </a:rPr>
                  <a:t>0.</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All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exercises are derived from K</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concepts (e.g</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Mode</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zh-CN" altLang="en-US" sz="2400" dirty="0" smtClean="0"/>
                  <a:t>Our goal is to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train |S| local DKT models, where the s-</a:t>
                </a:r>
                <a:r>
                  <a:rPr lang="en-US" altLang="zh-CN" sz="2400" dirty="0" err="1" smtClean="0">
                    <a:solidFill>
                      <a:srgbClr val="1C1C1C"/>
                    </a:solidFill>
                    <a:latin typeface="Times New Roman" panose="02020603050405020304" pitchFamily="18" charset="0"/>
                    <a:ea typeface="Microsoft YaHei" pitchFamily="50"/>
                    <a:cs typeface="Times New Roman" panose="02020603050405020304" pitchFamily="18" charset="0"/>
                  </a:rPr>
                  <a:t>th</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DKT model can trace the students in school s of knowledge states (represent the students' mastery of concepts).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mn-lt"/>
                  <a:ea typeface="+mn-ea"/>
                  <a:cs typeface="宋体" pitchFamily="-106" charset="-122"/>
                </a:endParaRPr>
              </a:p>
              <a:p>
                <a:endParaRPr lang="zh-CN" altLang="en-US" dirty="0"/>
              </a:p>
            </p:txBody>
          </p:sp>
        </mc:Fallback>
      </mc:AlternateContent>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8412EE-440F-428C-82E8-07BCEF19615F}" type="slidenum">
              <a:rPr kumimoji="0" lang="zh-CN" altLang="en-US" sz="13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zh-CN" altLang="en-US" sz="13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965239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F54AE-071D-83AA-E9DE-7F1E4B3B34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B562879-2B3F-B72C-9BE3-9D26F8F2E8DE}"/>
              </a:ext>
            </a:extLst>
          </p:cNvPr>
          <p:cNvSpPr>
            <a:spLocks noGrp="1" noRot="1" noChangeAspect="1"/>
          </p:cNvSpPr>
          <p:nvPr>
            <p:ph type="sldImg"/>
          </p:nvPr>
        </p:nvSpPr>
        <p:spPr>
          <a:xfrm>
            <a:off x="142875" y="768350"/>
            <a:ext cx="6818313" cy="3836988"/>
          </a:xfrm>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D78AA805-03DB-7850-EFCF-D63B27E8BE3E}"/>
                  </a:ext>
                </a:extLst>
              </p:cNvPr>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将对框出的几种方法选取代表性工作作为例子进行介绍。</a:t>
                </a:r>
              </a:p>
            </p:txBody>
          </p:sp>
        </mc:Choice>
        <mc:Fallback xmlns="">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We </a:t>
                </a:r>
                <a:r>
                  <a:rPr lang="en-US" altLang="zh-CN" sz="1200" kern="1200" dirty="0" smtClean="0">
                    <a:solidFill>
                      <a:schemeClr val="tx1"/>
                    </a:solidFill>
                    <a:effectLst/>
                    <a:latin typeface="+mn-lt"/>
                    <a:ea typeface="+mn-ea"/>
                    <a:cs typeface="宋体" pitchFamily="-106" charset="-122"/>
                  </a:rPr>
                  <a:t>formally </a:t>
                </a:r>
                <a:r>
                  <a:rPr lang="en-US" altLang="zh-CN" sz="1200" kern="1200" dirty="0" smtClean="0">
                    <a:solidFill>
                      <a:schemeClr val="tx1"/>
                    </a:solidFill>
                    <a:effectLst/>
                    <a:latin typeface="+mn-lt"/>
                    <a:ea typeface="+mn-ea"/>
                    <a:cs typeface="宋体" pitchFamily="-106" charset="-122"/>
                  </a:rPr>
                  <a:t>introduce the issue of Federated Deep Knowledge Tracing</a:t>
                </a:r>
                <a:r>
                  <a:rPr lang="en-US" altLang="zh-CN" sz="1200" kern="1200" dirty="0" smtClean="0">
                    <a:solidFill>
                      <a:schemeClr val="tx1"/>
                    </a:solidFill>
                    <a:effectLst/>
                    <a:latin typeface="+mn-lt"/>
                    <a:ea typeface="+mn-ea"/>
                    <a:cs typeface="宋体" pitchFamily="-106" charset="-122"/>
                  </a:rPr>
                  <a:t>. Given </a:t>
                </a:r>
                <a:r>
                  <a:rPr lang="en-US" altLang="zh-CN" sz="1200" dirty="0" smtClean="0">
                    <a:solidFill>
                      <a:srgbClr val="1C1C1C"/>
                    </a:solidFill>
                    <a:latin typeface="Times New Roman" panose="02020603050405020304" pitchFamily="18" charset="0"/>
                    <a:ea typeface="Microsoft YaHei" pitchFamily="50"/>
                    <a:cs typeface="Times New Roman" panose="02020603050405020304" pitchFamily="18" charset="0"/>
                  </a:rPr>
                  <a:t>learning records of students from |S| schools isolated.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Here </a:t>
                </a:r>
                <a:r>
                  <a:rPr lang="en-US" altLang="zh-CN" sz="2400" i="0" dirty="0">
                    <a:solidFill>
                      <a:srgbClr val="1C1C1C"/>
                    </a:solidFill>
                    <a:latin typeface="Cambria Math"/>
                    <a:ea typeface="Microsoft YaHei" pitchFamily="50"/>
                    <a:cs typeface="Times New Roman" panose="02020603050405020304" pitchFamily="18" charset="0"/>
                  </a:rPr>
                  <a:t>𝑞_𝑙</a:t>
                </a:r>
                <a:r>
                  <a:rPr lang="zh-CN" altLang="en-US" sz="2400" b="0" i="0" dirty="0" smtClean="0">
                    <a:solidFill>
                      <a:srgbClr val="1C1C1C"/>
                    </a:solidFill>
                    <a:latin typeface="Cambria Math"/>
                    <a:ea typeface="Microsoft YaHei" pitchFamily="50"/>
                    <a:cs typeface="Times New Roman" panose="02020603050405020304" pitchFamily="18" charset="0"/>
                  </a:rPr>
                  <a:t>∈</a:t>
                </a:r>
                <a:r>
                  <a:rPr lang="en-US" altLang="zh-CN" sz="2400" b="0" i="0" dirty="0" smtClean="0">
                    <a:solidFill>
                      <a:srgbClr val="1C1C1C"/>
                    </a:solidFill>
                    <a:latin typeface="Cambria Math"/>
                    <a:ea typeface="Microsoft YaHei" pitchFamily="50"/>
                    <a:cs typeface="Times New Roman" panose="02020603050405020304" pitchFamily="18" charset="0"/>
                  </a:rPr>
                  <a:t>𝑄</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b="0" i="0" dirty="0" smtClean="0">
                    <a:solidFill>
                      <a:srgbClr val="1C1C1C"/>
                    </a:solidFill>
                    <a:latin typeface="Cambria Math"/>
                    <a:ea typeface="Microsoft YaHei" pitchFamily="50"/>
                    <a:cs typeface="Times New Roman" panose="02020603050405020304" pitchFamily="18" charset="0"/>
                  </a:rPr>
                  <a:t>𝑠</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represents the exercise practiced by a</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student at time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and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denotes the corresponding score. Generally, if the student correctly answers exercise </a:t>
                </a:r>
                <a:r>
                  <a:rPr lang="en-US" altLang="zh-CN" sz="2400" i="0" dirty="0">
                    <a:solidFill>
                      <a:srgbClr val="1C1C1C"/>
                    </a:solidFill>
                    <a:latin typeface="Cambria Math"/>
                    <a:ea typeface="Microsoft YaHei" pitchFamily="50"/>
                    <a:cs typeface="Times New Roman" panose="02020603050405020304" pitchFamily="18" charset="0"/>
                  </a:rPr>
                  <a:t>𝑞_𝑙</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b="0" i="0" dirty="0" smtClean="0">
                    <a:solidFill>
                      <a:srgbClr val="1C1C1C"/>
                    </a:solidFill>
                    <a:latin typeface="Cambria Math"/>
                    <a:ea typeface="Microsoft YaHei" pitchFamily="50"/>
                    <a:cs typeface="Times New Roman" panose="02020603050405020304" pitchFamily="18" charset="0"/>
                  </a:rPr>
                  <a:t>𝑔</a:t>
                </a:r>
                <a:r>
                  <a:rPr lang="en-US" altLang="zh-CN" sz="2400" b="0" i="0" dirty="0">
                    <a:solidFill>
                      <a:srgbClr val="1C1C1C"/>
                    </a:solidFill>
                    <a:latin typeface="Cambria Math"/>
                    <a:ea typeface="Microsoft YaHei" pitchFamily="50"/>
                    <a:cs typeface="Times New Roman" panose="02020603050405020304" pitchFamily="18" charset="0"/>
                  </a:rPr>
                  <a:t>_</a:t>
                </a:r>
                <a:r>
                  <a:rPr lang="en-US" altLang="zh-CN" sz="2400" i="0" dirty="0">
                    <a:solidFill>
                      <a:srgbClr val="1C1C1C"/>
                    </a:solidFill>
                    <a:latin typeface="Cambria Math"/>
                    <a:ea typeface="Microsoft YaHei" pitchFamily="50"/>
                    <a:cs typeface="Times New Roman" panose="02020603050405020304" pitchFamily="18" charset="0"/>
                  </a:rPr>
                  <a:t>𝑙</a:t>
                </a:r>
                <a:r>
                  <a:rPr lang="en-US" altLang="zh-CN" sz="2400" b="0" i="0" dirty="0" smtClean="0">
                    <a:solidFill>
                      <a:srgbClr val="1C1C1C"/>
                    </a:solidFill>
                    <a:latin typeface="Cambria Math"/>
                    <a:ea typeface="Microsoft YaHei" pitchFamily="50"/>
                    <a:cs typeface="Times New Roman" panose="02020603050405020304" pitchFamily="18" charset="0"/>
                  </a:rPr>
                  <a:t>=1</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otherwise, </a:t>
                </a:r>
                <a:r>
                  <a:rPr lang="en-US" altLang="zh-CN" sz="2400" i="0" dirty="0">
                    <a:solidFill>
                      <a:srgbClr val="1C1C1C"/>
                    </a:solidFill>
                    <a:latin typeface="Cambria Math"/>
                    <a:ea typeface="Microsoft YaHei" pitchFamily="50"/>
                    <a:cs typeface="Times New Roman" panose="02020603050405020304" pitchFamily="18" charset="0"/>
                  </a:rPr>
                  <a:t>𝑔_𝑙=</a:t>
                </a:r>
                <a:r>
                  <a:rPr lang="en-US" altLang="zh-CN" sz="2400" b="0" i="0" dirty="0" smtClean="0">
                    <a:solidFill>
                      <a:srgbClr val="1C1C1C"/>
                    </a:solidFill>
                    <a:latin typeface="Cambria Math"/>
                    <a:ea typeface="Microsoft YaHei" pitchFamily="50"/>
                    <a:cs typeface="Times New Roman" panose="02020603050405020304" pitchFamily="18" charset="0"/>
                  </a:rPr>
                  <a:t>0.</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All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exercises are derived from K</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concepts (e.g</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en-US" altLang="zh-CN" sz="2400" dirty="0">
                    <a:solidFill>
                      <a:srgbClr val="1C1C1C"/>
                    </a:solidFill>
                    <a:latin typeface="Times New Roman" panose="02020603050405020304" pitchFamily="18" charset="0"/>
                    <a:ea typeface="Microsoft YaHei" pitchFamily="50"/>
                    <a:cs typeface="Times New Roman" panose="02020603050405020304" pitchFamily="18" charset="0"/>
                  </a:rPr>
                  <a:t>''</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Mode</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a:t>
                </a:r>
                <a:r>
                  <a:rPr lang="zh-CN" altLang="en-US" sz="2400" dirty="0" smtClean="0"/>
                  <a:t>Our goal is to </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train |S| local DKT models, where the s-</a:t>
                </a:r>
                <a:r>
                  <a:rPr lang="en-US" altLang="zh-CN" sz="2400" dirty="0" err="1" smtClean="0">
                    <a:solidFill>
                      <a:srgbClr val="1C1C1C"/>
                    </a:solidFill>
                    <a:latin typeface="Times New Roman" panose="02020603050405020304" pitchFamily="18" charset="0"/>
                    <a:ea typeface="Microsoft YaHei" pitchFamily="50"/>
                    <a:cs typeface="Times New Roman" panose="02020603050405020304" pitchFamily="18" charset="0"/>
                  </a:rPr>
                  <a:t>th</a:t>
                </a:r>
                <a:r>
                  <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rPr>
                  <a:t> DKT model can trace the students in school s of knowledge states (represent the students' mastery of concepts).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sz="2400" dirty="0" smtClean="0">
                  <a:solidFill>
                    <a:srgbClr val="1C1C1C"/>
                  </a:solidFill>
                  <a:latin typeface="Times New Roman" panose="02020603050405020304" pitchFamily="18" charset="0"/>
                  <a:ea typeface="Microsoft YaHei" pitchFamily="5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mn-lt"/>
                  <a:ea typeface="+mn-ea"/>
                  <a:cs typeface="宋体" pitchFamily="-106" charset="-122"/>
                </a:endParaRPr>
              </a:p>
              <a:p>
                <a:endParaRPr lang="zh-CN" altLang="en-US" dirty="0"/>
              </a:p>
            </p:txBody>
          </p:sp>
        </mc:Fallback>
      </mc:AlternateContent>
      <p:sp>
        <p:nvSpPr>
          <p:cNvPr id="4" name="灯片编号占位符 3">
            <a:extLst>
              <a:ext uri="{FF2B5EF4-FFF2-40B4-BE49-F238E27FC236}">
                <a16:creationId xmlns:a16="http://schemas.microsoft.com/office/drawing/2014/main" id="{A576EED6-4936-C173-0402-60B9C4793344}"/>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8412EE-440F-428C-82E8-07BCEF19615F}" type="slidenum">
              <a:rPr kumimoji="0" lang="zh-CN" altLang="en-US" sz="13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zh-CN" altLang="en-US" sz="13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573990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矩形 3"/>
          <p:cNvSpPr/>
          <p:nvPr userDrawn="1"/>
        </p:nvSpPr>
        <p:spPr>
          <a:xfrm>
            <a:off x="-12700" y="1"/>
            <a:ext cx="12192000" cy="89852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5" name="组合 6"/>
          <p:cNvGrpSpPr>
            <a:grpSpLocks/>
          </p:cNvGrpSpPr>
          <p:nvPr userDrawn="1"/>
        </p:nvGrpSpPr>
        <p:grpSpPr bwMode="auto">
          <a:xfrm>
            <a:off x="0" y="6551614"/>
            <a:ext cx="12202584" cy="306387"/>
            <a:chOff x="670" y="6570913"/>
            <a:chExt cx="9152857" cy="306000"/>
          </a:xfrm>
        </p:grpSpPr>
        <p:sp>
          <p:nvSpPr>
            <p:cNvPr id="6" name="矩形 5"/>
            <p:cNvSpPr/>
            <p:nvPr/>
          </p:nvSpPr>
          <p:spPr>
            <a:xfrm>
              <a:off x="670" y="6570913"/>
              <a:ext cx="4580398" cy="306000"/>
            </a:xfrm>
            <a:prstGeom prst="rect">
              <a:avLst/>
            </a:prstGeom>
            <a:solidFill>
              <a:srgbClr val="6087C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7" name="组合 8"/>
            <p:cNvGrpSpPr>
              <a:grpSpLocks/>
            </p:cNvGrpSpPr>
            <p:nvPr userDrawn="1"/>
          </p:nvGrpSpPr>
          <p:grpSpPr bwMode="auto">
            <a:xfrm>
              <a:off x="180200" y="6570913"/>
              <a:ext cx="8973327" cy="306000"/>
              <a:chOff x="180200" y="6570913"/>
              <a:chExt cx="8973327" cy="306000"/>
            </a:xfrm>
          </p:grpSpPr>
          <p:sp>
            <p:nvSpPr>
              <p:cNvPr id="8" name="文本框 10"/>
              <p:cNvSpPr txBox="1">
                <a:spLocks noChangeArrowheads="1"/>
              </p:cNvSpPr>
              <p:nvPr/>
            </p:nvSpPr>
            <p:spPr bwMode="auto">
              <a:xfrm>
                <a:off x="180200" y="6602623"/>
                <a:ext cx="4222851" cy="245910"/>
              </a:xfrm>
              <a:prstGeom prst="rect">
                <a:avLst/>
              </a:prstGeom>
              <a:no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1000" b="1" dirty="0">
                    <a:solidFill>
                      <a:schemeClr val="bg1"/>
                    </a:solidFill>
                    <a:latin typeface="微软雅黑" panose="020B0503020204020204" pitchFamily="34" charset="-122"/>
                    <a:ea typeface="微软雅黑" panose="020B0503020204020204" pitchFamily="34" charset="-122"/>
                  </a:rPr>
                  <a:t>Anhui Province Key Lab. of Big Data Analysis and Application</a:t>
                </a:r>
                <a:endParaRPr lang="zh-CN" altLang="en-US" sz="1000" b="1"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4581068" y="6570913"/>
                <a:ext cx="4572459" cy="306000"/>
              </a:xfrm>
              <a:prstGeom prst="rect">
                <a:avLst/>
              </a:prstGeom>
              <a:solidFill>
                <a:srgbClr val="99B2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sp>
        <p:nvSpPr>
          <p:cNvPr id="2" name="标题 1"/>
          <p:cNvSpPr>
            <a:spLocks noGrp="1"/>
          </p:cNvSpPr>
          <p:nvPr>
            <p:ph type="ctrTitle"/>
          </p:nvPr>
        </p:nvSpPr>
        <p:spPr>
          <a:xfrm>
            <a:off x="1524000" y="1640114"/>
            <a:ext cx="9144000" cy="1869849"/>
          </a:xfrm>
        </p:spPr>
        <p:txBody>
          <a:bodyPr anchor="b"/>
          <a:lstStyle>
            <a:lvl1pPr algn="ctr">
              <a:defRPr sz="4500" b="1">
                <a:solidFill>
                  <a:srgbClr val="002060"/>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1524000" y="3899581"/>
            <a:ext cx="9144000" cy="1198562"/>
          </a:xfrm>
        </p:spPr>
        <p:txBody>
          <a:bodyPr/>
          <a:lstStyle>
            <a:lvl1pPr marL="0" indent="0" algn="ctr">
              <a:buNone/>
              <a:defRPr sz="1800">
                <a:solidFill>
                  <a:srgbClr val="002060"/>
                </a:solidFill>
                <a:latin typeface="微软雅黑" panose="020B0503020204020204" pitchFamily="34" charset="-122"/>
                <a:ea typeface="微软雅黑" panose="020B0503020204020204" pitchFamily="34" charset="-122"/>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单击此处编辑母版副标题样式</a:t>
            </a:r>
          </a:p>
        </p:txBody>
      </p:sp>
      <p:sp>
        <p:nvSpPr>
          <p:cNvPr id="10" name="日期占位符 3"/>
          <p:cNvSpPr>
            <a:spLocks noGrp="1"/>
          </p:cNvSpPr>
          <p:nvPr>
            <p:ph type="dt" sz="half" idx="10"/>
          </p:nvPr>
        </p:nvSpPr>
        <p:spPr>
          <a:xfrm>
            <a:off x="4724400" y="5441951"/>
            <a:ext cx="2743200" cy="365125"/>
          </a:xfrm>
        </p:spPr>
        <p:txBody>
          <a:bodyPr/>
          <a:lstStyle>
            <a:lvl1pPr algn="ctr">
              <a:defRPr sz="1400">
                <a:solidFill>
                  <a:srgbClr val="002060"/>
                </a:solidFill>
                <a:latin typeface="微软雅黑" panose="020B0503020204020204" pitchFamily="34" charset="-122"/>
                <a:ea typeface="微软雅黑" panose="020B0503020204020204" pitchFamily="34" charset="-122"/>
              </a:defRPr>
            </a:lvl1pPr>
          </a:lstStyle>
          <a:p>
            <a:pPr>
              <a:defRPr/>
            </a:pPr>
            <a:endParaRPr lang="zh-CN" altLang="en-US" dirty="0"/>
          </a:p>
        </p:txBody>
      </p:sp>
    </p:spTree>
    <p:extLst>
      <p:ext uri="{BB962C8B-B14F-4D97-AF65-F5344CB8AC3E}">
        <p14:creationId xmlns:p14="http://schemas.microsoft.com/office/powerpoint/2010/main" val="176317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pPr>
              <a:defRPr/>
            </a:pPr>
            <a:endParaRPr lang="zh-CN" altLang="en-US"/>
          </a:p>
        </p:txBody>
      </p:sp>
      <p:sp>
        <p:nvSpPr>
          <p:cNvPr id="6" name="页脚占位符 5"/>
          <p:cNvSpPr>
            <a:spLocks noGrp="1"/>
          </p:cNvSpPr>
          <p:nvPr>
            <p:ph type="ftr" sz="quarter" idx="11"/>
          </p:nvPr>
        </p:nvSpPr>
        <p:spPr/>
        <p:txBody>
          <a:bodyPr/>
          <a:lstStyle>
            <a:lvl1pPr>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a:lvl1pPr>
          </a:lstStyle>
          <a:p>
            <a:pPr>
              <a:defRPr/>
            </a:pPr>
            <a:fld id="{9A68F0FB-65C1-420C-ADA9-46DE70954100}" type="slidenum">
              <a:rPr lang="zh-CN" altLang="en-US"/>
              <a:pPr>
                <a:defRPr/>
              </a:pPr>
              <a:t>‹#›</a:t>
            </a:fld>
            <a:endParaRPr lang="zh-CN" altLang="en-US"/>
          </a:p>
        </p:txBody>
      </p:sp>
    </p:spTree>
    <p:extLst>
      <p:ext uri="{BB962C8B-B14F-4D97-AF65-F5344CB8AC3E}">
        <p14:creationId xmlns:p14="http://schemas.microsoft.com/office/powerpoint/2010/main" val="1169055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5183188" y="987427"/>
            <a:ext cx="6172200" cy="4873625"/>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a:t>单击图标添加图片</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pPr>
              <a:defRPr/>
            </a:pPr>
            <a:endParaRPr lang="zh-CN" altLang="en-US"/>
          </a:p>
        </p:txBody>
      </p:sp>
      <p:sp>
        <p:nvSpPr>
          <p:cNvPr id="6" name="页脚占位符 5"/>
          <p:cNvSpPr>
            <a:spLocks noGrp="1"/>
          </p:cNvSpPr>
          <p:nvPr>
            <p:ph type="ftr" sz="quarter" idx="11"/>
          </p:nvPr>
        </p:nvSpPr>
        <p:spPr/>
        <p:txBody>
          <a:bodyPr/>
          <a:lstStyle>
            <a:lvl1pPr>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a:lvl1pPr>
          </a:lstStyle>
          <a:p>
            <a:pPr>
              <a:defRPr/>
            </a:pPr>
            <a:fld id="{B087CC26-430F-4D8E-BCFF-73848F2117DC}" type="slidenum">
              <a:rPr lang="zh-CN" altLang="en-US"/>
              <a:pPr>
                <a:defRPr/>
              </a:pPr>
              <a:t>‹#›</a:t>
            </a:fld>
            <a:endParaRPr lang="zh-CN" altLang="en-US"/>
          </a:p>
        </p:txBody>
      </p:sp>
    </p:spTree>
    <p:extLst>
      <p:ext uri="{BB962C8B-B14F-4D97-AF65-F5344CB8AC3E}">
        <p14:creationId xmlns:p14="http://schemas.microsoft.com/office/powerpoint/2010/main" val="32461359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25433DE-DFB0-4BEE-9950-77FB19784F53}" type="slidenum">
              <a:rPr lang="zh-CN" altLang="en-US"/>
              <a:pPr>
                <a:defRPr/>
              </a:pPr>
              <a:t>‹#›</a:t>
            </a:fld>
            <a:endParaRPr lang="zh-CN" altLang="en-US"/>
          </a:p>
        </p:txBody>
      </p:sp>
    </p:spTree>
    <p:extLst>
      <p:ext uri="{BB962C8B-B14F-4D97-AF65-F5344CB8AC3E}">
        <p14:creationId xmlns:p14="http://schemas.microsoft.com/office/powerpoint/2010/main" val="6319591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1"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40F8BF3-669A-4E2B-80B8-61B36B3EE916}" type="slidenum">
              <a:rPr lang="zh-CN" altLang="en-US"/>
              <a:pPr>
                <a:defRPr/>
              </a:pPr>
              <a:t>‹#›</a:t>
            </a:fld>
            <a:endParaRPr lang="zh-CN" altLang="en-US"/>
          </a:p>
        </p:txBody>
      </p:sp>
    </p:spTree>
    <p:extLst>
      <p:ext uri="{BB962C8B-B14F-4D97-AF65-F5344CB8AC3E}">
        <p14:creationId xmlns:p14="http://schemas.microsoft.com/office/powerpoint/2010/main" val="3726485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3" name="矩形 2"/>
          <p:cNvSpPr/>
          <p:nvPr/>
        </p:nvSpPr>
        <p:spPr>
          <a:xfrm>
            <a:off x="0" y="1"/>
            <a:ext cx="12192000" cy="898525"/>
          </a:xfrm>
          <a:prstGeom prst="rect">
            <a:avLst/>
          </a:prstGeom>
          <a:solidFill>
            <a:srgbClr val="1919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4" name="组合 6"/>
          <p:cNvGrpSpPr>
            <a:grpSpLocks/>
          </p:cNvGrpSpPr>
          <p:nvPr userDrawn="1"/>
        </p:nvGrpSpPr>
        <p:grpSpPr bwMode="auto">
          <a:xfrm>
            <a:off x="0" y="6551614"/>
            <a:ext cx="12202584" cy="306387"/>
            <a:chOff x="670" y="6570913"/>
            <a:chExt cx="9152857" cy="306000"/>
          </a:xfrm>
        </p:grpSpPr>
        <p:sp>
          <p:nvSpPr>
            <p:cNvPr id="5" name="矩形 4"/>
            <p:cNvSpPr/>
            <p:nvPr/>
          </p:nvSpPr>
          <p:spPr>
            <a:xfrm>
              <a:off x="670" y="6570913"/>
              <a:ext cx="4580398" cy="306000"/>
            </a:xfrm>
            <a:prstGeom prst="rect">
              <a:avLst/>
            </a:prstGeom>
            <a:solidFill>
              <a:srgbClr val="6087C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6" name="组合 8"/>
            <p:cNvGrpSpPr>
              <a:grpSpLocks/>
            </p:cNvGrpSpPr>
            <p:nvPr userDrawn="1"/>
          </p:nvGrpSpPr>
          <p:grpSpPr bwMode="auto">
            <a:xfrm>
              <a:off x="710354" y="6570913"/>
              <a:ext cx="8443173" cy="306000"/>
              <a:chOff x="710354" y="6570913"/>
              <a:chExt cx="8443173" cy="306000"/>
            </a:xfrm>
          </p:grpSpPr>
          <p:sp>
            <p:nvSpPr>
              <p:cNvPr id="7" name="文本框 10"/>
              <p:cNvSpPr txBox="1">
                <a:spLocks noChangeArrowheads="1"/>
              </p:cNvSpPr>
              <p:nvPr/>
            </p:nvSpPr>
            <p:spPr bwMode="auto">
              <a:xfrm>
                <a:off x="710354" y="6602623"/>
                <a:ext cx="3210247" cy="247337"/>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sz="1000"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4581068" y="6570913"/>
                <a:ext cx="4572459" cy="306000"/>
              </a:xfrm>
              <a:prstGeom prst="rect">
                <a:avLst/>
              </a:prstGeom>
              <a:solidFill>
                <a:srgbClr val="99B2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sp>
        <p:nvSpPr>
          <p:cNvPr id="2" name="标题 1"/>
          <p:cNvSpPr>
            <a:spLocks noGrp="1"/>
          </p:cNvSpPr>
          <p:nvPr>
            <p:ph type="title"/>
          </p:nvPr>
        </p:nvSpPr>
        <p:spPr>
          <a:xfrm>
            <a:off x="0" y="0"/>
            <a:ext cx="12192000" cy="898524"/>
          </a:xfrm>
          <a:solidFill>
            <a:schemeClr val="accent5">
              <a:lumMod val="75000"/>
            </a:schemeClr>
          </a:solidFill>
        </p:spPr>
        <p:txBody>
          <a:bodyPr/>
          <a:lstStyle>
            <a:lvl1pPr>
              <a:defRPr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9" name="灯片编号占位符 5"/>
          <p:cNvSpPr>
            <a:spLocks noGrp="1"/>
          </p:cNvSpPr>
          <p:nvPr>
            <p:ph type="sldNum" sz="quarter" idx="10"/>
          </p:nvPr>
        </p:nvSpPr>
        <p:spPr>
          <a:xfrm>
            <a:off x="10822518" y="6566308"/>
            <a:ext cx="641349" cy="276999"/>
          </a:xfrm>
        </p:spPr>
        <p:txBody>
          <a:bodyPr rIns="0">
            <a:spAutoFit/>
          </a:bodyPr>
          <a:lstStyle>
            <a:lvl1pPr>
              <a:defRPr sz="1200">
                <a:solidFill>
                  <a:schemeClr val="bg1"/>
                </a:solidFill>
                <a:latin typeface="微软雅黑" pitchFamily="34" charset="-122"/>
                <a:ea typeface="微软雅黑" pitchFamily="34" charset="-122"/>
              </a:defRPr>
            </a:lvl1pPr>
          </a:lstStyle>
          <a:p>
            <a:pPr>
              <a:defRPr/>
            </a:pPr>
            <a:fld id="{B6C63437-A4DD-47E2-B39F-B4494D074D76}" type="slidenum">
              <a:rPr lang="en-US" altLang="zh-CN"/>
              <a:pPr>
                <a:defRPr/>
              </a:pPr>
              <a:t>‹#›</a:t>
            </a:fld>
            <a:endParaRPr lang="en-US" altLang="zh-CN"/>
          </a:p>
        </p:txBody>
      </p:sp>
    </p:spTree>
    <p:extLst>
      <p:ext uri="{BB962C8B-B14F-4D97-AF65-F5344CB8AC3E}">
        <p14:creationId xmlns:p14="http://schemas.microsoft.com/office/powerpoint/2010/main" val="3063372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4" name="矩形 3"/>
          <p:cNvSpPr/>
          <p:nvPr userDrawn="1"/>
        </p:nvSpPr>
        <p:spPr>
          <a:xfrm>
            <a:off x="0" y="900113"/>
            <a:ext cx="12192000" cy="468312"/>
          </a:xfrm>
          <a:prstGeom prst="rect">
            <a:avLst/>
          </a:prstGeom>
          <a:solidFill>
            <a:srgbClr val="26268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4"/>
          <p:cNvSpPr/>
          <p:nvPr/>
        </p:nvSpPr>
        <p:spPr>
          <a:xfrm>
            <a:off x="0" y="0"/>
            <a:ext cx="12192000" cy="900113"/>
          </a:xfrm>
          <a:prstGeom prst="rect">
            <a:avLst/>
          </a:prstGeom>
          <a:solidFill>
            <a:srgbClr val="1919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6" name="组合 6"/>
          <p:cNvGrpSpPr>
            <a:grpSpLocks/>
          </p:cNvGrpSpPr>
          <p:nvPr userDrawn="1"/>
        </p:nvGrpSpPr>
        <p:grpSpPr bwMode="auto">
          <a:xfrm>
            <a:off x="0" y="6551614"/>
            <a:ext cx="12202584" cy="306387"/>
            <a:chOff x="670" y="6570913"/>
            <a:chExt cx="9152857" cy="306000"/>
          </a:xfrm>
        </p:grpSpPr>
        <p:sp>
          <p:nvSpPr>
            <p:cNvPr id="7" name="矩形 6"/>
            <p:cNvSpPr/>
            <p:nvPr/>
          </p:nvSpPr>
          <p:spPr>
            <a:xfrm>
              <a:off x="670" y="6570913"/>
              <a:ext cx="4580398" cy="306000"/>
            </a:xfrm>
            <a:prstGeom prst="rect">
              <a:avLst/>
            </a:prstGeom>
            <a:solidFill>
              <a:srgbClr val="6087C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8" name="组合 8"/>
            <p:cNvGrpSpPr>
              <a:grpSpLocks/>
            </p:cNvGrpSpPr>
            <p:nvPr userDrawn="1"/>
          </p:nvGrpSpPr>
          <p:grpSpPr bwMode="auto">
            <a:xfrm>
              <a:off x="710354" y="6570913"/>
              <a:ext cx="8443173" cy="306000"/>
              <a:chOff x="710354" y="6570913"/>
              <a:chExt cx="8443173" cy="306000"/>
            </a:xfrm>
          </p:grpSpPr>
          <p:sp>
            <p:nvSpPr>
              <p:cNvPr id="9" name="文本框 11"/>
              <p:cNvSpPr txBox="1">
                <a:spLocks noChangeArrowheads="1"/>
              </p:cNvSpPr>
              <p:nvPr/>
            </p:nvSpPr>
            <p:spPr bwMode="auto">
              <a:xfrm>
                <a:off x="710354" y="6602623"/>
                <a:ext cx="3210247" cy="247337"/>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sz="1000" b="1"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4581068" y="6570913"/>
                <a:ext cx="4572459" cy="306000"/>
              </a:xfrm>
              <a:prstGeom prst="rect">
                <a:avLst/>
              </a:prstGeom>
              <a:solidFill>
                <a:srgbClr val="99B2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sp>
        <p:nvSpPr>
          <p:cNvPr id="2" name="标题 1"/>
          <p:cNvSpPr>
            <a:spLocks noGrp="1"/>
          </p:cNvSpPr>
          <p:nvPr>
            <p:ph type="title"/>
          </p:nvPr>
        </p:nvSpPr>
        <p:spPr>
          <a:xfrm>
            <a:off x="1" y="-1"/>
            <a:ext cx="12191999" cy="900000"/>
          </a:xfrm>
          <a:solidFill>
            <a:schemeClr val="accent5">
              <a:lumMod val="75000"/>
            </a:schemeClr>
          </a:solidFill>
        </p:spPr>
        <p:txBody>
          <a:bodyPr/>
          <a:lstStyle>
            <a:lvl1pPr>
              <a:defRPr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20" name="文本占位符 3"/>
          <p:cNvSpPr>
            <a:spLocks noGrp="1"/>
          </p:cNvSpPr>
          <p:nvPr>
            <p:ph type="body" sz="half" idx="2"/>
          </p:nvPr>
        </p:nvSpPr>
        <p:spPr>
          <a:xfrm>
            <a:off x="1" y="900000"/>
            <a:ext cx="12191999" cy="468000"/>
          </a:xfrm>
          <a:solidFill>
            <a:srgbClr val="6087CE"/>
          </a:solidFill>
        </p:spPr>
        <p:txBody>
          <a:bodyPr anchor="ctr">
            <a:noAutofit/>
          </a:bodyPr>
          <a:lstStyle>
            <a:lvl1pPr>
              <a:defRPr lang="zh-CN" altLang="en-US" sz="2800" b="1" smtClean="0">
                <a:solidFill>
                  <a:schemeClr val="bg1"/>
                </a:solidFill>
                <a:latin typeface="微软雅黑" panose="020B0503020204020204" pitchFamily="34" charset="-122"/>
                <a:ea typeface="微软雅黑" panose="020B0503020204020204" pitchFamily="34" charset="-122"/>
                <a:cs typeface="+mj-cs"/>
              </a:defRPr>
            </a:lvl1pPr>
          </a:lstStyle>
          <a:p>
            <a:pPr lvl="0"/>
            <a:r>
              <a:rPr lang="zh-CN" altLang="en-US" dirty="0"/>
              <a:t>单击此处编辑母版文本样式</a:t>
            </a:r>
          </a:p>
        </p:txBody>
      </p:sp>
      <p:sp>
        <p:nvSpPr>
          <p:cNvPr id="11" name="灯片编号占位符 5"/>
          <p:cNvSpPr>
            <a:spLocks noGrp="1"/>
          </p:cNvSpPr>
          <p:nvPr>
            <p:ph type="sldNum" sz="quarter" idx="10"/>
          </p:nvPr>
        </p:nvSpPr>
        <p:spPr>
          <a:xfrm>
            <a:off x="10822518" y="6566308"/>
            <a:ext cx="641349" cy="276999"/>
          </a:xfrm>
        </p:spPr>
        <p:txBody>
          <a:bodyPr rIns="0">
            <a:spAutoFit/>
          </a:bodyPr>
          <a:lstStyle>
            <a:lvl1pPr>
              <a:defRPr sz="1200">
                <a:solidFill>
                  <a:schemeClr val="bg1"/>
                </a:solidFill>
                <a:latin typeface="微软雅黑" pitchFamily="34" charset="-122"/>
                <a:ea typeface="微软雅黑" pitchFamily="34" charset="-122"/>
              </a:defRPr>
            </a:lvl1pPr>
          </a:lstStyle>
          <a:p>
            <a:pPr>
              <a:defRPr/>
            </a:pPr>
            <a:fld id="{CA9E03CA-CF4F-4DC5-A3DC-9C3233798D08}" type="slidenum">
              <a:rPr lang="en-US" altLang="zh-CN"/>
              <a:pPr>
                <a:defRPr/>
              </a:pPr>
              <a:t>‹#›</a:t>
            </a:fld>
            <a:endParaRPr lang="en-US" altLang="zh-CN"/>
          </a:p>
        </p:txBody>
      </p:sp>
    </p:spTree>
    <p:extLst>
      <p:ext uri="{BB962C8B-B14F-4D97-AF65-F5344CB8AC3E}">
        <p14:creationId xmlns:p14="http://schemas.microsoft.com/office/powerpoint/2010/main" val="1814428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文本框 6"/>
          <p:cNvSpPr txBox="1"/>
          <p:nvPr/>
        </p:nvSpPr>
        <p:spPr>
          <a:xfrm>
            <a:off x="2784001" y="2088001"/>
            <a:ext cx="5265159" cy="1015663"/>
          </a:xfrm>
          <a:prstGeom prst="rect">
            <a:avLst/>
          </a:prstGeom>
          <a:noFill/>
          <a:effectLst>
            <a:reflection blurRad="6350" stA="50000" endA="300" endPos="90000" dir="5400000" sy="-100000" algn="bl" rotWithShape="0"/>
          </a:effectLst>
        </p:spPr>
        <p:txBody>
          <a:bodyPr wrap="none">
            <a:spAutoFit/>
          </a:bodyPr>
          <a:lstStyle/>
          <a:p>
            <a:pPr>
              <a:defRPr/>
            </a:pPr>
            <a:r>
              <a:rPr lang="en-US" altLang="zh-CN" sz="6000" b="1" dirty="0">
                <a:solidFill>
                  <a:srgbClr val="002060"/>
                </a:solidFill>
                <a:latin typeface="微软雅黑" panose="020B0503020204020204" pitchFamily="34" charset="-122"/>
                <a:ea typeface="微软雅黑" panose="020B0503020204020204" pitchFamily="34" charset="-122"/>
              </a:rPr>
              <a:t>THANK YOU!</a:t>
            </a:r>
            <a:endParaRPr lang="zh-CN" altLang="en-US" sz="6000" b="1" dirty="0">
              <a:solidFill>
                <a:srgbClr val="00206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2433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2A63E3AA-87E2-4607-9805-51DA83945773}" type="slidenum">
              <a:rPr lang="zh-CN" altLang="en-US"/>
              <a:pPr>
                <a:defRPr/>
              </a:pPr>
              <a:t>‹#›</a:t>
            </a:fld>
            <a:endParaRPr lang="zh-CN" altLang="en-US"/>
          </a:p>
        </p:txBody>
      </p:sp>
    </p:spTree>
    <p:extLst>
      <p:ext uri="{BB962C8B-B14F-4D97-AF65-F5344CB8AC3E}">
        <p14:creationId xmlns:p14="http://schemas.microsoft.com/office/powerpoint/2010/main" val="2746464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pPr>
              <a:defRPr/>
            </a:pPr>
            <a:endParaRPr lang="zh-CN" altLang="en-US"/>
          </a:p>
        </p:txBody>
      </p:sp>
      <p:sp>
        <p:nvSpPr>
          <p:cNvPr id="6" name="页脚占位符 5"/>
          <p:cNvSpPr>
            <a:spLocks noGrp="1"/>
          </p:cNvSpPr>
          <p:nvPr>
            <p:ph type="ftr" sz="quarter" idx="11"/>
          </p:nvPr>
        </p:nvSpPr>
        <p:spPr/>
        <p:txBody>
          <a:bodyPr/>
          <a:lstStyle>
            <a:lvl1pPr>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a:lvl1pPr>
          </a:lstStyle>
          <a:p>
            <a:pPr>
              <a:defRPr/>
            </a:pPr>
            <a:fld id="{8F71D9C9-93D1-480F-B60C-58F2DB796E5C}" type="slidenum">
              <a:rPr lang="zh-CN" altLang="en-US"/>
              <a:pPr>
                <a:defRPr/>
              </a:pPr>
              <a:t>‹#›</a:t>
            </a:fld>
            <a:endParaRPr lang="zh-CN" altLang="en-US"/>
          </a:p>
        </p:txBody>
      </p:sp>
    </p:spTree>
    <p:extLst>
      <p:ext uri="{BB962C8B-B14F-4D97-AF65-F5344CB8AC3E}">
        <p14:creationId xmlns:p14="http://schemas.microsoft.com/office/powerpoint/2010/main" val="2193363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7"/>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6172201"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pPr>
              <a:defRPr/>
            </a:pPr>
            <a:endParaRPr lang="zh-CN" altLang="en-US"/>
          </a:p>
        </p:txBody>
      </p:sp>
      <p:sp>
        <p:nvSpPr>
          <p:cNvPr id="8" name="页脚占位符 7"/>
          <p:cNvSpPr>
            <a:spLocks noGrp="1"/>
          </p:cNvSpPr>
          <p:nvPr>
            <p:ph type="ftr" sz="quarter" idx="11"/>
          </p:nvPr>
        </p:nvSpPr>
        <p:spPr/>
        <p:txBody>
          <a:bodyPr/>
          <a:lstStyle>
            <a:lvl1pPr>
              <a:defRPr/>
            </a:lvl1pPr>
          </a:lstStyle>
          <a:p>
            <a:pPr>
              <a:defRPr/>
            </a:pPr>
            <a:endParaRPr lang="zh-CN" altLang="en-US"/>
          </a:p>
        </p:txBody>
      </p:sp>
      <p:sp>
        <p:nvSpPr>
          <p:cNvPr id="9" name="灯片编号占位符 8"/>
          <p:cNvSpPr>
            <a:spLocks noGrp="1"/>
          </p:cNvSpPr>
          <p:nvPr>
            <p:ph type="sldNum" sz="quarter" idx="12"/>
          </p:nvPr>
        </p:nvSpPr>
        <p:spPr/>
        <p:txBody>
          <a:bodyPr/>
          <a:lstStyle>
            <a:lvl1pPr>
              <a:defRPr/>
            </a:lvl1pPr>
          </a:lstStyle>
          <a:p>
            <a:pPr>
              <a:defRPr/>
            </a:pPr>
            <a:fld id="{59BED21F-6F7A-4E7E-9B63-E0FFA0FF8F43}" type="slidenum">
              <a:rPr lang="zh-CN" altLang="en-US"/>
              <a:pPr>
                <a:defRPr/>
              </a:pPr>
              <a:t>‹#›</a:t>
            </a:fld>
            <a:endParaRPr lang="zh-CN" altLang="en-US"/>
          </a:p>
        </p:txBody>
      </p:sp>
    </p:spTree>
    <p:extLst>
      <p:ext uri="{BB962C8B-B14F-4D97-AF65-F5344CB8AC3E}">
        <p14:creationId xmlns:p14="http://schemas.microsoft.com/office/powerpoint/2010/main" val="4100634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pPr>
              <a:defRPr/>
            </a:pPr>
            <a:endParaRPr lang="zh-CN" altLang="en-US"/>
          </a:p>
        </p:txBody>
      </p:sp>
      <p:sp>
        <p:nvSpPr>
          <p:cNvPr id="4" name="页脚占位符 3"/>
          <p:cNvSpPr>
            <a:spLocks noGrp="1"/>
          </p:cNvSpPr>
          <p:nvPr>
            <p:ph type="ftr" sz="quarter" idx="11"/>
          </p:nvPr>
        </p:nvSpPr>
        <p:spPr/>
        <p:txBody>
          <a:bodyPr/>
          <a:lstStyle>
            <a:lvl1pPr>
              <a:defRPr/>
            </a:lvl1pPr>
          </a:lstStyle>
          <a:p>
            <a:pPr>
              <a:defRPr/>
            </a:pPr>
            <a:endParaRPr lang="zh-CN" altLang="en-US"/>
          </a:p>
        </p:txBody>
      </p:sp>
      <p:sp>
        <p:nvSpPr>
          <p:cNvPr id="5" name="灯片编号占位符 4"/>
          <p:cNvSpPr>
            <a:spLocks noGrp="1"/>
          </p:cNvSpPr>
          <p:nvPr>
            <p:ph type="sldNum" sz="quarter" idx="12"/>
          </p:nvPr>
        </p:nvSpPr>
        <p:spPr/>
        <p:txBody>
          <a:bodyPr/>
          <a:lstStyle>
            <a:lvl1pPr>
              <a:defRPr/>
            </a:lvl1pPr>
          </a:lstStyle>
          <a:p>
            <a:pPr>
              <a:defRPr/>
            </a:pPr>
            <a:fld id="{05B7C782-C965-4D91-A31D-33CC2DAACEF1}" type="slidenum">
              <a:rPr lang="zh-CN" altLang="en-US"/>
              <a:pPr>
                <a:defRPr/>
              </a:pPr>
              <a:t>‹#›</a:t>
            </a:fld>
            <a:endParaRPr lang="zh-CN" altLang="en-US"/>
          </a:p>
        </p:txBody>
      </p:sp>
    </p:spTree>
    <p:extLst>
      <p:ext uri="{BB962C8B-B14F-4D97-AF65-F5344CB8AC3E}">
        <p14:creationId xmlns:p14="http://schemas.microsoft.com/office/powerpoint/2010/main" val="3131576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a:defRPr/>
            </a:pPr>
            <a:endParaRPr lang="zh-CN" altLang="en-US"/>
          </a:p>
        </p:txBody>
      </p:sp>
      <p:sp>
        <p:nvSpPr>
          <p:cNvPr id="3" name="页脚占位符 2"/>
          <p:cNvSpPr>
            <a:spLocks noGrp="1"/>
          </p:cNvSpPr>
          <p:nvPr>
            <p:ph type="ftr" sz="quarter" idx="11"/>
          </p:nvPr>
        </p:nvSpPr>
        <p:spPr/>
        <p:txBody>
          <a:bodyPr/>
          <a:lstStyle>
            <a:lvl1pPr>
              <a:defRPr/>
            </a:lvl1pPr>
          </a:lstStyle>
          <a:p>
            <a:pPr>
              <a:defRPr/>
            </a:pPr>
            <a:endParaRPr lang="zh-CN" altLang="en-US"/>
          </a:p>
        </p:txBody>
      </p:sp>
      <p:sp>
        <p:nvSpPr>
          <p:cNvPr id="4" name="灯片编号占位符 3"/>
          <p:cNvSpPr>
            <a:spLocks noGrp="1"/>
          </p:cNvSpPr>
          <p:nvPr>
            <p:ph type="sldNum" sz="quarter" idx="12"/>
          </p:nvPr>
        </p:nvSpPr>
        <p:spPr/>
        <p:txBody>
          <a:bodyPr/>
          <a:lstStyle>
            <a:lvl1pPr>
              <a:defRPr/>
            </a:lvl1pPr>
          </a:lstStyle>
          <a:p>
            <a:pPr>
              <a:defRPr/>
            </a:pPr>
            <a:fld id="{FA597BDF-6D92-4B61-9FF0-D9AE005D80AF}" type="slidenum">
              <a:rPr lang="zh-CN" altLang="en-US"/>
              <a:pPr>
                <a:defRPr/>
              </a:pPr>
              <a:t>‹#›</a:t>
            </a:fld>
            <a:endParaRPr lang="zh-CN" altLang="en-US"/>
          </a:p>
        </p:txBody>
      </p:sp>
    </p:spTree>
    <p:extLst>
      <p:ext uri="{BB962C8B-B14F-4D97-AF65-F5344CB8AC3E}">
        <p14:creationId xmlns:p14="http://schemas.microsoft.com/office/powerpoint/2010/main" val="3108394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27843"/>
          </a:schemeClr>
        </a:solidFill>
        <a:effectLst/>
      </p:bgPr>
    </p:bg>
    <p:spTree>
      <p:nvGrpSpPr>
        <p:cNvPr id="1" name=""/>
        <p:cNvGrpSpPr/>
        <p:nvPr/>
      </p:nvGrpSpPr>
      <p:grpSpPr>
        <a:xfrm>
          <a:off x="0" y="0"/>
          <a:ext cx="0" cy="0"/>
          <a:chOff x="0" y="0"/>
          <a:chExt cx="0" cy="0"/>
        </a:xfrm>
      </p:grpSpPr>
      <p:sp>
        <p:nvSpPr>
          <p:cNvPr id="2050" name="标题占位符 1"/>
          <p:cNvSpPr>
            <a:spLocks noGrp="1"/>
          </p:cNvSpPr>
          <p:nvPr>
            <p:ph type="title"/>
          </p:nvPr>
        </p:nvSpPr>
        <p:spPr bwMode="auto">
          <a:xfrm>
            <a:off x="838200" y="365126"/>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900">
                <a:solidFill>
                  <a:schemeClr val="tx1">
                    <a:tint val="75000"/>
                  </a:schemeClr>
                </a:solidFill>
                <a:latin typeface="Arial" panose="020B0604020202020204" pitchFamily="34" charset="0"/>
                <a:ea typeface="宋体" pitchFamily="2" charset="-122"/>
              </a:defRPr>
            </a:lvl1pPr>
          </a:lstStyle>
          <a:p>
            <a:pPr>
              <a:defRPr/>
            </a:pPr>
            <a:endParaRPr lang="zh-CN" altLang="en-US"/>
          </a:p>
        </p:txBody>
      </p:sp>
      <p:sp>
        <p:nvSpPr>
          <p:cNvPr id="5" name="页脚占位符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900">
                <a:solidFill>
                  <a:schemeClr val="tx1">
                    <a:tint val="75000"/>
                  </a:schemeClr>
                </a:solidFill>
                <a:latin typeface="Arial" panose="020B0604020202020204"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4"/>
          </p:nvPr>
        </p:nvSpPr>
        <p:spPr>
          <a:xfrm>
            <a:off x="8610600" y="6356351"/>
            <a:ext cx="2743200" cy="36512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898989"/>
                </a:solidFill>
                <a:latin typeface="Arial" pitchFamily="34" charset="0"/>
                <a:ea typeface="宋体" pitchFamily="2" charset="-122"/>
              </a:defRPr>
            </a:lvl1pPr>
          </a:lstStyle>
          <a:p>
            <a:pPr>
              <a:defRPr/>
            </a:pPr>
            <a:fld id="{7D3F5DE8-773C-4FA9-8500-AE1451829E7D}" type="slidenum">
              <a:rPr lang="zh-CN" altLang="en-US"/>
              <a:pPr>
                <a:defRPr/>
              </a:pPr>
              <a:t>‹#›</a:t>
            </a:fld>
            <a:endParaRPr lang="zh-CN" altLang="en-US"/>
          </a:p>
        </p:txBody>
      </p:sp>
    </p:spTree>
    <p:extLst>
      <p:ext uri="{BB962C8B-B14F-4D97-AF65-F5344CB8AC3E}">
        <p14:creationId xmlns:p14="http://schemas.microsoft.com/office/powerpoint/2010/main" val="28104758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p:titleStyle>
    <p:bodyStyle>
      <a:lvl1pPr marL="171450" indent="-171450" algn="l" defTabSz="685800" rtl="0" eaLnBrk="0" fontAlgn="base" hangingPunct="0">
        <a:lnSpc>
          <a:spcPct val="90000"/>
        </a:lnSpc>
        <a:spcBef>
          <a:spcPts val="750"/>
        </a:spcBef>
        <a:spcAft>
          <a:spcPct val="0"/>
        </a:spcAft>
        <a:buFont typeface="Arial" charset="0"/>
        <a:buChar char="•"/>
        <a:defRPr sz="2100" kern="1200">
          <a:solidFill>
            <a:schemeClr val="tx1"/>
          </a:solidFill>
          <a:latin typeface="Palatino Linotype" pitchFamily="18" charset="0"/>
          <a:ea typeface="+mn-ea"/>
          <a:cs typeface="+mn-cs"/>
        </a:defRPr>
      </a:lvl1pPr>
      <a:lvl2pPr marL="514350" indent="-171450" algn="l" defTabSz="685800" rtl="0" eaLnBrk="0" fontAlgn="base" hangingPunct="0">
        <a:lnSpc>
          <a:spcPct val="90000"/>
        </a:lnSpc>
        <a:spcBef>
          <a:spcPts val="375"/>
        </a:spcBef>
        <a:spcAft>
          <a:spcPct val="0"/>
        </a:spcAft>
        <a:buFont typeface="Arial" charset="0"/>
        <a:buChar char="•"/>
        <a:defRPr sz="2800" kern="1200">
          <a:solidFill>
            <a:schemeClr val="tx1"/>
          </a:solidFill>
          <a:latin typeface="Palatino Linotype" pitchFamily="18" charset="0"/>
          <a:ea typeface="+mn-ea"/>
          <a:cs typeface="+mn-cs"/>
        </a:defRPr>
      </a:lvl2pPr>
      <a:lvl3pPr marL="857250" indent="-171450" algn="l" defTabSz="685800" rtl="0" eaLnBrk="0" fontAlgn="base" hangingPunct="0">
        <a:lnSpc>
          <a:spcPct val="90000"/>
        </a:lnSpc>
        <a:spcBef>
          <a:spcPts val="375"/>
        </a:spcBef>
        <a:spcAft>
          <a:spcPct val="0"/>
        </a:spcAft>
        <a:buFont typeface="Arial" charset="0"/>
        <a:buChar char="•"/>
        <a:defRPr sz="1500" kern="1200">
          <a:solidFill>
            <a:schemeClr val="tx1"/>
          </a:solidFill>
          <a:latin typeface="Palatino Linotype" pitchFamily="18" charset="0"/>
          <a:ea typeface="+mn-ea"/>
          <a:cs typeface="+mn-cs"/>
        </a:defRPr>
      </a:lvl3pPr>
      <a:lvl4pPr marL="1200150" indent="-171450" algn="l" defTabSz="685800" rtl="0" eaLnBrk="0" fontAlgn="base" hangingPunct="0">
        <a:lnSpc>
          <a:spcPct val="90000"/>
        </a:lnSpc>
        <a:spcBef>
          <a:spcPts val="375"/>
        </a:spcBef>
        <a:spcAft>
          <a:spcPct val="0"/>
        </a:spcAft>
        <a:buFont typeface="Arial" charset="0"/>
        <a:buChar char="•"/>
        <a:defRPr sz="1300" kern="1200">
          <a:solidFill>
            <a:schemeClr val="tx1"/>
          </a:solidFill>
          <a:latin typeface="Palatino Linotype" pitchFamily="18" charset="0"/>
          <a:ea typeface="+mn-ea"/>
          <a:cs typeface="+mn-cs"/>
        </a:defRPr>
      </a:lvl4pPr>
      <a:lvl5pPr marL="1543050" indent="-171450" algn="l" defTabSz="685800" rtl="0" eaLnBrk="0" fontAlgn="base" hangingPunct="0">
        <a:lnSpc>
          <a:spcPct val="90000"/>
        </a:lnSpc>
        <a:spcBef>
          <a:spcPts val="375"/>
        </a:spcBef>
        <a:spcAft>
          <a:spcPct val="0"/>
        </a:spcAft>
        <a:buFont typeface="Arial" charset="0"/>
        <a:buChar char="•"/>
        <a:defRPr sz="1300" kern="1200">
          <a:solidFill>
            <a:schemeClr val="tx1"/>
          </a:solidFill>
          <a:latin typeface="Palatino Linotype" pitchFamily="18"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CB148-990A-1C09-E578-BBBE0A4060D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33E271B-233C-506D-D1F8-3493BD6EACCB}"/>
              </a:ext>
            </a:extLst>
          </p:cNvPr>
          <p:cNvSpPr>
            <a:spLocks noGrp="1"/>
          </p:cNvSpPr>
          <p:nvPr>
            <p:ph type="title"/>
          </p:nvPr>
        </p:nvSpPr>
        <p:spPr/>
        <p:txBody>
          <a:bodyPr/>
          <a:lstStyle/>
          <a:p>
            <a:pPr defTabSz="914400">
              <a:lnSpc>
                <a:spcPct val="100000"/>
              </a:lnSpc>
              <a:defRPr/>
            </a:pPr>
            <a:endParaRPr lang="zh-CN" altLang="en-US" sz="4500" dirty="0">
              <a:solidFill>
                <a:prstClr val="white"/>
              </a:solidFill>
              <a:latin typeface="Times New Roman" panose="02020603050405020304" pitchFamily="18" charset="0"/>
              <a:ea typeface="宋体"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6AC7B0E6-305B-DD08-8D25-EC6F8259529D}"/>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C63437-A4DD-47E2-B39F-B4494D074D76}" type="slidenum">
              <a:rPr kumimoji="0" lang="en-US" altLang="zh-CN" sz="1200" b="0" i="0" u="none" strike="noStrike" kern="1200" cap="none" spc="0" normalizeH="0" baseline="0" noProof="0" smtClean="0">
                <a:ln>
                  <a:noFill/>
                </a:ln>
                <a:solidFill>
                  <a:prstClr val="white"/>
                </a:solidFill>
                <a:effectLst/>
                <a:uLnTx/>
                <a:uFillTx/>
                <a:latin typeface="微软雅黑" pitchFamily="34" charset="-122"/>
                <a:ea typeface="微软雅黑"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en-US" altLang="zh-CN" sz="12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6" name="文本框 5">
            <a:extLst>
              <a:ext uri="{FF2B5EF4-FFF2-40B4-BE49-F238E27FC236}">
                <a16:creationId xmlns:a16="http://schemas.microsoft.com/office/drawing/2014/main" id="{ECC0B4DD-662C-D021-70F2-B4C7135FFF75}"/>
              </a:ext>
            </a:extLst>
          </p:cNvPr>
          <p:cNvSpPr txBox="1"/>
          <p:nvPr/>
        </p:nvSpPr>
        <p:spPr>
          <a:xfrm>
            <a:off x="1559557" y="1482481"/>
            <a:ext cx="8686800" cy="646331"/>
          </a:xfrm>
          <a:prstGeom prst="rect">
            <a:avLst/>
          </a:prstGeom>
          <a:noFill/>
        </p:spPr>
        <p:txBody>
          <a:bodyPr wrap="square">
            <a:spAutoFit/>
          </a:bodyPr>
          <a:lstStyle/>
          <a:p>
            <a:r>
              <a:rPr lang="en-US" altLang="zh-CN" sz="3600" b="1" dirty="0">
                <a:latin typeface="Times New Roman" panose="02020603050405020304" pitchFamily="18" charset="0"/>
                <a:ea typeface="宋体" charset="-122"/>
                <a:cs typeface="Times New Roman" panose="02020603050405020304" pitchFamily="18" charset="0"/>
              </a:rPr>
              <a:t>LLM on Graph:</a:t>
            </a:r>
            <a:r>
              <a:rPr lang="zh-CN" altLang="en-US" sz="3600" b="1" dirty="0">
                <a:latin typeface="Times New Roman" panose="02020603050405020304" pitchFamily="18" charset="0"/>
                <a:ea typeface="宋体" charset="-122"/>
                <a:cs typeface="Times New Roman" panose="02020603050405020304" pitchFamily="18" charset="0"/>
              </a:rPr>
              <a:t> 如何让</a:t>
            </a:r>
            <a:r>
              <a:rPr lang="en-US" altLang="zh-CN" sz="3600" b="1" dirty="0">
                <a:latin typeface="Times New Roman" panose="02020603050405020304" pitchFamily="18" charset="0"/>
                <a:ea typeface="宋体" charset="-122"/>
                <a:cs typeface="Times New Roman" panose="02020603050405020304" pitchFamily="18" charset="0"/>
              </a:rPr>
              <a:t>LLM</a:t>
            </a:r>
            <a:r>
              <a:rPr lang="zh-CN" altLang="en-US" sz="3600" b="1" dirty="0">
                <a:latin typeface="Times New Roman" panose="02020603050405020304" pitchFamily="18" charset="0"/>
                <a:ea typeface="宋体" charset="-122"/>
                <a:cs typeface="Times New Roman" panose="02020603050405020304" pitchFamily="18" charset="0"/>
              </a:rPr>
              <a:t>更好地处理图</a:t>
            </a:r>
            <a:endParaRPr lang="zh-CN" altLang="en-US" sz="3600" b="1" dirty="0"/>
          </a:p>
        </p:txBody>
      </p:sp>
      <p:sp>
        <p:nvSpPr>
          <p:cNvPr id="28" name="文本框 27">
            <a:extLst>
              <a:ext uri="{FF2B5EF4-FFF2-40B4-BE49-F238E27FC236}">
                <a16:creationId xmlns:a16="http://schemas.microsoft.com/office/drawing/2014/main" id="{EE7D5D30-D78B-8680-8A28-FA294F13766D}"/>
              </a:ext>
            </a:extLst>
          </p:cNvPr>
          <p:cNvSpPr txBox="1"/>
          <p:nvPr/>
        </p:nvSpPr>
        <p:spPr>
          <a:xfrm>
            <a:off x="5040510" y="5501722"/>
            <a:ext cx="1724891" cy="461665"/>
          </a:xfrm>
          <a:prstGeom prst="rect">
            <a:avLst/>
          </a:prstGeom>
          <a:noFill/>
        </p:spPr>
        <p:txBody>
          <a:bodyPr wrap="square">
            <a:spAutoFit/>
          </a:bodyPr>
          <a:lstStyle/>
          <a:p>
            <a:r>
              <a:rPr lang="zh-CN" altLang="en-US" sz="2000" b="1" dirty="0"/>
              <a:t>        </a:t>
            </a:r>
            <a:r>
              <a:rPr lang="zh-CN" altLang="en-US" sz="2400" b="1" dirty="0"/>
              <a:t>洪斌</a:t>
            </a:r>
            <a:r>
              <a:rPr lang="zh-CN" altLang="en-US" sz="2000" b="1" dirty="0"/>
              <a:t>    </a:t>
            </a:r>
            <a:endParaRPr lang="en-US" altLang="zh-CN" sz="2000" b="1" dirty="0"/>
          </a:p>
        </p:txBody>
      </p:sp>
      <p:pic>
        <p:nvPicPr>
          <p:cNvPr id="31" name="图片 30">
            <a:extLst>
              <a:ext uri="{FF2B5EF4-FFF2-40B4-BE49-F238E27FC236}">
                <a16:creationId xmlns:a16="http://schemas.microsoft.com/office/drawing/2014/main" id="{B1A12862-29E2-8D68-DE9D-A82A4B9F47C3}"/>
              </a:ext>
            </a:extLst>
          </p:cNvPr>
          <p:cNvPicPr>
            <a:picLocks noChangeAspect="1"/>
          </p:cNvPicPr>
          <p:nvPr/>
        </p:nvPicPr>
        <p:blipFill>
          <a:blip r:embed="rId3"/>
          <a:stretch>
            <a:fillRect/>
          </a:stretch>
        </p:blipFill>
        <p:spPr>
          <a:xfrm>
            <a:off x="3240243" y="2323946"/>
            <a:ext cx="5325427" cy="2982642"/>
          </a:xfrm>
          <a:prstGeom prst="rect">
            <a:avLst/>
          </a:prstGeom>
        </p:spPr>
      </p:pic>
    </p:spTree>
    <p:extLst>
      <p:ext uri="{BB962C8B-B14F-4D97-AF65-F5344CB8AC3E}">
        <p14:creationId xmlns:p14="http://schemas.microsoft.com/office/powerpoint/2010/main" val="2829158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1DA14-3D48-E22B-3B10-C31F952DC97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54627B9-1524-2994-D299-4F0A7F52828E}"/>
              </a:ext>
            </a:extLst>
          </p:cNvPr>
          <p:cNvSpPr>
            <a:spLocks noGrp="1"/>
          </p:cNvSpPr>
          <p:nvPr>
            <p:ph type="title"/>
          </p:nvPr>
        </p:nvSpPr>
        <p:spPr/>
        <p:txBody>
          <a:bodyPr/>
          <a:lstStyle/>
          <a:p>
            <a:pPr defTabSz="914400">
              <a:lnSpc>
                <a:spcPct val="100000"/>
              </a:lnSpc>
              <a:defRPr/>
            </a:pPr>
            <a:r>
              <a:rPr lang="en-US" altLang="zh-CN" sz="4500" dirty="0">
                <a:solidFill>
                  <a:prstClr val="white"/>
                </a:solidFill>
                <a:latin typeface="Times New Roman" panose="02020603050405020304" pitchFamily="18" charset="0"/>
                <a:ea typeface="宋体" charset="-122"/>
                <a:cs typeface="Times New Roman" panose="02020603050405020304" pitchFamily="18" charset="0"/>
              </a:rPr>
              <a:t>LLM + Graph</a:t>
            </a:r>
            <a:endParaRPr lang="zh-CN" altLang="en-US" sz="4500" dirty="0">
              <a:solidFill>
                <a:prstClr val="white"/>
              </a:solidFill>
              <a:latin typeface="Times New Roman" panose="02020603050405020304" pitchFamily="18" charset="0"/>
              <a:ea typeface="宋体"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8936EA5A-F8DE-7D3C-6836-F8E7384A0CE3}"/>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C63437-A4DD-47E2-B39F-B4494D074D76}" type="slidenum">
              <a:rPr kumimoji="0" lang="en-US" altLang="zh-CN" sz="1200" b="0" i="0" u="none" strike="noStrike" kern="1200" cap="none" spc="0" normalizeH="0" baseline="0" noProof="0" smtClean="0">
                <a:ln>
                  <a:noFill/>
                </a:ln>
                <a:solidFill>
                  <a:prstClr val="white"/>
                </a:solidFill>
                <a:effectLst/>
                <a:uLnTx/>
                <a:uFillTx/>
                <a:latin typeface="微软雅黑" pitchFamily="34" charset="-122"/>
                <a:ea typeface="微软雅黑"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10</a:t>
            </a:fld>
            <a:endParaRPr kumimoji="0" lang="en-US" altLang="zh-CN" sz="12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6" name="文本框 5">
            <a:extLst>
              <a:ext uri="{FF2B5EF4-FFF2-40B4-BE49-F238E27FC236}">
                <a16:creationId xmlns:a16="http://schemas.microsoft.com/office/drawing/2014/main" id="{5BAC68D9-A9C6-9392-C96C-803249977AD7}"/>
              </a:ext>
            </a:extLst>
          </p:cNvPr>
          <p:cNvSpPr txBox="1"/>
          <p:nvPr/>
        </p:nvSpPr>
        <p:spPr>
          <a:xfrm>
            <a:off x="469268" y="6222087"/>
            <a:ext cx="11856640" cy="2616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Jin B, Liu G, Han C, et al. Large language models on graphs: A comprehensive survey[J].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arXiv</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preprint arXiv:2312.02783, 2023.</a:t>
            </a:r>
          </a:p>
        </p:txBody>
      </p:sp>
      <p:sp>
        <p:nvSpPr>
          <p:cNvPr id="4" name="文本占位符 2">
            <a:extLst>
              <a:ext uri="{FF2B5EF4-FFF2-40B4-BE49-F238E27FC236}">
                <a16:creationId xmlns:a16="http://schemas.microsoft.com/office/drawing/2014/main" id="{5A687025-98A3-07B6-1744-EC66149C7471}"/>
              </a:ext>
            </a:extLst>
          </p:cNvPr>
          <p:cNvSpPr txBox="1">
            <a:spLocks/>
          </p:cNvSpPr>
          <p:nvPr/>
        </p:nvSpPr>
        <p:spPr>
          <a:xfrm>
            <a:off x="335360" y="1063680"/>
            <a:ext cx="9164240" cy="434920"/>
          </a:xfrm>
          <a:prstGeom prst="rect">
            <a:avLst/>
          </a:prstGeom>
        </p:spPr>
        <p:txBody>
          <a:bodyPr vert="horz" lIns="0" tIns="0" rIns="0" bIns="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
                <a:srgbClr val="004586"/>
              </a:buClr>
              <a:buSzPct val="70000"/>
              <a:buNone/>
              <a:tabLst/>
              <a:defRPr/>
            </a:pPr>
            <a:r>
              <a:rPr kumimoji="0" lang="zh-CN" altLang="en-US"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分类</a:t>
            </a:r>
            <a:endParaRPr kumimoji="0" lang="en-US" altLang="zh-CN"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endParaRPr>
          </a:p>
        </p:txBody>
      </p:sp>
      <p:pic>
        <p:nvPicPr>
          <p:cNvPr id="18" name="图片 17">
            <a:extLst>
              <a:ext uri="{FF2B5EF4-FFF2-40B4-BE49-F238E27FC236}">
                <a16:creationId xmlns:a16="http://schemas.microsoft.com/office/drawing/2014/main" id="{817C0CCF-6018-7037-FA67-8FF88A8F4A8F}"/>
              </a:ext>
            </a:extLst>
          </p:cNvPr>
          <p:cNvPicPr>
            <a:picLocks noChangeAspect="1"/>
          </p:cNvPicPr>
          <p:nvPr/>
        </p:nvPicPr>
        <p:blipFill>
          <a:blip r:embed="rId3"/>
          <a:stretch>
            <a:fillRect/>
          </a:stretch>
        </p:blipFill>
        <p:spPr>
          <a:xfrm>
            <a:off x="588903" y="1686578"/>
            <a:ext cx="4162449" cy="4155581"/>
          </a:xfrm>
          <a:prstGeom prst="rect">
            <a:avLst/>
          </a:prstGeom>
          <a:ln w="15875">
            <a:solidFill>
              <a:srgbClr val="002060"/>
            </a:solidFill>
          </a:ln>
          <a:effectLst>
            <a:outerShdw blurRad="50800" dist="50800" dir="2700000" algn="tl" rotWithShape="0">
              <a:prstClr val="black">
                <a:alpha val="40000"/>
              </a:prstClr>
            </a:outerShdw>
          </a:effectLst>
        </p:spPr>
      </p:pic>
      <p:sp>
        <p:nvSpPr>
          <p:cNvPr id="20" name="文本框 19">
            <a:extLst>
              <a:ext uri="{FF2B5EF4-FFF2-40B4-BE49-F238E27FC236}">
                <a16:creationId xmlns:a16="http://schemas.microsoft.com/office/drawing/2014/main" id="{02359BE9-1DC1-3E40-71D2-4ACB9E6550E1}"/>
              </a:ext>
            </a:extLst>
          </p:cNvPr>
          <p:cNvSpPr txBox="1"/>
          <p:nvPr/>
        </p:nvSpPr>
        <p:spPr>
          <a:xfrm>
            <a:off x="5024537" y="2496315"/>
            <a:ext cx="6578560" cy="1477328"/>
          </a:xfrm>
          <a:prstGeom prst="rect">
            <a:avLst/>
          </a:prstGeom>
          <a:noFill/>
          <a:ln w="31750">
            <a:solidFill>
              <a:srgbClr val="0070C0"/>
            </a:solidFill>
          </a:ln>
        </p:spPr>
        <p:txBody>
          <a:bodyPr wrap="square" rtlCol="0">
            <a:spAutoFit/>
          </a:bodyPr>
          <a:lstStyle/>
          <a:p>
            <a:pPr algn="ctr"/>
            <a:r>
              <a:rPr lang="en-US" altLang="zh-CN" b="1" dirty="0"/>
              <a:t>Cora</a:t>
            </a:r>
            <a:r>
              <a:rPr lang="zh-CN" altLang="en-US" b="1" dirty="0"/>
              <a:t>    </a:t>
            </a:r>
            <a:r>
              <a:rPr lang="en-US" altLang="zh-CN" b="1" dirty="0" err="1"/>
              <a:t>Siteseer</a:t>
            </a:r>
            <a:r>
              <a:rPr lang="en-US" altLang="zh-CN" b="1" dirty="0"/>
              <a:t>    PubMed    Wiki-CS    </a:t>
            </a:r>
            <a:r>
              <a:rPr lang="en-US" altLang="zh-CN" b="1" dirty="0" err="1"/>
              <a:t>ogbn-arxiv</a:t>
            </a:r>
            <a:endParaRPr lang="en-US" altLang="zh-CN" b="1" dirty="0"/>
          </a:p>
          <a:p>
            <a:pPr algn="ctr"/>
            <a:r>
              <a:rPr lang="en-US" altLang="zh-CN" dirty="0"/>
              <a:t>(</a:t>
            </a:r>
            <a:r>
              <a:rPr lang="zh-CN" altLang="en-US" dirty="0"/>
              <a:t>有向</a:t>
            </a:r>
            <a:r>
              <a:rPr lang="en-US" altLang="zh-CN" dirty="0"/>
              <a:t>)</a:t>
            </a:r>
            <a:r>
              <a:rPr lang="zh-CN" altLang="en-US" dirty="0"/>
              <a:t>引文网络</a:t>
            </a:r>
            <a:endParaRPr lang="en-US" altLang="zh-CN" dirty="0"/>
          </a:p>
          <a:p>
            <a:pPr algn="ctr"/>
            <a:r>
              <a:rPr lang="zh-CN" altLang="en-US" dirty="0"/>
              <a:t>结点表示文章，具有文本属性（文章内容）</a:t>
            </a:r>
            <a:endParaRPr lang="en-US" altLang="zh-CN" dirty="0"/>
          </a:p>
          <a:p>
            <a:pPr algn="ctr"/>
            <a:r>
              <a:rPr lang="zh-CN" altLang="en-US" dirty="0"/>
              <a:t>一部分结点已标注、一部分未标注</a:t>
            </a:r>
            <a:endParaRPr lang="en-US" altLang="zh-CN" dirty="0"/>
          </a:p>
          <a:p>
            <a:pPr algn="ctr"/>
            <a:r>
              <a:rPr lang="zh-CN" altLang="en-US" dirty="0"/>
              <a:t>边表示引用关系</a:t>
            </a:r>
          </a:p>
        </p:txBody>
      </p:sp>
      <p:sp>
        <p:nvSpPr>
          <p:cNvPr id="21" name="文本框 20">
            <a:extLst>
              <a:ext uri="{FF2B5EF4-FFF2-40B4-BE49-F238E27FC236}">
                <a16:creationId xmlns:a16="http://schemas.microsoft.com/office/drawing/2014/main" id="{FF37D396-0C33-1F83-154F-8D0F5041938B}"/>
              </a:ext>
            </a:extLst>
          </p:cNvPr>
          <p:cNvSpPr txBox="1"/>
          <p:nvPr/>
        </p:nvSpPr>
        <p:spPr>
          <a:xfrm>
            <a:off x="5024537" y="4361685"/>
            <a:ext cx="6578560" cy="1477328"/>
          </a:xfrm>
          <a:prstGeom prst="rect">
            <a:avLst/>
          </a:prstGeom>
          <a:noFill/>
          <a:ln w="31750">
            <a:solidFill>
              <a:srgbClr val="0070C0"/>
            </a:solidFill>
          </a:ln>
        </p:spPr>
        <p:txBody>
          <a:bodyPr wrap="square" rtlCol="0">
            <a:spAutoFit/>
          </a:bodyPr>
          <a:lstStyle/>
          <a:p>
            <a:pPr algn="ctr"/>
            <a:r>
              <a:rPr lang="en-US" altLang="zh-CN" b="1" dirty="0" err="1"/>
              <a:t>ogbn</a:t>
            </a:r>
            <a:r>
              <a:rPr lang="en-US" altLang="zh-CN" b="1" dirty="0"/>
              <a:t>-products</a:t>
            </a:r>
          </a:p>
          <a:p>
            <a:pPr algn="ctr"/>
            <a:r>
              <a:rPr lang="zh-CN" altLang="en-US" dirty="0"/>
              <a:t>（无向）商品共现图</a:t>
            </a:r>
            <a:endParaRPr lang="en-US" altLang="zh-CN" dirty="0"/>
          </a:p>
          <a:p>
            <a:pPr algn="ctr"/>
            <a:r>
              <a:rPr lang="zh-CN" altLang="en-US" dirty="0"/>
              <a:t>结点表示商品，具有文本属性（商品信息）</a:t>
            </a:r>
            <a:endParaRPr lang="en-US" altLang="zh-CN" dirty="0"/>
          </a:p>
          <a:p>
            <a:pPr algn="ctr"/>
            <a:r>
              <a:rPr lang="zh-CN" altLang="en-US" dirty="0"/>
              <a:t>一部分已标注、一部分未标注</a:t>
            </a:r>
            <a:endParaRPr lang="en-US" altLang="zh-CN" dirty="0"/>
          </a:p>
          <a:p>
            <a:pPr algn="ctr"/>
            <a:r>
              <a:rPr lang="zh-CN" altLang="en-US" dirty="0"/>
              <a:t>边表示商品被同时购买</a:t>
            </a:r>
            <a:endParaRPr lang="en-US" altLang="zh-CN" dirty="0"/>
          </a:p>
        </p:txBody>
      </p:sp>
      <p:sp>
        <p:nvSpPr>
          <p:cNvPr id="22" name="文本占位符 2">
            <a:extLst>
              <a:ext uri="{FF2B5EF4-FFF2-40B4-BE49-F238E27FC236}">
                <a16:creationId xmlns:a16="http://schemas.microsoft.com/office/drawing/2014/main" id="{F2BCE6A6-FAA0-93CE-97C2-BB587A5C4E2E}"/>
              </a:ext>
            </a:extLst>
          </p:cNvPr>
          <p:cNvSpPr txBox="1">
            <a:spLocks/>
          </p:cNvSpPr>
          <p:nvPr/>
        </p:nvSpPr>
        <p:spPr>
          <a:xfrm>
            <a:off x="6428948" y="1794430"/>
            <a:ext cx="3769737" cy="406055"/>
          </a:xfrm>
          <a:prstGeom prst="rect">
            <a:avLst/>
          </a:prstGeom>
        </p:spPr>
        <p:txBody>
          <a:bodyPr vert="horz" lIns="0" tIns="0" rIns="0" bIns="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
                <a:srgbClr val="004586"/>
              </a:buClr>
              <a:buSzPct val="70000"/>
              <a:buNone/>
              <a:tabLst/>
              <a:defRPr/>
            </a:pPr>
            <a:r>
              <a:rPr lang="en-US" altLang="zh-CN" sz="2400" b="1" dirty="0">
                <a:latin typeface="Times New Roman" pitchFamily="18" charset="0"/>
                <a:ea typeface="Microsoft YaHei" pitchFamily="50"/>
                <a:cs typeface="Times New Roman" panose="02020603050405020304" pitchFamily="18" charset="0"/>
              </a:rPr>
              <a:t>TAG</a:t>
            </a:r>
            <a:r>
              <a:rPr lang="zh-CN" altLang="en-US" sz="2400" b="1" dirty="0">
                <a:latin typeface="Times New Roman" pitchFamily="18" charset="0"/>
                <a:ea typeface="Microsoft YaHei" pitchFamily="50"/>
                <a:cs typeface="Times New Roman" panose="02020603050405020304" pitchFamily="18" charset="0"/>
              </a:rPr>
              <a:t>结点分类  主流数据集</a:t>
            </a:r>
            <a:endParaRPr kumimoji="0" lang="en-US" altLang="zh-CN" sz="2400" b="1" i="0" u="none" strike="noStrike" kern="1200" cap="none" spc="0" normalizeH="0" baseline="0" noProof="0" dirty="0">
              <a:ln>
                <a:noFill/>
              </a:ln>
              <a:effectLst/>
              <a:uLnTx/>
              <a:uFillTx/>
              <a:latin typeface="Times New Roman" pitchFamily="18" charset="0"/>
              <a:ea typeface="Microsoft YaHei" pitchFamily="50"/>
              <a:cs typeface="Times New Roman" panose="02020603050405020304" pitchFamily="18" charset="0"/>
            </a:endParaRPr>
          </a:p>
        </p:txBody>
      </p:sp>
      <p:sp>
        <p:nvSpPr>
          <p:cNvPr id="26" name="矩形 25">
            <a:extLst>
              <a:ext uri="{FF2B5EF4-FFF2-40B4-BE49-F238E27FC236}">
                <a16:creationId xmlns:a16="http://schemas.microsoft.com/office/drawing/2014/main" id="{966CB375-DB55-2DBD-E39D-8091481BE39C}"/>
              </a:ext>
            </a:extLst>
          </p:cNvPr>
          <p:cNvSpPr/>
          <p:nvPr/>
        </p:nvSpPr>
        <p:spPr>
          <a:xfrm>
            <a:off x="3235393" y="3026323"/>
            <a:ext cx="1571272" cy="261610"/>
          </a:xfrm>
          <a:prstGeom prst="rect">
            <a:avLst/>
          </a:prstGeom>
          <a:noFill/>
          <a:ln w="254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65821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53E5D-2F4A-1E55-98AA-7D26354AF6D9}"/>
            </a:ext>
          </a:extLst>
        </p:cNvPr>
        <p:cNvGrpSpPr/>
        <p:nvPr/>
      </p:nvGrpSpPr>
      <p:grpSpPr>
        <a:xfrm>
          <a:off x="0" y="0"/>
          <a:ext cx="0" cy="0"/>
          <a:chOff x="0" y="0"/>
          <a:chExt cx="0" cy="0"/>
        </a:xfrm>
      </p:grpSpPr>
      <p:sp>
        <p:nvSpPr>
          <p:cNvPr id="4" name="文本占位符 2">
            <a:extLst>
              <a:ext uri="{FF2B5EF4-FFF2-40B4-BE49-F238E27FC236}">
                <a16:creationId xmlns:a16="http://schemas.microsoft.com/office/drawing/2014/main" id="{5713B928-2980-700D-14E1-CCAB3572B0BF}"/>
              </a:ext>
            </a:extLst>
          </p:cNvPr>
          <p:cNvSpPr txBox="1">
            <a:spLocks/>
          </p:cNvSpPr>
          <p:nvPr/>
        </p:nvSpPr>
        <p:spPr>
          <a:xfrm>
            <a:off x="335360" y="1063680"/>
            <a:ext cx="9164240" cy="434920"/>
          </a:xfrm>
          <a:prstGeom prst="rect">
            <a:avLst/>
          </a:prstGeom>
        </p:spPr>
        <p:txBody>
          <a:bodyPr vert="horz" lIns="0" tIns="0" rIns="0" bIns="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
                <a:srgbClr val="004586"/>
              </a:buClr>
              <a:buSzPct val="70000"/>
              <a:buNone/>
              <a:tabLst/>
              <a:defRPr/>
            </a:pPr>
            <a:r>
              <a:rPr kumimoji="0" lang="en-US" altLang="zh-CN"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Motivation</a:t>
            </a:r>
            <a:endParaRPr kumimoji="0" lang="en-US" altLang="zh-CN" sz="18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endParaRPr>
          </a:p>
        </p:txBody>
      </p:sp>
      <p:sp>
        <p:nvSpPr>
          <p:cNvPr id="2" name="标题 1">
            <a:extLst>
              <a:ext uri="{FF2B5EF4-FFF2-40B4-BE49-F238E27FC236}">
                <a16:creationId xmlns:a16="http://schemas.microsoft.com/office/drawing/2014/main" id="{0775D15F-CA58-3E74-492E-F3326BD17C24}"/>
              </a:ext>
            </a:extLst>
          </p:cNvPr>
          <p:cNvSpPr>
            <a:spLocks noGrp="1"/>
          </p:cNvSpPr>
          <p:nvPr>
            <p:ph type="title"/>
          </p:nvPr>
        </p:nvSpPr>
        <p:spPr/>
        <p:txBody>
          <a:bodyPr/>
          <a:lstStyle/>
          <a:p>
            <a:pPr defTabSz="914400">
              <a:lnSpc>
                <a:spcPct val="100000"/>
              </a:lnSpc>
              <a:defRPr/>
            </a:pPr>
            <a:r>
              <a:rPr lang="en-US" altLang="zh-CN" sz="4500" dirty="0">
                <a:solidFill>
                  <a:prstClr val="white"/>
                </a:solidFill>
                <a:latin typeface="Times New Roman" panose="02020603050405020304" pitchFamily="18" charset="0"/>
                <a:ea typeface="宋体" charset="-122"/>
                <a:cs typeface="Times New Roman" panose="02020603050405020304" pitchFamily="18" charset="0"/>
              </a:rPr>
              <a:t>LLM-as-Enhancer</a:t>
            </a:r>
            <a:endParaRPr lang="zh-CN" altLang="en-US" sz="4500" dirty="0">
              <a:solidFill>
                <a:prstClr val="white"/>
              </a:solidFill>
              <a:latin typeface="Times New Roman" panose="02020603050405020304" pitchFamily="18" charset="0"/>
              <a:ea typeface="宋体"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670C2626-A1E2-D590-F371-7BF0799F5863}"/>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C63437-A4DD-47E2-B39F-B4494D074D76}" type="slidenum">
              <a:rPr kumimoji="0" lang="en-US" altLang="zh-CN" sz="1200" b="0" i="0" u="none" strike="noStrike" kern="1200" cap="none" spc="0" normalizeH="0" baseline="0" noProof="0" smtClean="0">
                <a:ln>
                  <a:noFill/>
                </a:ln>
                <a:solidFill>
                  <a:prstClr val="white"/>
                </a:solidFill>
                <a:effectLst/>
                <a:uLnTx/>
                <a:uFillTx/>
                <a:latin typeface="微软雅黑" pitchFamily="34" charset="-122"/>
                <a:ea typeface="微软雅黑"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11</a:t>
            </a:fld>
            <a:endParaRPr kumimoji="0" lang="en-US" altLang="zh-CN" sz="12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10" name="文本框 9">
            <a:extLst>
              <a:ext uri="{FF2B5EF4-FFF2-40B4-BE49-F238E27FC236}">
                <a16:creationId xmlns:a16="http://schemas.microsoft.com/office/drawing/2014/main" id="{0C36E8B8-A13D-ED3E-9AC9-2748FD965B1B}"/>
              </a:ext>
            </a:extLst>
          </p:cNvPr>
          <p:cNvSpPr txBox="1"/>
          <p:nvPr/>
        </p:nvSpPr>
        <p:spPr>
          <a:xfrm>
            <a:off x="5319937" y="1382068"/>
            <a:ext cx="6143930" cy="1323439"/>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以往的工作集中于改进</a:t>
            </a:r>
            <a:r>
              <a:rPr lang="en-US" altLang="zh-CN" sz="2000" dirty="0">
                <a:latin typeface="微软雅黑" panose="020B0503020204020204" pitchFamily="34" charset="-122"/>
                <a:ea typeface="微软雅黑" panose="020B0503020204020204" pitchFamily="34" charset="-122"/>
              </a:rPr>
              <a:t>GNN</a:t>
            </a:r>
            <a:r>
              <a:rPr lang="zh-CN" altLang="en-US" sz="2000" dirty="0">
                <a:latin typeface="微软雅黑" panose="020B0503020204020204" pitchFamily="34" charset="-122"/>
                <a:ea typeface="微软雅黑" panose="020B0503020204020204" pitchFamily="34" charset="-122"/>
              </a:rPr>
              <a:t>的结构，以更好的对图的拓扑结构建模。但这种思路实践中遇到了瓶颈。</a:t>
            </a:r>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需要更好地利用</a:t>
            </a:r>
            <a:r>
              <a:rPr lang="zh-CN" altLang="en-US" sz="2000" b="1" dirty="0">
                <a:latin typeface="微软雅黑" panose="020B0503020204020204" pitchFamily="34" charset="-122"/>
                <a:ea typeface="微软雅黑" panose="020B0503020204020204" pitchFamily="34" charset="-122"/>
              </a:rPr>
              <a:t>属性信息</a:t>
            </a:r>
            <a:r>
              <a:rPr lang="zh-CN" altLang="en-US" dirty="0"/>
              <a:t>。</a:t>
            </a:r>
            <a:endParaRPr lang="en-US" altLang="zh-CN" dirty="0"/>
          </a:p>
        </p:txBody>
      </p:sp>
      <p:sp>
        <p:nvSpPr>
          <p:cNvPr id="5" name="文本框 9">
            <a:extLst>
              <a:ext uri="{FF2B5EF4-FFF2-40B4-BE49-F238E27FC236}">
                <a16:creationId xmlns:a16="http://schemas.microsoft.com/office/drawing/2014/main" id="{0C36E8B8-A13D-ED3E-9AC9-2748FD965B1B}"/>
              </a:ext>
            </a:extLst>
          </p:cNvPr>
          <p:cNvSpPr txBox="1"/>
          <p:nvPr/>
        </p:nvSpPr>
        <p:spPr>
          <a:xfrm>
            <a:off x="5319937" y="3154282"/>
            <a:ext cx="6872063" cy="25545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latin typeface="微软雅黑" panose="020B0503020204020204" pitchFamily="34" charset="-122"/>
                <a:ea typeface="微软雅黑" panose="020B0503020204020204" pitchFamily="34" charset="-122"/>
              </a:rPr>
              <a:t>以引用网络为例，主流数据集</a:t>
            </a:r>
            <a:r>
              <a:rPr lang="en-US" altLang="zh-CN" sz="2000" dirty="0">
                <a:latin typeface="微软雅黑" panose="020B0503020204020204" pitchFamily="34" charset="-122"/>
                <a:ea typeface="微软雅黑" panose="020B0503020204020204" pitchFamily="34" charset="-122"/>
              </a:rPr>
              <a:t>Cora</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Ogbn-Arxiv</a:t>
            </a:r>
            <a:r>
              <a:rPr lang="zh-CN" altLang="en-US" sz="2000" dirty="0">
                <a:latin typeface="微软雅黑" panose="020B0503020204020204" pitchFamily="34" charset="-122"/>
                <a:ea typeface="微软雅黑" panose="020B0503020204020204" pitchFamily="34" charset="-122"/>
              </a:rPr>
              <a:t>提供的</a:t>
            </a:r>
            <a:r>
              <a:rPr lang="en-US" altLang="zh-CN" sz="2000" dirty="0">
                <a:latin typeface="微软雅黑" panose="020B0503020204020204" pitchFamily="34" charset="-122"/>
                <a:ea typeface="微软雅黑" panose="020B0503020204020204" pitchFamily="34" charset="-122"/>
              </a:rPr>
              <a:t>embedding</a:t>
            </a:r>
            <a:r>
              <a:rPr lang="zh-CN" altLang="en-US" sz="2000" dirty="0">
                <a:latin typeface="微软雅黑" panose="020B0503020204020204" pitchFamily="34" charset="-122"/>
                <a:ea typeface="微软雅黑" panose="020B0503020204020204" pitchFamily="34" charset="-122"/>
              </a:rPr>
              <a:t>方法相对比较简单（如</a:t>
            </a:r>
            <a:r>
              <a:rPr lang="en-US" altLang="zh-CN" sz="2000" dirty="0" err="1">
                <a:latin typeface="微软雅黑" panose="020B0503020204020204" pitchFamily="34" charset="-122"/>
                <a:ea typeface="微软雅黑" panose="020B0503020204020204" pitchFamily="34" charset="-122"/>
              </a:rPr>
              <a:t>BoW</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skip-gram</a:t>
            </a:r>
            <a:r>
              <a:rPr lang="zh-CN" altLang="en-US" sz="2000" dirty="0">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对于嵌入可见的</a:t>
            </a:r>
            <a:r>
              <a:rPr lang="en-US" altLang="zh-CN" sz="2000" dirty="0">
                <a:latin typeface="微软雅黑" panose="020B0503020204020204" pitchFamily="34" charset="-122"/>
                <a:ea typeface="微软雅黑" panose="020B0503020204020204" pitchFamily="34" charset="-122"/>
              </a:rPr>
              <a:t>LLM</a:t>
            </a:r>
            <a:r>
              <a:rPr lang="zh-CN" altLang="en-US" sz="2000" dirty="0">
                <a:latin typeface="微软雅黑" panose="020B0503020204020204" pitchFamily="34" charset="-122"/>
                <a:ea typeface="微软雅黑" panose="020B0503020204020204" pitchFamily="34" charset="-122"/>
              </a:rPr>
              <a:t>，可以利用</a:t>
            </a:r>
            <a:r>
              <a:rPr lang="en-US" altLang="zh-CN" sz="2000" dirty="0">
                <a:latin typeface="微软雅黑" panose="020B0503020204020204" pitchFamily="34" charset="-122"/>
                <a:ea typeface="微软雅黑" panose="020B0503020204020204" pitchFamily="34" charset="-122"/>
              </a:rPr>
              <a:t>LLM</a:t>
            </a:r>
            <a:r>
              <a:rPr lang="zh-CN" altLang="en-US" sz="2000" dirty="0">
                <a:latin typeface="微软雅黑" panose="020B0503020204020204" pitchFamily="34" charset="-122"/>
                <a:ea typeface="微软雅黑" panose="020B0503020204020204" pitchFamily="34" charset="-122"/>
              </a:rPr>
              <a:t>进行</a:t>
            </a:r>
            <a:r>
              <a:rPr lang="en-US" altLang="zh-CN" sz="2000" dirty="0">
                <a:latin typeface="微软雅黑" panose="020B0503020204020204" pitchFamily="34" charset="-122"/>
                <a:ea typeface="微软雅黑" panose="020B0503020204020204" pitchFamily="34" charset="-122"/>
              </a:rPr>
              <a:t>embedding </a:t>
            </a:r>
            <a:r>
              <a:rPr lang="zh-CN" altLang="en-US" sz="2000" dirty="0">
                <a:latin typeface="微软雅黑" panose="020B0503020204020204" pitchFamily="34" charset="-122"/>
                <a:ea typeface="微软雅黑" panose="020B0503020204020204" pitchFamily="34" charset="-122"/>
              </a:rPr>
              <a:t>（</a:t>
            </a:r>
            <a:r>
              <a:rPr lang="en-US" altLang="zh-CN" sz="2000" b="1" dirty="0">
                <a:solidFill>
                  <a:srgbClr val="0070C0"/>
                </a:solidFill>
                <a:latin typeface="微软雅黑" panose="020B0503020204020204" pitchFamily="34" charset="-122"/>
                <a:ea typeface="微软雅黑" panose="020B0503020204020204" pitchFamily="34" charset="-122"/>
              </a:rPr>
              <a:t>Embedding-based</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对于嵌入不可见的</a:t>
            </a:r>
            <a:r>
              <a:rPr lang="en-US" altLang="zh-CN" sz="2000" dirty="0">
                <a:latin typeface="微软雅黑" panose="020B0503020204020204" pitchFamily="34" charset="-122"/>
                <a:ea typeface="微软雅黑" panose="020B0503020204020204" pitchFamily="34" charset="-122"/>
              </a:rPr>
              <a:t>LLM</a:t>
            </a:r>
            <a:r>
              <a:rPr lang="zh-CN" altLang="en-US" sz="2000" dirty="0">
                <a:latin typeface="微软雅黑" panose="020B0503020204020204" pitchFamily="34" charset="-122"/>
                <a:ea typeface="微软雅黑" panose="020B0503020204020204" pitchFamily="34" charset="-122"/>
              </a:rPr>
              <a:t>，则可以先从文本级别进行优化（</a:t>
            </a:r>
            <a:r>
              <a:rPr lang="en-US" altLang="zh-CN" sz="2000" b="1" dirty="0">
                <a:solidFill>
                  <a:srgbClr val="0070C0"/>
                </a:solidFill>
                <a:latin typeface="微软雅黑" panose="020B0503020204020204" pitchFamily="34" charset="-122"/>
                <a:ea typeface="微软雅黑" panose="020B0503020204020204" pitchFamily="34" charset="-122"/>
              </a:rPr>
              <a:t>Explanation-based</a:t>
            </a:r>
            <a:r>
              <a:rPr lang="zh-CN" altLang="en-US" sz="2000" dirty="0">
                <a:latin typeface="微软雅黑" panose="020B0503020204020204" pitchFamily="34" charset="-122"/>
                <a:ea typeface="微软雅黑" panose="020B0503020204020204" pitchFamily="34" charset="-122"/>
              </a:rPr>
              <a:t>），再进行</a:t>
            </a:r>
            <a:r>
              <a:rPr lang="en-US" altLang="zh-CN" sz="2000" dirty="0" err="1">
                <a:latin typeface="微软雅黑" panose="020B0503020204020204" pitchFamily="34" charset="-122"/>
                <a:ea typeface="微软雅黑" panose="020B0503020204020204" pitchFamily="34" charset="-122"/>
              </a:rPr>
              <a:t>Emedding</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216E0666-17F0-D809-A7F2-C370D1CF726D}"/>
              </a:ext>
            </a:extLst>
          </p:cNvPr>
          <p:cNvPicPr>
            <a:picLocks noChangeAspect="1"/>
          </p:cNvPicPr>
          <p:nvPr/>
        </p:nvPicPr>
        <p:blipFill>
          <a:blip r:embed="rId3"/>
          <a:stretch>
            <a:fillRect/>
          </a:stretch>
        </p:blipFill>
        <p:spPr>
          <a:xfrm>
            <a:off x="335360" y="1892595"/>
            <a:ext cx="4784564" cy="3685171"/>
          </a:xfrm>
          <a:prstGeom prst="rect">
            <a:avLst/>
          </a:prstGeom>
        </p:spPr>
      </p:pic>
    </p:spTree>
    <p:extLst>
      <p:ext uri="{BB962C8B-B14F-4D97-AF65-F5344CB8AC3E}">
        <p14:creationId xmlns:p14="http://schemas.microsoft.com/office/powerpoint/2010/main" val="1234668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36909-AD7A-93BF-55B4-80FD25F7ED6C}"/>
            </a:ext>
          </a:extLst>
        </p:cNvPr>
        <p:cNvGrpSpPr/>
        <p:nvPr/>
      </p:nvGrpSpPr>
      <p:grpSpPr>
        <a:xfrm>
          <a:off x="0" y="0"/>
          <a:ext cx="0" cy="0"/>
          <a:chOff x="0" y="0"/>
          <a:chExt cx="0" cy="0"/>
        </a:xfrm>
      </p:grpSpPr>
      <p:sp>
        <p:nvSpPr>
          <p:cNvPr id="4" name="文本占位符 2">
            <a:extLst>
              <a:ext uri="{FF2B5EF4-FFF2-40B4-BE49-F238E27FC236}">
                <a16:creationId xmlns:a16="http://schemas.microsoft.com/office/drawing/2014/main" id="{02E197B8-F181-ECC6-0C37-D5514DC2AA46}"/>
              </a:ext>
            </a:extLst>
          </p:cNvPr>
          <p:cNvSpPr txBox="1">
            <a:spLocks/>
          </p:cNvSpPr>
          <p:nvPr/>
        </p:nvSpPr>
        <p:spPr>
          <a:xfrm>
            <a:off x="335360" y="1063680"/>
            <a:ext cx="9164240" cy="434920"/>
          </a:xfrm>
          <a:prstGeom prst="rect">
            <a:avLst/>
          </a:prstGeom>
        </p:spPr>
        <p:txBody>
          <a:bodyPr vert="horz" lIns="0" tIns="0" rIns="0" bIns="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
                <a:srgbClr val="004586"/>
              </a:buClr>
              <a:buSzPct val="70000"/>
              <a:buNone/>
              <a:tabLst/>
              <a:defRPr/>
            </a:pPr>
            <a:r>
              <a:rPr kumimoji="0" lang="en-US" altLang="zh-CN"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Embedding-based:	</a:t>
            </a:r>
            <a:r>
              <a:rPr lang="zh-CN" altLang="en-US" sz="2400" b="1" dirty="0">
                <a:solidFill>
                  <a:srgbClr val="1C1C1C"/>
                </a:solidFill>
                <a:latin typeface="Times New Roman" pitchFamily="18" charset="0"/>
                <a:ea typeface="Microsoft YaHei" pitchFamily="50"/>
                <a:cs typeface="Times New Roman" panose="02020603050405020304" pitchFamily="18" charset="0"/>
              </a:rPr>
              <a:t>特征</a:t>
            </a:r>
            <a:r>
              <a:rPr kumimoji="0" lang="zh-CN" altLang="en-US"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级别的增强（级联结构）</a:t>
            </a:r>
            <a:endParaRPr kumimoji="0" lang="en-US" altLang="zh-CN" sz="18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endParaRPr>
          </a:p>
        </p:txBody>
      </p:sp>
      <p:sp>
        <p:nvSpPr>
          <p:cNvPr id="2" name="标题 1">
            <a:extLst>
              <a:ext uri="{FF2B5EF4-FFF2-40B4-BE49-F238E27FC236}">
                <a16:creationId xmlns:a16="http://schemas.microsoft.com/office/drawing/2014/main" id="{32DCF26B-7243-AA77-1F27-9F1356FED368}"/>
              </a:ext>
            </a:extLst>
          </p:cNvPr>
          <p:cNvSpPr>
            <a:spLocks noGrp="1"/>
          </p:cNvSpPr>
          <p:nvPr>
            <p:ph type="title"/>
          </p:nvPr>
        </p:nvSpPr>
        <p:spPr/>
        <p:txBody>
          <a:bodyPr/>
          <a:lstStyle/>
          <a:p>
            <a:pPr defTabSz="914400">
              <a:lnSpc>
                <a:spcPct val="100000"/>
              </a:lnSpc>
              <a:defRPr/>
            </a:pPr>
            <a:r>
              <a:rPr lang="en-US" altLang="zh-CN" sz="4500" dirty="0">
                <a:solidFill>
                  <a:prstClr val="white"/>
                </a:solidFill>
                <a:latin typeface="Times New Roman" panose="02020603050405020304" pitchFamily="18" charset="0"/>
                <a:ea typeface="宋体" charset="-122"/>
                <a:cs typeface="Times New Roman" panose="02020603050405020304" pitchFamily="18" charset="0"/>
              </a:rPr>
              <a:t>LLM-as-Enhancer</a:t>
            </a:r>
            <a:endParaRPr lang="zh-CN" altLang="en-US" sz="4500" dirty="0">
              <a:solidFill>
                <a:prstClr val="white"/>
              </a:solidFill>
              <a:latin typeface="Times New Roman" panose="02020603050405020304" pitchFamily="18" charset="0"/>
              <a:ea typeface="宋体"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DCF410AC-5C95-F987-2E87-63DE0F62E111}"/>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C63437-A4DD-47E2-B39F-B4494D074D76}" type="slidenum">
              <a:rPr kumimoji="0" lang="en-US" altLang="zh-CN" sz="1200" b="0" i="0" u="none" strike="noStrike" kern="1200" cap="none" spc="0" normalizeH="0" baseline="0" noProof="0" smtClean="0">
                <a:ln>
                  <a:noFill/>
                </a:ln>
                <a:solidFill>
                  <a:prstClr val="white"/>
                </a:solidFill>
                <a:effectLst/>
                <a:uLnTx/>
                <a:uFillTx/>
                <a:latin typeface="微软雅黑" pitchFamily="34" charset="-122"/>
                <a:ea typeface="微软雅黑"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12</a:t>
            </a:fld>
            <a:endParaRPr kumimoji="0" lang="en-US" altLang="zh-CN" sz="12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6" name="文本框 5">
            <a:extLst>
              <a:ext uri="{FF2B5EF4-FFF2-40B4-BE49-F238E27FC236}">
                <a16:creationId xmlns:a16="http://schemas.microsoft.com/office/drawing/2014/main" id="{16094BD8-B0DE-971F-7F2F-368792534181}"/>
              </a:ext>
            </a:extLst>
          </p:cNvPr>
          <p:cNvSpPr txBox="1"/>
          <p:nvPr/>
        </p:nvSpPr>
        <p:spPr>
          <a:xfrm>
            <a:off x="577445" y="5951306"/>
            <a:ext cx="11856640" cy="43088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[1] Li Y, Li Z, Wang P, et al. A survey of graph meets large language model: Progress and future directions[J].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arXiv</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preprint arXiv:2311.12399, 2023.</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[2] Chen Z, Mao H, Li H, et al. Exploring the potential of large language models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llms</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in learning on graphs[J].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arXiv</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preprint arXiv:2307.03393, 2023.</a:t>
            </a:r>
          </a:p>
        </p:txBody>
      </p:sp>
      <p:pic>
        <p:nvPicPr>
          <p:cNvPr id="7" name="图片 6">
            <a:extLst>
              <a:ext uri="{FF2B5EF4-FFF2-40B4-BE49-F238E27FC236}">
                <a16:creationId xmlns:a16="http://schemas.microsoft.com/office/drawing/2014/main" id="{A61ACD58-4C31-F63B-6F9F-DFF7AB943E94}"/>
              </a:ext>
            </a:extLst>
          </p:cNvPr>
          <p:cNvPicPr>
            <a:picLocks noChangeAspect="1"/>
          </p:cNvPicPr>
          <p:nvPr/>
        </p:nvPicPr>
        <p:blipFill>
          <a:blip r:embed="rId3"/>
          <a:stretch>
            <a:fillRect/>
          </a:stretch>
        </p:blipFill>
        <p:spPr>
          <a:xfrm>
            <a:off x="254080" y="1798197"/>
            <a:ext cx="5496480" cy="3853511"/>
          </a:xfrm>
          <a:prstGeom prst="rect">
            <a:avLst/>
          </a:prstGeom>
        </p:spPr>
      </p:pic>
      <p:sp>
        <p:nvSpPr>
          <p:cNvPr id="5" name="文本框 4">
            <a:extLst>
              <a:ext uri="{FF2B5EF4-FFF2-40B4-BE49-F238E27FC236}">
                <a16:creationId xmlns:a16="http://schemas.microsoft.com/office/drawing/2014/main" id="{0AA45CC8-E8F6-03C6-8832-52B29E24D13C}"/>
              </a:ext>
            </a:extLst>
          </p:cNvPr>
          <p:cNvSpPr txBox="1"/>
          <p:nvPr/>
        </p:nvSpPr>
        <p:spPr>
          <a:xfrm>
            <a:off x="5559291" y="3496143"/>
            <a:ext cx="6010350" cy="826637"/>
          </a:xfrm>
          <a:prstGeom prst="rect">
            <a:avLst/>
          </a:prstGeom>
          <a:noFill/>
        </p:spPr>
        <p:txBody>
          <a:bodyPr wrap="square" rtlCol="0">
            <a:spAutoFit/>
          </a:bodyPr>
          <a:lstStyle/>
          <a:p>
            <a:pPr>
              <a:lnSpc>
                <a:spcPts val="3000"/>
              </a:lnSpc>
            </a:pPr>
            <a:r>
              <a:rPr lang="zh-CN" altLang="en-US" sz="2000" dirty="0">
                <a:latin typeface="微软雅黑" panose="020B0503020204020204" pitchFamily="34" charset="-122"/>
                <a:ea typeface="微软雅黑" panose="020B0503020204020204" pitchFamily="34" charset="-122"/>
              </a:rPr>
              <a:t>使用</a:t>
            </a:r>
            <a:r>
              <a:rPr lang="en-US" altLang="zh-CN" sz="2000" dirty="0">
                <a:latin typeface="微软雅黑" panose="020B0503020204020204" pitchFamily="34" charset="-122"/>
                <a:ea typeface="微软雅黑" panose="020B0503020204020204" pitchFamily="34" charset="-122"/>
              </a:rPr>
              <a:t>LLM</a:t>
            </a:r>
            <a:r>
              <a:rPr lang="zh-CN" altLang="en-US" sz="2000" dirty="0">
                <a:latin typeface="微软雅黑" panose="020B0503020204020204" pitchFamily="34" charset="-122"/>
                <a:ea typeface="微软雅黑" panose="020B0503020204020204" pitchFamily="34" charset="-122"/>
              </a:rPr>
              <a:t>直接进行</a:t>
            </a:r>
            <a:r>
              <a:rPr lang="en-US" altLang="zh-CN" sz="2000" dirty="0">
                <a:latin typeface="微软雅黑" panose="020B0503020204020204" pitchFamily="34" charset="-122"/>
                <a:ea typeface="微软雅黑" panose="020B0503020204020204" pitchFamily="34" charset="-122"/>
              </a:rPr>
              <a:t>embedding</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ts val="3000"/>
              </a:lnSpc>
            </a:pPr>
            <a:r>
              <a:rPr lang="en-US" altLang="zh-CN" sz="2000" dirty="0">
                <a:latin typeface="微软雅黑" panose="020B0503020204020204" pitchFamily="34" charset="-122"/>
                <a:ea typeface="微软雅黑" panose="020B0503020204020204" pitchFamily="34" charset="-122"/>
              </a:rPr>
              <a:t>LLM</a:t>
            </a:r>
            <a:r>
              <a:rPr lang="zh-CN" altLang="en-US" sz="2000" dirty="0">
                <a:latin typeface="微软雅黑" panose="020B0503020204020204" pitchFamily="34" charset="-122"/>
                <a:ea typeface="微软雅黑" panose="020B0503020204020204" pitchFamily="34" charset="-122"/>
              </a:rPr>
              <a:t>需要是</a:t>
            </a:r>
            <a:r>
              <a:rPr lang="en-US" altLang="zh-CN" sz="2000" dirty="0">
                <a:latin typeface="微软雅黑" panose="020B0503020204020204" pitchFamily="34" charset="-122"/>
                <a:ea typeface="微软雅黑" panose="020B0503020204020204" pitchFamily="34" charset="-122"/>
              </a:rPr>
              <a:t>embedding</a:t>
            </a:r>
            <a:r>
              <a:rPr lang="zh-CN" altLang="en-US" sz="2000" dirty="0">
                <a:latin typeface="微软雅黑" panose="020B0503020204020204" pitchFamily="34" charset="-122"/>
                <a:ea typeface="微软雅黑" panose="020B0503020204020204" pitchFamily="34" charset="-122"/>
              </a:rPr>
              <a:t>可见的或者开源的。</a:t>
            </a:r>
          </a:p>
        </p:txBody>
      </p:sp>
      <p:sp>
        <p:nvSpPr>
          <p:cNvPr id="9" name="文本框 8">
            <a:extLst>
              <a:ext uri="{FF2B5EF4-FFF2-40B4-BE49-F238E27FC236}">
                <a16:creationId xmlns:a16="http://schemas.microsoft.com/office/drawing/2014/main" id="{8C3BBA9E-F84A-13AD-508D-4DBBB0EE22DF}"/>
              </a:ext>
            </a:extLst>
          </p:cNvPr>
          <p:cNvSpPr txBox="1"/>
          <p:nvPr/>
        </p:nvSpPr>
        <p:spPr>
          <a:xfrm>
            <a:off x="5559291" y="1629917"/>
            <a:ext cx="6010350" cy="1015663"/>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LLM</a:t>
            </a:r>
            <a:r>
              <a:rPr lang="zh-CN" altLang="en-US" sz="2000" dirty="0">
                <a:latin typeface="微软雅黑" panose="020B0503020204020204" pitchFamily="34" charset="-122"/>
                <a:ea typeface="微软雅黑" panose="020B0503020204020204" pitchFamily="34" charset="-122"/>
              </a:rPr>
              <a:t>与</a:t>
            </a:r>
            <a:r>
              <a:rPr lang="en-US" altLang="zh-CN" sz="2000" dirty="0">
                <a:latin typeface="微软雅黑" panose="020B0503020204020204" pitchFamily="34" charset="-122"/>
                <a:ea typeface="微软雅黑" panose="020B0503020204020204" pitchFamily="34" charset="-122"/>
              </a:rPr>
              <a:t>GNN</a:t>
            </a:r>
            <a:r>
              <a:rPr lang="zh-CN" altLang="en-US" sz="2000" dirty="0">
                <a:latin typeface="微软雅黑" panose="020B0503020204020204" pitchFamily="34" charset="-122"/>
                <a:ea typeface="微软雅黑" panose="020B0503020204020204" pitchFamily="34" charset="-122"/>
              </a:rPr>
              <a:t>串联</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利用</a:t>
            </a:r>
            <a:r>
              <a:rPr lang="en-US" altLang="zh-CN" sz="2000" dirty="0">
                <a:latin typeface="微软雅黑" panose="020B0503020204020204" pitchFamily="34" charset="-122"/>
                <a:ea typeface="微软雅黑" panose="020B0503020204020204" pitchFamily="34" charset="-122"/>
              </a:rPr>
              <a:t>LLM</a:t>
            </a:r>
            <a:r>
              <a:rPr lang="zh-CN" altLang="en-US" sz="2000" dirty="0">
                <a:latin typeface="微软雅黑" panose="020B0503020204020204" pitchFamily="34" charset="-122"/>
                <a:ea typeface="微软雅黑" panose="020B0503020204020204" pitchFamily="34" charset="-122"/>
              </a:rPr>
              <a:t>，在特征中引入更多属性上的信息</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为</a:t>
            </a:r>
            <a:r>
              <a:rPr lang="en-US" altLang="zh-CN" sz="2000" dirty="0">
                <a:latin typeface="微软雅黑" panose="020B0503020204020204" pitchFamily="34" charset="-122"/>
                <a:ea typeface="微软雅黑" panose="020B0503020204020204" pitchFamily="34" charset="-122"/>
              </a:rPr>
              <a:t>GNN</a:t>
            </a:r>
            <a:r>
              <a:rPr lang="zh-CN" altLang="en-US" sz="2000" dirty="0">
                <a:latin typeface="微软雅黑" panose="020B0503020204020204" pitchFamily="34" charset="-122"/>
                <a:ea typeface="微软雅黑" panose="020B0503020204020204" pitchFamily="34" charset="-122"/>
              </a:rPr>
              <a:t>提供更好的结点表征</a:t>
            </a:r>
            <a:endParaRPr lang="en-US" altLang="zh-CN" sz="20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78D270A0-8329-D11A-CE8F-D5DAAA1E12FF}"/>
              </a:ext>
            </a:extLst>
          </p:cNvPr>
          <p:cNvSpPr txBox="1"/>
          <p:nvPr/>
        </p:nvSpPr>
        <p:spPr>
          <a:xfrm>
            <a:off x="5559292" y="2888646"/>
            <a:ext cx="1394402" cy="400110"/>
          </a:xfrm>
          <a:prstGeom prst="rect">
            <a:avLst/>
          </a:prstGeom>
          <a:noFill/>
        </p:spPr>
        <p:txBody>
          <a:bodyPr wrap="square">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主要流程</a:t>
            </a:r>
            <a:endParaRPr lang="en-US" altLang="zh-CN" sz="20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240A6362-4AB8-4EEB-5769-FC093CB6B6F4}"/>
              </a:ext>
            </a:extLst>
          </p:cNvPr>
          <p:cNvSpPr txBox="1"/>
          <p:nvPr/>
        </p:nvSpPr>
        <p:spPr>
          <a:xfrm>
            <a:off x="5559292" y="4574648"/>
            <a:ext cx="6010349" cy="826637"/>
          </a:xfrm>
          <a:prstGeom prst="rect">
            <a:avLst/>
          </a:prstGeom>
          <a:noFill/>
        </p:spPr>
        <p:txBody>
          <a:bodyPr wrap="square" rtlCol="0">
            <a:spAutoFit/>
          </a:bodyPr>
          <a:lstStyle/>
          <a:p>
            <a:pPr>
              <a:lnSpc>
                <a:spcPts val="3000"/>
              </a:lnSpc>
            </a:pPr>
            <a:r>
              <a:rPr lang="zh-CN" altLang="en-US" sz="2000" dirty="0">
                <a:latin typeface="微软雅黑" panose="020B0503020204020204" pitchFamily="34" charset="-122"/>
                <a:ea typeface="微软雅黑" panose="020B0503020204020204" pitchFamily="34" charset="-122"/>
              </a:rPr>
              <a:t>将增强后的</a:t>
            </a:r>
            <a:r>
              <a:rPr lang="en-US" altLang="zh-CN" sz="2000" dirty="0">
                <a:latin typeface="微软雅黑" panose="020B0503020204020204" pitchFamily="34" charset="-122"/>
                <a:ea typeface="微软雅黑" panose="020B0503020204020204" pitchFamily="34" charset="-122"/>
              </a:rPr>
              <a:t>Embedding</a:t>
            </a:r>
            <a:r>
              <a:rPr lang="zh-CN" altLang="en-US" sz="2000" dirty="0">
                <a:latin typeface="微软雅黑" panose="020B0503020204020204" pitchFamily="34" charset="-122"/>
                <a:ea typeface="微软雅黑" panose="020B0503020204020204" pitchFamily="34" charset="-122"/>
              </a:rPr>
              <a:t>与图结构信息一起传递给</a:t>
            </a:r>
            <a:r>
              <a:rPr lang="en-US" altLang="zh-CN" sz="2000" dirty="0">
                <a:latin typeface="微软雅黑" panose="020B0503020204020204" pitchFamily="34" charset="-122"/>
                <a:ea typeface="微软雅黑" panose="020B0503020204020204" pitchFamily="34" charset="-122"/>
              </a:rPr>
              <a:t>GNN</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89487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CFB9BD-62CD-7280-0484-E1836E024ED9}"/>
            </a:ext>
          </a:extLst>
        </p:cNvPr>
        <p:cNvGrpSpPr/>
        <p:nvPr/>
      </p:nvGrpSpPr>
      <p:grpSpPr>
        <a:xfrm>
          <a:off x="0" y="0"/>
          <a:ext cx="0" cy="0"/>
          <a:chOff x="0" y="0"/>
          <a:chExt cx="0" cy="0"/>
        </a:xfrm>
      </p:grpSpPr>
      <p:sp>
        <p:nvSpPr>
          <p:cNvPr id="4" name="文本占位符 2">
            <a:extLst>
              <a:ext uri="{FF2B5EF4-FFF2-40B4-BE49-F238E27FC236}">
                <a16:creationId xmlns:a16="http://schemas.microsoft.com/office/drawing/2014/main" id="{FB70536A-65B6-3FC4-444E-E3F84AFC28A3}"/>
              </a:ext>
            </a:extLst>
          </p:cNvPr>
          <p:cNvSpPr txBox="1">
            <a:spLocks/>
          </p:cNvSpPr>
          <p:nvPr/>
        </p:nvSpPr>
        <p:spPr>
          <a:xfrm>
            <a:off x="335358" y="1063680"/>
            <a:ext cx="12009041" cy="434920"/>
          </a:xfrm>
          <a:prstGeom prst="rect">
            <a:avLst/>
          </a:prstGeom>
        </p:spPr>
        <p:txBody>
          <a:bodyPr vert="horz" lIns="0" tIns="0" rIns="0" bIns="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
                <a:srgbClr val="004586"/>
              </a:buClr>
              <a:buSzPct val="70000"/>
              <a:buNone/>
              <a:tabLst/>
              <a:defRPr/>
            </a:pPr>
            <a:r>
              <a:rPr kumimoji="0" lang="en-US" altLang="zh-CN"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Embedding-based</a:t>
            </a:r>
            <a:r>
              <a:rPr lang="en-US" altLang="zh-CN" sz="2400" b="1" dirty="0">
                <a:solidFill>
                  <a:srgbClr val="1C1C1C"/>
                </a:solidFill>
                <a:latin typeface="Times New Roman" pitchFamily="18" charset="0"/>
                <a:ea typeface="Microsoft YaHei" pitchFamily="50"/>
                <a:cs typeface="Times New Roman" panose="02020603050405020304" pitchFamily="18" charset="0"/>
                <a:sym typeface="Wingdings" panose="05000000000000000000" pitchFamily="2" charset="2"/>
              </a:rPr>
              <a:t>:	GIANT (</a:t>
            </a:r>
            <a:r>
              <a:rPr lang="en-US" altLang="zh-CN" sz="2400" b="1" i="1" dirty="0">
                <a:solidFill>
                  <a:srgbClr val="1C1C1C"/>
                </a:solidFill>
                <a:latin typeface="Times New Roman" pitchFamily="18" charset="0"/>
                <a:ea typeface="Microsoft YaHei" pitchFamily="50"/>
                <a:cs typeface="Times New Roman" panose="02020603050405020304" pitchFamily="18" charset="0"/>
                <a:sym typeface="Wingdings" panose="05000000000000000000" pitchFamily="2" charset="2"/>
              </a:rPr>
              <a:t>ICLR’2022</a:t>
            </a:r>
            <a:r>
              <a:rPr lang="en-US" altLang="zh-CN" sz="2400" b="1" dirty="0">
                <a:solidFill>
                  <a:srgbClr val="1C1C1C"/>
                </a:solidFill>
                <a:latin typeface="Times New Roman" pitchFamily="18" charset="0"/>
                <a:ea typeface="Microsoft YaHei" pitchFamily="50"/>
                <a:cs typeface="Times New Roman" panose="02020603050405020304" pitchFamily="18" charset="0"/>
                <a:sym typeface="Wingdings" panose="05000000000000000000" pitchFamily="2" charset="2"/>
              </a:rPr>
              <a:t>)</a:t>
            </a:r>
            <a:endParaRPr kumimoji="0" lang="en-US" altLang="zh-CN" sz="18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endParaRPr>
          </a:p>
        </p:txBody>
      </p:sp>
      <p:sp>
        <p:nvSpPr>
          <p:cNvPr id="2" name="标题 1">
            <a:extLst>
              <a:ext uri="{FF2B5EF4-FFF2-40B4-BE49-F238E27FC236}">
                <a16:creationId xmlns:a16="http://schemas.microsoft.com/office/drawing/2014/main" id="{B774D209-28FF-7DB8-2C92-F13D35E570E4}"/>
              </a:ext>
            </a:extLst>
          </p:cNvPr>
          <p:cNvSpPr>
            <a:spLocks noGrp="1"/>
          </p:cNvSpPr>
          <p:nvPr>
            <p:ph type="title"/>
          </p:nvPr>
        </p:nvSpPr>
        <p:spPr/>
        <p:txBody>
          <a:bodyPr/>
          <a:lstStyle/>
          <a:p>
            <a:pPr defTabSz="914400">
              <a:lnSpc>
                <a:spcPct val="100000"/>
              </a:lnSpc>
              <a:defRPr/>
            </a:pPr>
            <a:r>
              <a:rPr lang="en-US" altLang="zh-CN" sz="4500" dirty="0">
                <a:solidFill>
                  <a:prstClr val="white"/>
                </a:solidFill>
                <a:latin typeface="Times New Roman" panose="02020603050405020304" pitchFamily="18" charset="0"/>
                <a:ea typeface="宋体" charset="-122"/>
                <a:cs typeface="Times New Roman" panose="02020603050405020304" pitchFamily="18" charset="0"/>
              </a:rPr>
              <a:t>LLM-as-Enhancer</a:t>
            </a:r>
            <a:endParaRPr lang="zh-CN" altLang="en-US" sz="4500" dirty="0">
              <a:solidFill>
                <a:prstClr val="white"/>
              </a:solidFill>
              <a:latin typeface="Times New Roman" panose="02020603050405020304" pitchFamily="18" charset="0"/>
              <a:ea typeface="宋体"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5582829D-5781-7631-3E2D-31E7F8793324}"/>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C63437-A4DD-47E2-B39F-B4494D074D76}" type="slidenum">
              <a:rPr kumimoji="0" lang="en-US" altLang="zh-CN" sz="1200" b="0" i="0" u="none" strike="noStrike" kern="1200" cap="none" spc="0" normalizeH="0" baseline="0" noProof="0" smtClean="0">
                <a:ln>
                  <a:noFill/>
                </a:ln>
                <a:solidFill>
                  <a:prstClr val="white"/>
                </a:solidFill>
                <a:effectLst/>
                <a:uLnTx/>
                <a:uFillTx/>
                <a:latin typeface="微软雅黑" pitchFamily="34" charset="-122"/>
                <a:ea typeface="微软雅黑"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13</a:t>
            </a:fld>
            <a:endParaRPr kumimoji="0" lang="en-US" altLang="zh-CN" sz="12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6" name="文本框 5">
            <a:extLst>
              <a:ext uri="{FF2B5EF4-FFF2-40B4-BE49-F238E27FC236}">
                <a16:creationId xmlns:a16="http://schemas.microsoft.com/office/drawing/2014/main" id="{02995936-26A2-F187-F1C8-B5EDACA7C148}"/>
              </a:ext>
            </a:extLst>
          </p:cNvPr>
          <p:cNvSpPr txBox="1"/>
          <p:nvPr/>
        </p:nvSpPr>
        <p:spPr>
          <a:xfrm>
            <a:off x="587605" y="6304698"/>
            <a:ext cx="11856640" cy="2616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Chien E, Chang W C, Hsieh C J, et al. Node feature extraction by self-supervised multi-scale neighborhood prediction[J].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arXiv</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preprint arXiv:2111.00064, 2021.</a:t>
            </a:r>
          </a:p>
        </p:txBody>
      </p:sp>
      <p:grpSp>
        <p:nvGrpSpPr>
          <p:cNvPr id="8" name="组合 7">
            <a:extLst>
              <a:ext uri="{FF2B5EF4-FFF2-40B4-BE49-F238E27FC236}">
                <a16:creationId xmlns:a16="http://schemas.microsoft.com/office/drawing/2014/main" id="{BE568FD8-2B73-4D82-5A86-E18D9D38DBB0}"/>
              </a:ext>
            </a:extLst>
          </p:cNvPr>
          <p:cNvGrpSpPr/>
          <p:nvPr/>
        </p:nvGrpSpPr>
        <p:grpSpPr>
          <a:xfrm>
            <a:off x="1490709" y="3027211"/>
            <a:ext cx="8966741" cy="2934865"/>
            <a:chOff x="1612629" y="2263831"/>
            <a:chExt cx="8966741" cy="2934865"/>
          </a:xfrm>
        </p:grpSpPr>
        <p:pic>
          <p:nvPicPr>
            <p:cNvPr id="16" name="图片 15">
              <a:extLst>
                <a:ext uri="{FF2B5EF4-FFF2-40B4-BE49-F238E27FC236}">
                  <a16:creationId xmlns:a16="http://schemas.microsoft.com/office/drawing/2014/main" id="{F6FC058D-BFD8-F872-E222-31E55B198986}"/>
                </a:ext>
              </a:extLst>
            </p:cNvPr>
            <p:cNvPicPr>
              <a:picLocks noChangeAspect="1"/>
            </p:cNvPicPr>
            <p:nvPr/>
          </p:nvPicPr>
          <p:blipFill>
            <a:blip r:embed="rId3"/>
            <a:stretch>
              <a:fillRect/>
            </a:stretch>
          </p:blipFill>
          <p:spPr>
            <a:xfrm>
              <a:off x="1612629" y="2263831"/>
              <a:ext cx="8966741" cy="2934865"/>
            </a:xfrm>
            <a:prstGeom prst="rect">
              <a:avLst/>
            </a:prstGeom>
          </p:spPr>
        </p:pic>
        <p:pic>
          <p:nvPicPr>
            <p:cNvPr id="7" name="图片 6">
              <a:extLst>
                <a:ext uri="{FF2B5EF4-FFF2-40B4-BE49-F238E27FC236}">
                  <a16:creationId xmlns:a16="http://schemas.microsoft.com/office/drawing/2014/main" id="{B39D4D34-C990-0F21-9F22-FC1C8FA7C373}"/>
                </a:ext>
              </a:extLst>
            </p:cNvPr>
            <p:cNvPicPr>
              <a:picLocks noChangeAspect="1"/>
            </p:cNvPicPr>
            <p:nvPr/>
          </p:nvPicPr>
          <p:blipFill>
            <a:blip r:embed="rId4"/>
            <a:stretch>
              <a:fillRect/>
            </a:stretch>
          </p:blipFill>
          <p:spPr>
            <a:xfrm>
              <a:off x="1612629" y="2263832"/>
              <a:ext cx="6484891" cy="1647978"/>
            </a:xfrm>
            <a:prstGeom prst="rect">
              <a:avLst/>
            </a:prstGeom>
          </p:spPr>
        </p:pic>
      </p:grpSp>
      <p:sp>
        <p:nvSpPr>
          <p:cNvPr id="9" name="文本框 8">
            <a:extLst>
              <a:ext uri="{FF2B5EF4-FFF2-40B4-BE49-F238E27FC236}">
                <a16:creationId xmlns:a16="http://schemas.microsoft.com/office/drawing/2014/main" id="{8E053BC3-F670-281A-2870-B5949E103C76}"/>
              </a:ext>
            </a:extLst>
          </p:cNvPr>
          <p:cNvSpPr txBox="1"/>
          <p:nvPr/>
        </p:nvSpPr>
        <p:spPr>
          <a:xfrm>
            <a:off x="782320" y="1574800"/>
            <a:ext cx="6847840" cy="1259840"/>
          </a:xfrm>
          <a:prstGeom prst="rect">
            <a:avLst/>
          </a:prstGeom>
          <a:noFill/>
        </p:spPr>
        <p:txBody>
          <a:bodyPr wrap="square" rtlCol="0">
            <a:spAutoFit/>
          </a:bodyPr>
          <a:lstStyle/>
          <a:p>
            <a:endParaRPr lang="zh-CN" altLang="en-US" dirty="0"/>
          </a:p>
        </p:txBody>
      </p:sp>
      <p:sp>
        <p:nvSpPr>
          <p:cNvPr id="12" name="文本框 11">
            <a:extLst>
              <a:ext uri="{FF2B5EF4-FFF2-40B4-BE49-F238E27FC236}">
                <a16:creationId xmlns:a16="http://schemas.microsoft.com/office/drawing/2014/main" id="{F0F299C4-943B-682B-24E7-0C63CAACC86D}"/>
              </a:ext>
            </a:extLst>
          </p:cNvPr>
          <p:cNvSpPr txBox="1"/>
          <p:nvPr/>
        </p:nvSpPr>
        <p:spPr>
          <a:xfrm>
            <a:off x="883920" y="2000692"/>
            <a:ext cx="10180320" cy="70788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该方法提出了一个</a:t>
            </a:r>
            <a:r>
              <a:rPr lang="en-US" altLang="zh-CN" sz="2000" dirty="0">
                <a:latin typeface="微软雅黑" panose="020B0503020204020204" pitchFamily="34" charset="-122"/>
                <a:ea typeface="微软雅黑" panose="020B0503020204020204" pitchFamily="34" charset="-122"/>
              </a:rPr>
              <a:t>Pipeline</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GNN</a:t>
            </a:r>
            <a:r>
              <a:rPr lang="zh-CN" altLang="en-US" sz="2000" dirty="0">
                <a:latin typeface="微软雅黑" panose="020B0503020204020204" pitchFamily="34" charset="-122"/>
                <a:ea typeface="微软雅黑" panose="020B0503020204020204" pitchFamily="34" charset="-122"/>
              </a:rPr>
              <a:t>的部分可以根据需要选取不同架构。核心部分在于</a:t>
            </a:r>
            <a:r>
              <a:rPr lang="en-US" altLang="zh-CN" sz="2000" dirty="0">
                <a:latin typeface="微软雅黑" panose="020B0503020204020204" pitchFamily="34" charset="-122"/>
                <a:ea typeface="微软雅黑" panose="020B0503020204020204" pitchFamily="34" charset="-122"/>
              </a:rPr>
              <a:t>LM</a:t>
            </a:r>
            <a:r>
              <a:rPr lang="zh-CN" altLang="en-US" sz="2000" dirty="0">
                <a:latin typeface="微软雅黑" panose="020B0503020204020204" pitchFamily="34" charset="-122"/>
                <a:ea typeface="微软雅黑" panose="020B0503020204020204" pitchFamily="34" charset="-122"/>
              </a:rPr>
              <a:t>部分结点表征的计算。</a:t>
            </a:r>
            <a:endParaRPr lang="en-US" altLang="zh-CN" sz="20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20D2A9BD-8713-21F8-59AB-065BE66D7857}"/>
              </a:ext>
            </a:extLst>
          </p:cNvPr>
          <p:cNvSpPr txBox="1"/>
          <p:nvPr/>
        </p:nvSpPr>
        <p:spPr>
          <a:xfrm>
            <a:off x="883920" y="1598092"/>
            <a:ext cx="6746240"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为了让图的结构性信息全程参与训练。</a:t>
            </a:r>
            <a:endParaRPr lang="en-US" altLang="zh-CN" sz="2000"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90225489-1994-93A5-F906-8C6096CD3C97}"/>
              </a:ext>
            </a:extLst>
          </p:cNvPr>
          <p:cNvSpPr txBox="1"/>
          <p:nvPr/>
        </p:nvSpPr>
        <p:spPr>
          <a:xfrm>
            <a:off x="883920" y="3183721"/>
            <a:ext cx="6746240" cy="1015663"/>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总体架构：将预训练的</a:t>
            </a:r>
            <a:r>
              <a:rPr lang="en-US" altLang="zh-CN" sz="2000" dirty="0">
                <a:latin typeface="微软雅黑" panose="020B0503020204020204" pitchFamily="34" charset="-122"/>
                <a:ea typeface="微软雅黑" panose="020B0503020204020204" pitchFamily="34" charset="-122"/>
              </a:rPr>
              <a:t>LM</a:t>
            </a:r>
            <a:r>
              <a:rPr lang="zh-CN" altLang="en-US" sz="2000" dirty="0">
                <a:latin typeface="微软雅黑" panose="020B0503020204020204" pitchFamily="34" charset="-122"/>
                <a:ea typeface="微软雅黑" panose="020B0503020204020204" pitchFamily="34" charset="-122"/>
              </a:rPr>
              <a:t>在文章中定义的</a:t>
            </a:r>
            <a:r>
              <a:rPr lang="zh-CN" altLang="en-US" sz="2000" i="1" dirty="0">
                <a:latin typeface="微软雅黑" panose="020B0503020204020204" pitchFamily="34" charset="-122"/>
                <a:ea typeface="微软雅黑" panose="020B0503020204020204" pitchFamily="34" charset="-122"/>
              </a:rPr>
              <a:t>邻居预测</a:t>
            </a:r>
            <a:r>
              <a:rPr lang="zh-CN" altLang="en-US" sz="2000" dirty="0">
                <a:latin typeface="微软雅黑" panose="020B0503020204020204" pitchFamily="34" charset="-122"/>
                <a:ea typeface="微软雅黑" panose="020B0503020204020204" pitchFamily="34" charset="-122"/>
              </a:rPr>
              <a:t>问题上（全量）微调。微调后的</a:t>
            </a:r>
            <a:r>
              <a:rPr lang="en-US" altLang="zh-CN" sz="2000" dirty="0">
                <a:latin typeface="微软雅黑" panose="020B0503020204020204" pitchFamily="34" charset="-122"/>
                <a:ea typeface="微软雅黑" panose="020B0503020204020204" pitchFamily="34" charset="-122"/>
              </a:rPr>
              <a:t>LM</a:t>
            </a:r>
            <a:r>
              <a:rPr lang="zh-CN" altLang="en-US" sz="2000" dirty="0">
                <a:latin typeface="微软雅黑" panose="020B0503020204020204" pitchFamily="34" charset="-122"/>
                <a:ea typeface="微软雅黑" panose="020B0503020204020204" pitchFamily="34" charset="-122"/>
              </a:rPr>
              <a:t>生成表征，之后开始</a:t>
            </a:r>
            <a:r>
              <a:rPr lang="en-US" altLang="zh-CN" sz="2000" dirty="0">
                <a:latin typeface="微软雅黑" panose="020B0503020204020204" pitchFamily="34" charset="-122"/>
                <a:ea typeface="微软雅黑" panose="020B0503020204020204" pitchFamily="34" charset="-122"/>
              </a:rPr>
              <a:t>GNN</a:t>
            </a:r>
            <a:r>
              <a:rPr lang="zh-CN" altLang="en-US" sz="2000" dirty="0">
                <a:latin typeface="微软雅黑" panose="020B0503020204020204" pitchFamily="34" charset="-122"/>
                <a:ea typeface="微软雅黑" panose="020B0503020204020204" pitchFamily="34" charset="-122"/>
              </a:rPr>
              <a:t>的训练。</a:t>
            </a:r>
            <a:endParaRPr lang="en-US" altLang="zh-CN" sz="2000" dirty="0">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632E1749-7EB1-7700-394A-5CF462B317ED}"/>
              </a:ext>
            </a:extLst>
          </p:cNvPr>
          <p:cNvSpPr txBox="1"/>
          <p:nvPr/>
        </p:nvSpPr>
        <p:spPr>
          <a:xfrm>
            <a:off x="2839758" y="896257"/>
            <a:ext cx="6350000" cy="276999"/>
          </a:xfrm>
          <a:prstGeom prst="rect">
            <a:avLst/>
          </a:prstGeom>
          <a:noFill/>
        </p:spPr>
        <p:txBody>
          <a:bodyPr wrap="square">
            <a:spAutoFit/>
          </a:bodyPr>
          <a:lstStyle/>
          <a:p>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Graph Information Aided Node feature </a:t>
            </a:r>
            <a:r>
              <a:rPr lang="en-US" altLang="zh-CN" sz="1200" dirty="0" err="1">
                <a:latin typeface="Times New Roman" panose="02020603050405020304" pitchFamily="18" charset="0"/>
                <a:ea typeface="微软雅黑" panose="020B0503020204020204" pitchFamily="34" charset="-122"/>
                <a:cs typeface="Times New Roman" panose="02020603050405020304" pitchFamily="18" charset="0"/>
              </a:rPr>
              <a:t>exTraction</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642071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CFB9BD-62CD-7280-0484-E1836E024ED9}"/>
            </a:ext>
          </a:extLst>
        </p:cNvPr>
        <p:cNvGrpSpPr/>
        <p:nvPr/>
      </p:nvGrpSpPr>
      <p:grpSpPr>
        <a:xfrm>
          <a:off x="0" y="0"/>
          <a:ext cx="0" cy="0"/>
          <a:chOff x="0" y="0"/>
          <a:chExt cx="0" cy="0"/>
        </a:xfrm>
      </p:grpSpPr>
      <p:sp>
        <p:nvSpPr>
          <p:cNvPr id="4" name="文本占位符 2">
            <a:extLst>
              <a:ext uri="{FF2B5EF4-FFF2-40B4-BE49-F238E27FC236}">
                <a16:creationId xmlns:a16="http://schemas.microsoft.com/office/drawing/2014/main" id="{FB70536A-65B6-3FC4-444E-E3F84AFC28A3}"/>
              </a:ext>
            </a:extLst>
          </p:cNvPr>
          <p:cNvSpPr txBox="1">
            <a:spLocks/>
          </p:cNvSpPr>
          <p:nvPr/>
        </p:nvSpPr>
        <p:spPr>
          <a:xfrm>
            <a:off x="335358" y="1063680"/>
            <a:ext cx="12009041" cy="434920"/>
          </a:xfrm>
          <a:prstGeom prst="rect">
            <a:avLst/>
          </a:prstGeom>
        </p:spPr>
        <p:txBody>
          <a:bodyPr vert="horz" lIns="0" tIns="0" rIns="0" bIns="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
                <a:srgbClr val="004586"/>
              </a:buClr>
              <a:buSzPct val="70000"/>
              <a:buNone/>
              <a:tabLst/>
              <a:defRPr/>
            </a:pPr>
            <a:r>
              <a:rPr kumimoji="0" lang="en-US" altLang="zh-CN"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Embedding-based</a:t>
            </a:r>
            <a:r>
              <a:rPr lang="en-US" altLang="zh-CN" sz="2400" b="1" dirty="0">
                <a:solidFill>
                  <a:srgbClr val="1C1C1C"/>
                </a:solidFill>
                <a:latin typeface="Times New Roman" pitchFamily="18" charset="0"/>
                <a:ea typeface="Microsoft YaHei" pitchFamily="50"/>
                <a:cs typeface="Times New Roman" panose="02020603050405020304" pitchFamily="18" charset="0"/>
                <a:sym typeface="Wingdings" panose="05000000000000000000" pitchFamily="2" charset="2"/>
              </a:rPr>
              <a:t>:	GIANT (</a:t>
            </a:r>
            <a:r>
              <a:rPr lang="en-US" altLang="zh-CN" sz="2400" b="1" i="1" dirty="0">
                <a:solidFill>
                  <a:srgbClr val="1C1C1C"/>
                </a:solidFill>
                <a:latin typeface="Times New Roman" pitchFamily="18" charset="0"/>
                <a:ea typeface="Microsoft YaHei" pitchFamily="50"/>
                <a:cs typeface="Times New Roman" panose="02020603050405020304" pitchFamily="18" charset="0"/>
                <a:sym typeface="Wingdings" panose="05000000000000000000" pitchFamily="2" charset="2"/>
              </a:rPr>
              <a:t>ICLR’2022</a:t>
            </a:r>
            <a:r>
              <a:rPr lang="en-US" altLang="zh-CN" sz="2400" b="1" dirty="0">
                <a:solidFill>
                  <a:srgbClr val="1C1C1C"/>
                </a:solidFill>
                <a:latin typeface="Times New Roman" pitchFamily="18" charset="0"/>
                <a:ea typeface="Microsoft YaHei" pitchFamily="50"/>
                <a:cs typeface="Times New Roman" panose="02020603050405020304" pitchFamily="18" charset="0"/>
                <a:sym typeface="Wingdings" panose="05000000000000000000" pitchFamily="2" charset="2"/>
              </a:rPr>
              <a:t>)</a:t>
            </a:r>
            <a:endParaRPr kumimoji="0" lang="en-US" altLang="zh-CN" sz="18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endParaRPr>
          </a:p>
        </p:txBody>
      </p:sp>
      <p:sp>
        <p:nvSpPr>
          <p:cNvPr id="2" name="标题 1">
            <a:extLst>
              <a:ext uri="{FF2B5EF4-FFF2-40B4-BE49-F238E27FC236}">
                <a16:creationId xmlns:a16="http://schemas.microsoft.com/office/drawing/2014/main" id="{B774D209-28FF-7DB8-2C92-F13D35E570E4}"/>
              </a:ext>
            </a:extLst>
          </p:cNvPr>
          <p:cNvSpPr>
            <a:spLocks noGrp="1"/>
          </p:cNvSpPr>
          <p:nvPr>
            <p:ph type="title"/>
          </p:nvPr>
        </p:nvSpPr>
        <p:spPr/>
        <p:txBody>
          <a:bodyPr/>
          <a:lstStyle/>
          <a:p>
            <a:pPr defTabSz="914400">
              <a:lnSpc>
                <a:spcPct val="100000"/>
              </a:lnSpc>
              <a:defRPr/>
            </a:pPr>
            <a:r>
              <a:rPr lang="en-US" altLang="zh-CN" sz="4500" dirty="0">
                <a:solidFill>
                  <a:prstClr val="white"/>
                </a:solidFill>
                <a:latin typeface="Times New Roman" panose="02020603050405020304" pitchFamily="18" charset="0"/>
                <a:ea typeface="宋体" charset="-122"/>
                <a:cs typeface="Times New Roman" panose="02020603050405020304" pitchFamily="18" charset="0"/>
              </a:rPr>
              <a:t>LLM-as-Enhancer</a:t>
            </a:r>
            <a:endParaRPr lang="zh-CN" altLang="en-US" sz="4500" dirty="0">
              <a:solidFill>
                <a:prstClr val="white"/>
              </a:solidFill>
              <a:latin typeface="Times New Roman" panose="02020603050405020304" pitchFamily="18" charset="0"/>
              <a:ea typeface="宋体"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5582829D-5781-7631-3E2D-31E7F8793324}"/>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C63437-A4DD-47E2-B39F-B4494D074D76}" type="slidenum">
              <a:rPr kumimoji="0" lang="en-US" altLang="zh-CN" sz="1200" b="0" i="0" u="none" strike="noStrike" kern="1200" cap="none" spc="0" normalizeH="0" baseline="0" noProof="0" smtClean="0">
                <a:ln>
                  <a:noFill/>
                </a:ln>
                <a:solidFill>
                  <a:prstClr val="white"/>
                </a:solidFill>
                <a:effectLst/>
                <a:uLnTx/>
                <a:uFillTx/>
                <a:latin typeface="微软雅黑" pitchFamily="34" charset="-122"/>
                <a:ea typeface="微软雅黑"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14</a:t>
            </a:fld>
            <a:endParaRPr kumimoji="0" lang="en-US" altLang="zh-CN" sz="12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6" name="文本框 5">
            <a:extLst>
              <a:ext uri="{FF2B5EF4-FFF2-40B4-BE49-F238E27FC236}">
                <a16:creationId xmlns:a16="http://schemas.microsoft.com/office/drawing/2014/main" id="{02995936-26A2-F187-F1C8-B5EDACA7C148}"/>
              </a:ext>
            </a:extLst>
          </p:cNvPr>
          <p:cNvSpPr txBox="1"/>
          <p:nvPr/>
        </p:nvSpPr>
        <p:spPr>
          <a:xfrm>
            <a:off x="587605" y="6304698"/>
            <a:ext cx="11856640" cy="2616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Chien E, Chang W C, Hsieh C J, et al. Node feature extraction by self-supervised multi-scale neighborhood prediction[J].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arXiv</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preprint arXiv:2111.00064, 2021.</a:t>
            </a:r>
          </a:p>
        </p:txBody>
      </p:sp>
      <p:sp>
        <p:nvSpPr>
          <p:cNvPr id="9" name="文本框 8">
            <a:extLst>
              <a:ext uri="{FF2B5EF4-FFF2-40B4-BE49-F238E27FC236}">
                <a16:creationId xmlns:a16="http://schemas.microsoft.com/office/drawing/2014/main" id="{8E053BC3-F670-281A-2870-B5949E103C76}"/>
              </a:ext>
            </a:extLst>
          </p:cNvPr>
          <p:cNvSpPr txBox="1"/>
          <p:nvPr/>
        </p:nvSpPr>
        <p:spPr>
          <a:xfrm>
            <a:off x="782320" y="1574800"/>
            <a:ext cx="6847840" cy="1259840"/>
          </a:xfrm>
          <a:prstGeom prst="rect">
            <a:avLst/>
          </a:prstGeom>
          <a:noFill/>
        </p:spPr>
        <p:txBody>
          <a:bodyPr wrap="square" rtlCol="0">
            <a:spAutoFit/>
          </a:bodyPr>
          <a:lstStyle/>
          <a:p>
            <a:endParaRPr lang="zh-CN" altLang="en-US" dirty="0"/>
          </a:p>
        </p:txBody>
      </p:sp>
      <p:sp>
        <p:nvSpPr>
          <p:cNvPr id="13" name="文本框 12">
            <a:extLst>
              <a:ext uri="{FF2B5EF4-FFF2-40B4-BE49-F238E27FC236}">
                <a16:creationId xmlns:a16="http://schemas.microsoft.com/office/drawing/2014/main" id="{20D2A9BD-8713-21F8-59AB-065BE66D7857}"/>
              </a:ext>
            </a:extLst>
          </p:cNvPr>
          <p:cNvSpPr txBox="1"/>
          <p:nvPr/>
        </p:nvSpPr>
        <p:spPr>
          <a:xfrm>
            <a:off x="782320" y="1976026"/>
            <a:ext cx="10180320" cy="1015663"/>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极限多标签问题（</a:t>
            </a:r>
            <a:r>
              <a:rPr lang="en-US" altLang="zh-CN" sz="2000" b="1" dirty="0">
                <a:latin typeface="微软雅黑" panose="020B0503020204020204" pitchFamily="34" charset="-122"/>
                <a:ea typeface="微软雅黑" panose="020B0503020204020204" pitchFamily="34" charset="-122"/>
              </a:rPr>
              <a:t>XMC</a:t>
            </a:r>
            <a:r>
              <a:rPr lang="zh-CN" altLang="en-US" sz="2000" dirty="0">
                <a:latin typeface="微软雅黑" panose="020B0503020204020204" pitchFamily="34" charset="-122"/>
                <a:ea typeface="微软雅黑" panose="020B0503020204020204" pitchFamily="34" charset="-122"/>
              </a:rPr>
              <a:t>）：给定一组文本，需要为每个样本打标签，每个标签具有多个分量，每个分量都是只能取</a:t>
            </a:r>
            <a:r>
              <a:rPr lang="en-US" altLang="zh-CN" sz="2000" dirty="0">
                <a:latin typeface="微软雅黑" panose="020B0503020204020204" pitchFamily="34" charset="-122"/>
                <a:ea typeface="微软雅黑" panose="020B0503020204020204" pitchFamily="34" charset="-122"/>
              </a:rPr>
              <a:t>0</a:t>
            </a:r>
            <a:r>
              <a:rPr lang="zh-CN" altLang="en-US" sz="2000" dirty="0">
                <a:latin typeface="微软雅黑" panose="020B0503020204020204" pitchFamily="34" charset="-122"/>
                <a:ea typeface="微软雅黑" panose="020B0503020204020204" pitchFamily="34" charset="-122"/>
              </a:rPr>
              <a:t>或</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XMC</a:t>
            </a:r>
            <a:r>
              <a:rPr lang="zh-CN" altLang="en-US" sz="2000" dirty="0">
                <a:latin typeface="微软雅黑" panose="020B0503020204020204" pitchFamily="34" charset="-122"/>
                <a:ea typeface="微软雅黑" panose="020B0503020204020204" pitchFamily="34" charset="-122"/>
              </a:rPr>
              <a:t>问题要求为给定的输入样本和标签输出两者的相关程度。</a:t>
            </a:r>
            <a:endParaRPr lang="en-US" altLang="zh-CN" sz="2000" dirty="0">
              <a:latin typeface="微软雅黑" panose="020B0503020204020204" pitchFamily="34" charset="-122"/>
              <a:ea typeface="微软雅黑" panose="020B0503020204020204" pitchFamily="34" charset="-122"/>
            </a:endParaRPr>
          </a:p>
        </p:txBody>
      </p:sp>
      <p:grpSp>
        <p:nvGrpSpPr>
          <p:cNvPr id="16" name="组合 15">
            <a:extLst>
              <a:ext uri="{FF2B5EF4-FFF2-40B4-BE49-F238E27FC236}">
                <a16:creationId xmlns:a16="http://schemas.microsoft.com/office/drawing/2014/main" id="{CFA3E976-947A-96E4-4199-2EC93B3BC27D}"/>
              </a:ext>
            </a:extLst>
          </p:cNvPr>
          <p:cNvGrpSpPr/>
          <p:nvPr/>
        </p:nvGrpSpPr>
        <p:grpSpPr>
          <a:xfrm>
            <a:off x="1490709" y="3027211"/>
            <a:ext cx="8966741" cy="2934865"/>
            <a:chOff x="1612629" y="2263831"/>
            <a:chExt cx="8966741" cy="2934865"/>
          </a:xfrm>
        </p:grpSpPr>
        <p:pic>
          <p:nvPicPr>
            <p:cNvPr id="17" name="图片 16">
              <a:extLst>
                <a:ext uri="{FF2B5EF4-FFF2-40B4-BE49-F238E27FC236}">
                  <a16:creationId xmlns:a16="http://schemas.microsoft.com/office/drawing/2014/main" id="{293A98C3-FF4F-1170-EF6E-CB1795AD3109}"/>
                </a:ext>
              </a:extLst>
            </p:cNvPr>
            <p:cNvPicPr>
              <a:picLocks noChangeAspect="1"/>
            </p:cNvPicPr>
            <p:nvPr/>
          </p:nvPicPr>
          <p:blipFill>
            <a:blip r:embed="rId3"/>
            <a:stretch>
              <a:fillRect/>
            </a:stretch>
          </p:blipFill>
          <p:spPr>
            <a:xfrm>
              <a:off x="1612629" y="2263831"/>
              <a:ext cx="8966741" cy="2934865"/>
            </a:xfrm>
            <a:prstGeom prst="rect">
              <a:avLst/>
            </a:prstGeom>
          </p:spPr>
        </p:pic>
        <p:pic>
          <p:nvPicPr>
            <p:cNvPr id="18" name="图片 17">
              <a:extLst>
                <a:ext uri="{FF2B5EF4-FFF2-40B4-BE49-F238E27FC236}">
                  <a16:creationId xmlns:a16="http://schemas.microsoft.com/office/drawing/2014/main" id="{EF8D0BDB-0D41-E25F-AC05-1D4265DEEE43}"/>
                </a:ext>
              </a:extLst>
            </p:cNvPr>
            <p:cNvPicPr>
              <a:picLocks noChangeAspect="1"/>
            </p:cNvPicPr>
            <p:nvPr/>
          </p:nvPicPr>
          <p:blipFill>
            <a:blip r:embed="rId4"/>
            <a:stretch>
              <a:fillRect/>
            </a:stretch>
          </p:blipFill>
          <p:spPr>
            <a:xfrm>
              <a:off x="1612629" y="2263832"/>
              <a:ext cx="6484891" cy="1647978"/>
            </a:xfrm>
            <a:prstGeom prst="rect">
              <a:avLst/>
            </a:prstGeom>
          </p:spPr>
        </p:pic>
      </p:grpSp>
      <p:sp>
        <p:nvSpPr>
          <p:cNvPr id="12" name="文本框 11">
            <a:extLst>
              <a:ext uri="{FF2B5EF4-FFF2-40B4-BE49-F238E27FC236}">
                <a16:creationId xmlns:a16="http://schemas.microsoft.com/office/drawing/2014/main" id="{F0F299C4-943B-682B-24E7-0C63CAACC86D}"/>
              </a:ext>
            </a:extLst>
          </p:cNvPr>
          <p:cNvSpPr txBox="1"/>
          <p:nvPr/>
        </p:nvSpPr>
        <p:spPr>
          <a:xfrm>
            <a:off x="782320" y="3315475"/>
            <a:ext cx="6847840" cy="70788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文章将</a:t>
            </a:r>
            <a:r>
              <a:rPr lang="en-US" altLang="zh-CN" sz="2000" dirty="0">
                <a:latin typeface="微软雅黑" panose="020B0503020204020204" pitchFamily="34" charset="-122"/>
                <a:ea typeface="微软雅黑" panose="020B0503020204020204" pitchFamily="34" charset="-122"/>
              </a:rPr>
              <a:t>link prediction</a:t>
            </a:r>
            <a:r>
              <a:rPr lang="zh-CN" altLang="en-US" sz="2000" dirty="0">
                <a:latin typeface="微软雅黑" panose="020B0503020204020204" pitchFamily="34" charset="-122"/>
                <a:ea typeface="微软雅黑" panose="020B0503020204020204" pitchFamily="34" charset="-122"/>
              </a:rPr>
              <a:t>问题转化为预测给定结点的邻居问题，即</a:t>
            </a:r>
            <a:r>
              <a:rPr lang="zh-CN" altLang="en-US" sz="2000" b="1" dirty="0">
                <a:latin typeface="微软雅黑" panose="020B0503020204020204" pitchFamily="34" charset="-122"/>
                <a:ea typeface="微软雅黑" panose="020B0503020204020204" pitchFamily="34" charset="-122"/>
              </a:rPr>
              <a:t>邻居预测</a:t>
            </a:r>
            <a:r>
              <a:rPr lang="zh-CN" altLang="en-US" sz="2000" dirty="0">
                <a:latin typeface="微软雅黑" panose="020B0503020204020204" pitchFamily="34" charset="-122"/>
                <a:ea typeface="微软雅黑" panose="020B0503020204020204" pitchFamily="34" charset="-122"/>
              </a:rPr>
              <a:t>问题。</a:t>
            </a:r>
            <a:endParaRPr lang="en-US" altLang="zh-CN" sz="2000" dirty="0">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467A3D21-6B81-904F-5ABD-7FCEB7F6E9BA}"/>
              </a:ext>
            </a:extLst>
          </p:cNvPr>
          <p:cNvSpPr txBox="1"/>
          <p:nvPr/>
        </p:nvSpPr>
        <p:spPr>
          <a:xfrm>
            <a:off x="2839758" y="896257"/>
            <a:ext cx="6350000" cy="276999"/>
          </a:xfrm>
          <a:prstGeom prst="rect">
            <a:avLst/>
          </a:prstGeom>
          <a:noFill/>
        </p:spPr>
        <p:txBody>
          <a:bodyPr wrap="square">
            <a:spAutoFit/>
          </a:bodyPr>
          <a:lstStyle/>
          <a:p>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Graph Information Aided Node feature </a:t>
            </a:r>
            <a:r>
              <a:rPr lang="en-US" altLang="zh-CN" sz="1200" dirty="0" err="1">
                <a:latin typeface="Times New Roman" panose="02020603050405020304" pitchFamily="18" charset="0"/>
                <a:ea typeface="微软雅黑" panose="020B0503020204020204" pitchFamily="34" charset="-122"/>
                <a:cs typeface="Times New Roman" panose="02020603050405020304" pitchFamily="18" charset="0"/>
              </a:rPr>
              <a:t>exTraction</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012185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CFB9BD-62CD-7280-0484-E1836E024ED9}"/>
            </a:ext>
          </a:extLst>
        </p:cNvPr>
        <p:cNvGrpSpPr/>
        <p:nvPr/>
      </p:nvGrpSpPr>
      <p:grpSpPr>
        <a:xfrm>
          <a:off x="0" y="0"/>
          <a:ext cx="0" cy="0"/>
          <a:chOff x="0" y="0"/>
          <a:chExt cx="0" cy="0"/>
        </a:xfrm>
      </p:grpSpPr>
      <p:sp>
        <p:nvSpPr>
          <p:cNvPr id="4" name="文本占位符 2">
            <a:extLst>
              <a:ext uri="{FF2B5EF4-FFF2-40B4-BE49-F238E27FC236}">
                <a16:creationId xmlns:a16="http://schemas.microsoft.com/office/drawing/2014/main" id="{FB70536A-65B6-3FC4-444E-E3F84AFC28A3}"/>
              </a:ext>
            </a:extLst>
          </p:cNvPr>
          <p:cNvSpPr txBox="1">
            <a:spLocks/>
          </p:cNvSpPr>
          <p:nvPr/>
        </p:nvSpPr>
        <p:spPr>
          <a:xfrm>
            <a:off x="335358" y="1063680"/>
            <a:ext cx="12009041" cy="434920"/>
          </a:xfrm>
          <a:prstGeom prst="rect">
            <a:avLst/>
          </a:prstGeom>
        </p:spPr>
        <p:txBody>
          <a:bodyPr vert="horz" lIns="0" tIns="0" rIns="0" bIns="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
                <a:srgbClr val="004586"/>
              </a:buClr>
              <a:buSzPct val="70000"/>
              <a:buNone/>
              <a:tabLst/>
              <a:defRPr/>
            </a:pPr>
            <a:r>
              <a:rPr kumimoji="0" lang="en-US" altLang="zh-CN"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Embedding-based</a:t>
            </a:r>
            <a:r>
              <a:rPr lang="en-US" altLang="zh-CN" sz="2400" b="1" dirty="0">
                <a:solidFill>
                  <a:srgbClr val="1C1C1C"/>
                </a:solidFill>
                <a:latin typeface="Times New Roman" pitchFamily="18" charset="0"/>
                <a:ea typeface="Microsoft YaHei" pitchFamily="50"/>
                <a:cs typeface="Times New Roman" panose="02020603050405020304" pitchFamily="18" charset="0"/>
                <a:sym typeface="Wingdings" panose="05000000000000000000" pitchFamily="2" charset="2"/>
              </a:rPr>
              <a:t>:	GIANT (</a:t>
            </a:r>
            <a:r>
              <a:rPr lang="en-US" altLang="zh-CN" sz="2400" b="1" i="1" dirty="0">
                <a:solidFill>
                  <a:srgbClr val="1C1C1C"/>
                </a:solidFill>
                <a:latin typeface="Times New Roman" pitchFamily="18" charset="0"/>
                <a:ea typeface="Microsoft YaHei" pitchFamily="50"/>
                <a:cs typeface="Times New Roman" panose="02020603050405020304" pitchFamily="18" charset="0"/>
                <a:sym typeface="Wingdings" panose="05000000000000000000" pitchFamily="2" charset="2"/>
              </a:rPr>
              <a:t>ICLR’2022</a:t>
            </a:r>
            <a:r>
              <a:rPr lang="en-US" altLang="zh-CN" sz="2400" b="1" dirty="0">
                <a:solidFill>
                  <a:srgbClr val="1C1C1C"/>
                </a:solidFill>
                <a:latin typeface="Times New Roman" pitchFamily="18" charset="0"/>
                <a:ea typeface="Microsoft YaHei" pitchFamily="50"/>
                <a:cs typeface="Times New Roman" panose="02020603050405020304" pitchFamily="18" charset="0"/>
                <a:sym typeface="Wingdings" panose="05000000000000000000" pitchFamily="2" charset="2"/>
              </a:rPr>
              <a:t>)</a:t>
            </a:r>
            <a:endParaRPr kumimoji="0" lang="en-US" altLang="zh-CN" sz="18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endParaRPr>
          </a:p>
        </p:txBody>
      </p:sp>
      <p:sp>
        <p:nvSpPr>
          <p:cNvPr id="2" name="标题 1">
            <a:extLst>
              <a:ext uri="{FF2B5EF4-FFF2-40B4-BE49-F238E27FC236}">
                <a16:creationId xmlns:a16="http://schemas.microsoft.com/office/drawing/2014/main" id="{B774D209-28FF-7DB8-2C92-F13D35E570E4}"/>
              </a:ext>
            </a:extLst>
          </p:cNvPr>
          <p:cNvSpPr>
            <a:spLocks noGrp="1"/>
          </p:cNvSpPr>
          <p:nvPr>
            <p:ph type="title"/>
          </p:nvPr>
        </p:nvSpPr>
        <p:spPr/>
        <p:txBody>
          <a:bodyPr/>
          <a:lstStyle/>
          <a:p>
            <a:pPr defTabSz="914400">
              <a:lnSpc>
                <a:spcPct val="100000"/>
              </a:lnSpc>
              <a:defRPr/>
            </a:pPr>
            <a:r>
              <a:rPr lang="en-US" altLang="zh-CN" sz="4500" dirty="0">
                <a:solidFill>
                  <a:prstClr val="white"/>
                </a:solidFill>
                <a:latin typeface="Times New Roman" panose="02020603050405020304" pitchFamily="18" charset="0"/>
                <a:ea typeface="宋体" charset="-122"/>
                <a:cs typeface="Times New Roman" panose="02020603050405020304" pitchFamily="18" charset="0"/>
              </a:rPr>
              <a:t>LLM-as-Enhancer</a:t>
            </a:r>
            <a:endParaRPr lang="zh-CN" altLang="en-US" sz="4500" dirty="0">
              <a:solidFill>
                <a:prstClr val="white"/>
              </a:solidFill>
              <a:latin typeface="Times New Roman" panose="02020603050405020304" pitchFamily="18" charset="0"/>
              <a:ea typeface="宋体"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5582829D-5781-7631-3E2D-31E7F8793324}"/>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C63437-A4DD-47E2-B39F-B4494D074D76}" type="slidenum">
              <a:rPr kumimoji="0" lang="en-US" altLang="zh-CN" sz="1200" b="0" i="0" u="none" strike="noStrike" kern="1200" cap="none" spc="0" normalizeH="0" baseline="0" noProof="0" smtClean="0">
                <a:ln>
                  <a:noFill/>
                </a:ln>
                <a:solidFill>
                  <a:prstClr val="white"/>
                </a:solidFill>
                <a:effectLst/>
                <a:uLnTx/>
                <a:uFillTx/>
                <a:latin typeface="微软雅黑" pitchFamily="34" charset="-122"/>
                <a:ea typeface="微软雅黑"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15</a:t>
            </a:fld>
            <a:endParaRPr kumimoji="0" lang="en-US" altLang="zh-CN" sz="12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6" name="文本框 5">
            <a:extLst>
              <a:ext uri="{FF2B5EF4-FFF2-40B4-BE49-F238E27FC236}">
                <a16:creationId xmlns:a16="http://schemas.microsoft.com/office/drawing/2014/main" id="{02995936-26A2-F187-F1C8-B5EDACA7C148}"/>
              </a:ext>
            </a:extLst>
          </p:cNvPr>
          <p:cNvSpPr txBox="1"/>
          <p:nvPr/>
        </p:nvSpPr>
        <p:spPr>
          <a:xfrm>
            <a:off x="587605" y="6304698"/>
            <a:ext cx="11856640" cy="2616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Chien E, Chang W C, Hsieh C J, et al. Node feature extraction by self-supervised multi-scale neighborhood prediction[J].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arXiv</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preprint arXiv:2111.00064, 2021.</a:t>
            </a:r>
          </a:p>
        </p:txBody>
      </p:sp>
      <p:sp>
        <p:nvSpPr>
          <p:cNvPr id="9" name="文本框 8">
            <a:extLst>
              <a:ext uri="{FF2B5EF4-FFF2-40B4-BE49-F238E27FC236}">
                <a16:creationId xmlns:a16="http://schemas.microsoft.com/office/drawing/2014/main" id="{8E053BC3-F670-281A-2870-B5949E103C76}"/>
              </a:ext>
            </a:extLst>
          </p:cNvPr>
          <p:cNvSpPr txBox="1"/>
          <p:nvPr/>
        </p:nvSpPr>
        <p:spPr>
          <a:xfrm>
            <a:off x="782320" y="1574800"/>
            <a:ext cx="6847840" cy="1259840"/>
          </a:xfrm>
          <a:prstGeom prst="rect">
            <a:avLst/>
          </a:prstGeom>
          <a:noFill/>
        </p:spPr>
        <p:txBody>
          <a:bodyPr wrap="square" rtlCol="0">
            <a:spAutoFit/>
          </a:bodyPr>
          <a:lstStyle/>
          <a:p>
            <a:endParaRPr lang="zh-CN" altLang="en-US" dirty="0"/>
          </a:p>
        </p:txBody>
      </p:sp>
      <p:sp>
        <p:nvSpPr>
          <p:cNvPr id="13" name="文本框 12">
            <a:extLst>
              <a:ext uri="{FF2B5EF4-FFF2-40B4-BE49-F238E27FC236}">
                <a16:creationId xmlns:a16="http://schemas.microsoft.com/office/drawing/2014/main" id="{20D2A9BD-8713-21F8-59AB-065BE66D7857}"/>
              </a:ext>
            </a:extLst>
          </p:cNvPr>
          <p:cNvSpPr txBox="1"/>
          <p:nvPr/>
        </p:nvSpPr>
        <p:spPr>
          <a:xfrm>
            <a:off x="782320" y="1715300"/>
            <a:ext cx="10180320" cy="2246769"/>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文章选取的</a:t>
            </a:r>
            <a:r>
              <a:rPr lang="en-US" altLang="zh-CN" sz="2000" dirty="0">
                <a:latin typeface="微软雅黑" panose="020B0503020204020204" pitchFamily="34" charset="-122"/>
                <a:ea typeface="微软雅黑" panose="020B0503020204020204" pitchFamily="34" charset="-122"/>
              </a:rPr>
              <a:t>embedding</a:t>
            </a:r>
            <a:r>
              <a:rPr lang="zh-CN" altLang="en-US" sz="2000" dirty="0">
                <a:latin typeface="微软雅黑" panose="020B0503020204020204" pitchFamily="34" charset="-122"/>
                <a:ea typeface="微软雅黑" panose="020B0503020204020204" pitchFamily="34" charset="-122"/>
              </a:rPr>
              <a:t>方法为</a:t>
            </a:r>
            <a:r>
              <a:rPr lang="en-US" altLang="zh-CN" sz="2000" dirty="0">
                <a:latin typeface="微软雅黑" panose="020B0503020204020204" pitchFamily="34" charset="-122"/>
                <a:ea typeface="微软雅黑" panose="020B0503020204020204" pitchFamily="34" charset="-122"/>
              </a:rPr>
              <a:t>XR-Transformer</a:t>
            </a:r>
            <a:r>
              <a:rPr lang="zh-CN" altLang="en-US" sz="2000" dirty="0">
                <a:latin typeface="微软雅黑" panose="020B0503020204020204" pitchFamily="34" charset="-122"/>
                <a:ea typeface="微软雅黑" panose="020B0503020204020204" pitchFamily="34" charset="-122"/>
              </a:rPr>
              <a:t>。该方法首先对每个类别中的结点初始</a:t>
            </a:r>
            <a:r>
              <a:rPr lang="en-US" altLang="zh-CN" sz="2000" dirty="0">
                <a:latin typeface="微软雅黑" panose="020B0503020204020204" pitchFamily="34" charset="-122"/>
                <a:ea typeface="微软雅黑" panose="020B0503020204020204" pitchFamily="34" charset="-122"/>
              </a:rPr>
              <a:t>embedding</a:t>
            </a:r>
            <a:r>
              <a:rPr lang="zh-CN" altLang="en-US" sz="2000" dirty="0">
                <a:latin typeface="微软雅黑" panose="020B0503020204020204" pitchFamily="34" charset="-122"/>
                <a:ea typeface="微软雅黑" panose="020B0503020204020204" pitchFamily="34" charset="-122"/>
              </a:rPr>
              <a:t>做平均，得到每个类别的初始</a:t>
            </a:r>
            <a:r>
              <a:rPr lang="en-US" altLang="zh-CN" sz="2000" dirty="0">
                <a:latin typeface="微软雅黑" panose="020B0503020204020204" pitchFamily="34" charset="-122"/>
                <a:ea typeface="微软雅黑" panose="020B0503020204020204" pitchFamily="34" charset="-122"/>
              </a:rPr>
              <a:t>embedding</a:t>
            </a:r>
            <a:r>
              <a:rPr lang="zh-CN" altLang="en-US" sz="2000" dirty="0">
                <a:latin typeface="微软雅黑" panose="020B0503020204020204" pitchFamily="34" charset="-122"/>
                <a:ea typeface="微软雅黑" panose="020B0503020204020204" pitchFamily="34" charset="-122"/>
              </a:rPr>
              <a:t>。之后应用</a:t>
            </a:r>
            <a:r>
              <a:rPr lang="en-US" altLang="zh-CN" sz="2000" dirty="0">
                <a:latin typeface="微软雅黑" panose="020B0503020204020204" pitchFamily="34" charset="-122"/>
                <a:ea typeface="微软雅黑" panose="020B0503020204020204" pitchFamily="34" charset="-122"/>
              </a:rPr>
              <a:t>balanced k-means</a:t>
            </a:r>
            <a:r>
              <a:rPr lang="zh-CN" altLang="en-US" sz="2000" dirty="0">
                <a:latin typeface="微软雅黑" panose="020B0503020204020204" pitchFamily="34" charset="-122"/>
                <a:ea typeface="微软雅黑" panose="020B0503020204020204" pitchFamily="34" charset="-122"/>
              </a:rPr>
              <a:t>算法对结点做层次化聚类，得到一棵聚类树。</a:t>
            </a:r>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在每一层，分步微调</a:t>
            </a:r>
            <a:r>
              <a:rPr lang="en-US" altLang="zh-CN" sz="2000" dirty="0">
                <a:latin typeface="微软雅黑" panose="020B0503020204020204" pitchFamily="34" charset="-122"/>
                <a:ea typeface="微软雅黑" panose="020B0503020204020204" pitchFamily="34" charset="-122"/>
              </a:rPr>
              <a:t>Transformer</a:t>
            </a:r>
            <a:r>
              <a:rPr lang="zh-CN" altLang="en-US" sz="2000" dirty="0">
                <a:latin typeface="微软雅黑" panose="020B0503020204020204" pitchFamily="34" charset="-122"/>
                <a:ea typeface="微软雅黑" panose="020B0503020204020204" pitchFamily="34" charset="-122"/>
              </a:rPr>
              <a:t>和一个线性层，用于选择相关性更高的聚类。最后得到的模型可以为输入结点生成在标签空间中每个分量上的分数。</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这个分数之后作为结点初始特征用于训练</a:t>
            </a:r>
            <a:r>
              <a:rPr lang="en-US" altLang="zh-CN" sz="2000" dirty="0">
                <a:latin typeface="微软雅黑" panose="020B0503020204020204" pitchFamily="34" charset="-122"/>
                <a:ea typeface="微软雅黑" panose="020B0503020204020204" pitchFamily="34" charset="-122"/>
              </a:rPr>
              <a:t>GNN</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29003849-BAC2-2107-1D2C-4951CD642A6B}"/>
              </a:ext>
            </a:extLst>
          </p:cNvPr>
          <p:cNvPicPr>
            <a:picLocks noChangeAspect="1"/>
          </p:cNvPicPr>
          <p:nvPr/>
        </p:nvPicPr>
        <p:blipFill>
          <a:blip r:embed="rId3"/>
          <a:stretch>
            <a:fillRect/>
          </a:stretch>
        </p:blipFill>
        <p:spPr>
          <a:xfrm>
            <a:off x="883921" y="4090398"/>
            <a:ext cx="9591040" cy="1997600"/>
          </a:xfrm>
          <a:prstGeom prst="rect">
            <a:avLst/>
          </a:prstGeom>
        </p:spPr>
      </p:pic>
      <p:sp>
        <p:nvSpPr>
          <p:cNvPr id="14" name="文本框 13">
            <a:extLst>
              <a:ext uri="{FF2B5EF4-FFF2-40B4-BE49-F238E27FC236}">
                <a16:creationId xmlns:a16="http://schemas.microsoft.com/office/drawing/2014/main" id="{25492AEE-AB3E-4073-B27D-35F851A51FAA}"/>
              </a:ext>
            </a:extLst>
          </p:cNvPr>
          <p:cNvSpPr txBox="1"/>
          <p:nvPr/>
        </p:nvSpPr>
        <p:spPr>
          <a:xfrm>
            <a:off x="2839758" y="896257"/>
            <a:ext cx="6350000" cy="276999"/>
          </a:xfrm>
          <a:prstGeom prst="rect">
            <a:avLst/>
          </a:prstGeom>
          <a:noFill/>
        </p:spPr>
        <p:txBody>
          <a:bodyPr wrap="square">
            <a:spAutoFit/>
          </a:bodyPr>
          <a:lstStyle/>
          <a:p>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Graph Information Aided Node feature </a:t>
            </a:r>
            <a:r>
              <a:rPr lang="en-US" altLang="zh-CN" sz="1200" dirty="0" err="1">
                <a:latin typeface="Times New Roman" panose="02020603050405020304" pitchFamily="18" charset="0"/>
                <a:ea typeface="微软雅黑" panose="020B0503020204020204" pitchFamily="34" charset="-122"/>
                <a:cs typeface="Times New Roman" panose="02020603050405020304" pitchFamily="18" charset="0"/>
              </a:rPr>
              <a:t>exTraction</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023402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CFB9BD-62CD-7280-0484-E1836E024ED9}"/>
            </a:ext>
          </a:extLst>
        </p:cNvPr>
        <p:cNvGrpSpPr/>
        <p:nvPr/>
      </p:nvGrpSpPr>
      <p:grpSpPr>
        <a:xfrm>
          <a:off x="0" y="0"/>
          <a:ext cx="0" cy="0"/>
          <a:chOff x="0" y="0"/>
          <a:chExt cx="0" cy="0"/>
        </a:xfrm>
      </p:grpSpPr>
      <p:sp>
        <p:nvSpPr>
          <p:cNvPr id="4" name="文本占位符 2">
            <a:extLst>
              <a:ext uri="{FF2B5EF4-FFF2-40B4-BE49-F238E27FC236}">
                <a16:creationId xmlns:a16="http://schemas.microsoft.com/office/drawing/2014/main" id="{FB70536A-65B6-3FC4-444E-E3F84AFC28A3}"/>
              </a:ext>
            </a:extLst>
          </p:cNvPr>
          <p:cNvSpPr txBox="1">
            <a:spLocks/>
          </p:cNvSpPr>
          <p:nvPr/>
        </p:nvSpPr>
        <p:spPr>
          <a:xfrm>
            <a:off x="335358" y="1063680"/>
            <a:ext cx="12009041" cy="434920"/>
          </a:xfrm>
          <a:prstGeom prst="rect">
            <a:avLst/>
          </a:prstGeom>
        </p:spPr>
        <p:txBody>
          <a:bodyPr vert="horz" lIns="0" tIns="0" rIns="0" bIns="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
                <a:srgbClr val="004586"/>
              </a:buClr>
              <a:buSzPct val="70000"/>
              <a:buNone/>
              <a:tabLst/>
              <a:defRPr/>
            </a:pPr>
            <a:r>
              <a:rPr kumimoji="0" lang="en-US" altLang="zh-CN"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Embedding-based</a:t>
            </a:r>
            <a:r>
              <a:rPr lang="en-US" altLang="zh-CN" sz="2400" b="1" dirty="0">
                <a:solidFill>
                  <a:srgbClr val="1C1C1C"/>
                </a:solidFill>
                <a:latin typeface="Times New Roman" pitchFamily="18" charset="0"/>
                <a:ea typeface="Microsoft YaHei" pitchFamily="50"/>
                <a:cs typeface="Times New Roman" panose="02020603050405020304" pitchFamily="18" charset="0"/>
                <a:sym typeface="Wingdings" panose="05000000000000000000" pitchFamily="2" charset="2"/>
              </a:rPr>
              <a:t>:	GIANT (</a:t>
            </a:r>
            <a:r>
              <a:rPr lang="en-US" altLang="zh-CN" sz="2400" b="1" i="1" dirty="0">
                <a:solidFill>
                  <a:srgbClr val="1C1C1C"/>
                </a:solidFill>
                <a:latin typeface="Times New Roman" pitchFamily="18" charset="0"/>
                <a:ea typeface="Microsoft YaHei" pitchFamily="50"/>
                <a:cs typeface="Times New Roman" panose="02020603050405020304" pitchFamily="18" charset="0"/>
                <a:sym typeface="Wingdings" panose="05000000000000000000" pitchFamily="2" charset="2"/>
              </a:rPr>
              <a:t>ICLR’2022</a:t>
            </a:r>
            <a:r>
              <a:rPr lang="en-US" altLang="zh-CN" sz="2400" b="1" dirty="0">
                <a:solidFill>
                  <a:srgbClr val="1C1C1C"/>
                </a:solidFill>
                <a:latin typeface="Times New Roman" pitchFamily="18" charset="0"/>
                <a:ea typeface="Microsoft YaHei" pitchFamily="50"/>
                <a:cs typeface="Times New Roman" panose="02020603050405020304" pitchFamily="18" charset="0"/>
                <a:sym typeface="Wingdings" panose="05000000000000000000" pitchFamily="2" charset="2"/>
              </a:rPr>
              <a:t>)</a:t>
            </a:r>
            <a:endParaRPr kumimoji="0" lang="en-US" altLang="zh-CN" sz="18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endParaRPr>
          </a:p>
        </p:txBody>
      </p:sp>
      <p:sp>
        <p:nvSpPr>
          <p:cNvPr id="2" name="标题 1">
            <a:extLst>
              <a:ext uri="{FF2B5EF4-FFF2-40B4-BE49-F238E27FC236}">
                <a16:creationId xmlns:a16="http://schemas.microsoft.com/office/drawing/2014/main" id="{B774D209-28FF-7DB8-2C92-F13D35E570E4}"/>
              </a:ext>
            </a:extLst>
          </p:cNvPr>
          <p:cNvSpPr>
            <a:spLocks noGrp="1"/>
          </p:cNvSpPr>
          <p:nvPr>
            <p:ph type="title"/>
          </p:nvPr>
        </p:nvSpPr>
        <p:spPr/>
        <p:txBody>
          <a:bodyPr/>
          <a:lstStyle/>
          <a:p>
            <a:pPr defTabSz="914400">
              <a:lnSpc>
                <a:spcPct val="100000"/>
              </a:lnSpc>
              <a:defRPr/>
            </a:pPr>
            <a:r>
              <a:rPr lang="en-US" altLang="zh-CN" sz="4500" dirty="0">
                <a:solidFill>
                  <a:prstClr val="white"/>
                </a:solidFill>
                <a:latin typeface="Times New Roman" panose="02020603050405020304" pitchFamily="18" charset="0"/>
                <a:ea typeface="宋体" charset="-122"/>
                <a:cs typeface="Times New Roman" panose="02020603050405020304" pitchFamily="18" charset="0"/>
              </a:rPr>
              <a:t>LLM-as-Enhancer</a:t>
            </a:r>
            <a:endParaRPr lang="zh-CN" altLang="en-US" sz="4500" dirty="0">
              <a:solidFill>
                <a:prstClr val="white"/>
              </a:solidFill>
              <a:latin typeface="Times New Roman" panose="02020603050405020304" pitchFamily="18" charset="0"/>
              <a:ea typeface="宋体"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5582829D-5781-7631-3E2D-31E7F8793324}"/>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C63437-A4DD-47E2-B39F-B4494D074D76}" type="slidenum">
              <a:rPr kumimoji="0" lang="en-US" altLang="zh-CN" sz="1200" b="0" i="0" u="none" strike="noStrike" kern="1200" cap="none" spc="0" normalizeH="0" baseline="0" noProof="0" smtClean="0">
                <a:ln>
                  <a:noFill/>
                </a:ln>
                <a:solidFill>
                  <a:prstClr val="white"/>
                </a:solidFill>
                <a:effectLst/>
                <a:uLnTx/>
                <a:uFillTx/>
                <a:latin typeface="微软雅黑" pitchFamily="34" charset="-122"/>
                <a:ea typeface="微软雅黑"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16</a:t>
            </a:fld>
            <a:endParaRPr kumimoji="0" lang="en-US" altLang="zh-CN" sz="12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6" name="文本框 5">
            <a:extLst>
              <a:ext uri="{FF2B5EF4-FFF2-40B4-BE49-F238E27FC236}">
                <a16:creationId xmlns:a16="http://schemas.microsoft.com/office/drawing/2014/main" id="{02995936-26A2-F187-F1C8-B5EDACA7C148}"/>
              </a:ext>
            </a:extLst>
          </p:cNvPr>
          <p:cNvSpPr txBox="1"/>
          <p:nvPr/>
        </p:nvSpPr>
        <p:spPr>
          <a:xfrm>
            <a:off x="587605" y="6304698"/>
            <a:ext cx="11856640" cy="2616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Chien E, Chang W C, Hsieh C J, et al. Node feature extraction by self-supervised multi-scale neighborhood prediction[J].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arXiv</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preprint arXiv:2111.00064, 2021.</a:t>
            </a:r>
          </a:p>
        </p:txBody>
      </p:sp>
      <p:sp>
        <p:nvSpPr>
          <p:cNvPr id="9" name="文本框 8">
            <a:extLst>
              <a:ext uri="{FF2B5EF4-FFF2-40B4-BE49-F238E27FC236}">
                <a16:creationId xmlns:a16="http://schemas.microsoft.com/office/drawing/2014/main" id="{8E053BC3-F670-281A-2870-B5949E103C76}"/>
              </a:ext>
            </a:extLst>
          </p:cNvPr>
          <p:cNvSpPr txBox="1"/>
          <p:nvPr/>
        </p:nvSpPr>
        <p:spPr>
          <a:xfrm>
            <a:off x="782320" y="1574800"/>
            <a:ext cx="6847840" cy="1259840"/>
          </a:xfrm>
          <a:prstGeom prst="rect">
            <a:avLst/>
          </a:prstGeom>
          <a:noFill/>
        </p:spPr>
        <p:txBody>
          <a:bodyPr wrap="square" rtlCol="0">
            <a:spAutoFit/>
          </a:bodyPr>
          <a:lstStyle/>
          <a:p>
            <a:endParaRPr lang="zh-CN" altLang="en-US" dirty="0"/>
          </a:p>
        </p:txBody>
      </p:sp>
      <p:sp>
        <p:nvSpPr>
          <p:cNvPr id="13" name="文本框 12">
            <a:extLst>
              <a:ext uri="{FF2B5EF4-FFF2-40B4-BE49-F238E27FC236}">
                <a16:creationId xmlns:a16="http://schemas.microsoft.com/office/drawing/2014/main" id="{20D2A9BD-8713-21F8-59AB-065BE66D7857}"/>
              </a:ext>
            </a:extLst>
          </p:cNvPr>
          <p:cNvSpPr txBox="1"/>
          <p:nvPr/>
        </p:nvSpPr>
        <p:spPr>
          <a:xfrm>
            <a:off x="782320" y="1715300"/>
            <a:ext cx="10180320" cy="2246769"/>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那么在微调的过程中哪里用到图结构性信息了呢？</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微调所使用的损失函数包含</a:t>
            </a:r>
            <a:r>
              <a:rPr lang="en-US" altLang="zh-CN" sz="2000" dirty="0">
                <a:latin typeface="微软雅黑" panose="020B0503020204020204" pitchFamily="34" charset="-122"/>
                <a:ea typeface="微软雅黑" panose="020B0503020204020204" pitchFamily="34" charset="-122"/>
              </a:rPr>
              <a:t>Top-down</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Bottom-up</a:t>
            </a:r>
            <a:r>
              <a:rPr lang="zh-CN" altLang="en-US" sz="2000" dirty="0">
                <a:latin typeface="微软雅黑" panose="020B0503020204020204" pitchFamily="34" charset="-122"/>
                <a:ea typeface="微软雅黑" panose="020B0503020204020204" pitchFamily="34" charset="-122"/>
              </a:rPr>
              <a:t>两个方向。</a:t>
            </a:r>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Bottom-up</a:t>
            </a:r>
            <a:r>
              <a:rPr lang="zh-CN" altLang="en-US" sz="2000" dirty="0">
                <a:latin typeface="微软雅黑" panose="020B0503020204020204" pitchFamily="34" charset="-122"/>
                <a:ea typeface="微软雅黑" panose="020B0503020204020204" pitchFamily="34" charset="-122"/>
              </a:rPr>
              <a:t>：根据子类的标签用类似</a:t>
            </a:r>
            <a:r>
              <a:rPr lang="en-US" altLang="zh-CN" sz="2000" dirty="0">
                <a:latin typeface="微软雅黑" panose="020B0503020204020204" pitchFamily="34" charset="-122"/>
                <a:ea typeface="微软雅黑" panose="020B0503020204020204" pitchFamily="34" charset="-122"/>
              </a:rPr>
              <a:t>pooling</a:t>
            </a:r>
            <a:r>
              <a:rPr lang="zh-CN" altLang="en-US" sz="2000" dirty="0">
                <a:latin typeface="微软雅黑" panose="020B0503020204020204" pitchFamily="34" charset="-122"/>
                <a:ea typeface="微软雅黑" panose="020B0503020204020204" pitchFamily="34" charset="-122"/>
              </a:rPr>
              <a:t>的方式得到父类的标签，并根据子类标签为每个类别的分量计算一个权重。</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Top-down</a:t>
            </a:r>
            <a:r>
              <a:rPr lang="zh-CN" altLang="en-US" sz="2000" dirty="0">
                <a:latin typeface="微软雅黑" panose="020B0503020204020204" pitchFamily="34" charset="-122"/>
                <a:ea typeface="微软雅黑" panose="020B0503020204020204" pitchFamily="34" charset="-122"/>
              </a:rPr>
              <a:t>：在每一层，只对父类相关程度</a:t>
            </a:r>
            <a:r>
              <a:rPr lang="en-US" altLang="zh-CN" sz="2000" dirty="0">
                <a:latin typeface="微软雅黑" panose="020B0503020204020204" pitchFamily="34" charset="-122"/>
                <a:ea typeface="微软雅黑" panose="020B0503020204020204" pitchFamily="34" charset="-122"/>
              </a:rPr>
              <a:t>Top-K</a:t>
            </a:r>
            <a:r>
              <a:rPr lang="zh-CN" altLang="en-US" sz="2000" dirty="0">
                <a:latin typeface="微软雅黑" panose="020B0503020204020204" pitchFamily="34" charset="-122"/>
                <a:ea typeface="微软雅黑" panose="020B0503020204020204" pitchFamily="34" charset="-122"/>
              </a:rPr>
              <a:t>的分量和</a:t>
            </a:r>
            <a:r>
              <a:rPr lang="en-US" altLang="zh-CN" sz="2000" dirty="0">
                <a:latin typeface="微软雅黑" panose="020B0503020204020204" pitchFamily="34" charset="-122"/>
                <a:ea typeface="微软雅黑" panose="020B0503020204020204" pitchFamily="34" charset="-122"/>
              </a:rPr>
              <a:t>Bottom-up</a:t>
            </a:r>
            <a:r>
              <a:rPr lang="zh-CN" altLang="en-US" sz="2000" dirty="0">
                <a:latin typeface="微软雅黑" panose="020B0503020204020204" pitchFamily="34" charset="-122"/>
                <a:ea typeface="微软雅黑" panose="020B0503020204020204" pitchFamily="34" charset="-122"/>
              </a:rPr>
              <a:t>标签中值为</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的分量计算损失。</a:t>
            </a:r>
            <a:endParaRPr lang="en-US" altLang="zh-CN" sz="2000" dirty="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29003849-BAC2-2107-1D2C-4951CD642A6B}"/>
              </a:ext>
            </a:extLst>
          </p:cNvPr>
          <p:cNvPicPr>
            <a:picLocks noChangeAspect="1"/>
          </p:cNvPicPr>
          <p:nvPr/>
        </p:nvPicPr>
        <p:blipFill>
          <a:blip r:embed="rId3"/>
          <a:stretch>
            <a:fillRect/>
          </a:stretch>
        </p:blipFill>
        <p:spPr>
          <a:xfrm>
            <a:off x="883921" y="4090398"/>
            <a:ext cx="9591040" cy="1997600"/>
          </a:xfrm>
          <a:prstGeom prst="rect">
            <a:avLst/>
          </a:prstGeom>
        </p:spPr>
      </p:pic>
      <p:sp>
        <p:nvSpPr>
          <p:cNvPr id="14" name="文本框 13">
            <a:extLst>
              <a:ext uri="{FF2B5EF4-FFF2-40B4-BE49-F238E27FC236}">
                <a16:creationId xmlns:a16="http://schemas.microsoft.com/office/drawing/2014/main" id="{25492AEE-AB3E-4073-B27D-35F851A51FAA}"/>
              </a:ext>
            </a:extLst>
          </p:cNvPr>
          <p:cNvSpPr txBox="1"/>
          <p:nvPr/>
        </p:nvSpPr>
        <p:spPr>
          <a:xfrm>
            <a:off x="2839758" y="896257"/>
            <a:ext cx="6350000" cy="276999"/>
          </a:xfrm>
          <a:prstGeom prst="rect">
            <a:avLst/>
          </a:prstGeom>
          <a:noFill/>
        </p:spPr>
        <p:txBody>
          <a:bodyPr wrap="square">
            <a:spAutoFit/>
          </a:bodyPr>
          <a:lstStyle/>
          <a:p>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Graph Information Aided Node feature </a:t>
            </a:r>
            <a:r>
              <a:rPr lang="en-US" altLang="zh-CN" sz="1200" dirty="0" err="1">
                <a:latin typeface="Times New Roman" panose="02020603050405020304" pitchFamily="18" charset="0"/>
                <a:ea typeface="微软雅黑" panose="020B0503020204020204" pitchFamily="34" charset="-122"/>
                <a:cs typeface="Times New Roman" panose="02020603050405020304" pitchFamily="18" charset="0"/>
              </a:rPr>
              <a:t>exTraction</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2706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CFB9BD-62CD-7280-0484-E1836E024ED9}"/>
            </a:ext>
          </a:extLst>
        </p:cNvPr>
        <p:cNvGrpSpPr/>
        <p:nvPr/>
      </p:nvGrpSpPr>
      <p:grpSpPr>
        <a:xfrm>
          <a:off x="0" y="0"/>
          <a:ext cx="0" cy="0"/>
          <a:chOff x="0" y="0"/>
          <a:chExt cx="0" cy="0"/>
        </a:xfrm>
      </p:grpSpPr>
      <p:sp>
        <p:nvSpPr>
          <p:cNvPr id="4" name="文本占位符 2">
            <a:extLst>
              <a:ext uri="{FF2B5EF4-FFF2-40B4-BE49-F238E27FC236}">
                <a16:creationId xmlns:a16="http://schemas.microsoft.com/office/drawing/2014/main" id="{FB70536A-65B6-3FC4-444E-E3F84AFC28A3}"/>
              </a:ext>
            </a:extLst>
          </p:cNvPr>
          <p:cNvSpPr txBox="1">
            <a:spLocks/>
          </p:cNvSpPr>
          <p:nvPr/>
        </p:nvSpPr>
        <p:spPr>
          <a:xfrm>
            <a:off x="335358" y="1063680"/>
            <a:ext cx="12009041" cy="434920"/>
          </a:xfrm>
          <a:prstGeom prst="rect">
            <a:avLst/>
          </a:prstGeom>
        </p:spPr>
        <p:txBody>
          <a:bodyPr vert="horz" lIns="0" tIns="0" rIns="0" bIns="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
                <a:srgbClr val="004586"/>
              </a:buClr>
              <a:buSzPct val="70000"/>
              <a:buNone/>
              <a:tabLst/>
              <a:defRPr/>
            </a:pPr>
            <a:r>
              <a:rPr kumimoji="0" lang="en-US" altLang="zh-CN"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Embedding-based</a:t>
            </a:r>
            <a:r>
              <a:rPr lang="en-US" altLang="zh-CN" sz="2400" b="1" dirty="0">
                <a:solidFill>
                  <a:srgbClr val="1C1C1C"/>
                </a:solidFill>
                <a:latin typeface="Times New Roman" pitchFamily="18" charset="0"/>
                <a:ea typeface="Microsoft YaHei" pitchFamily="50"/>
                <a:cs typeface="Times New Roman" panose="02020603050405020304" pitchFamily="18" charset="0"/>
                <a:sym typeface="Wingdings" panose="05000000000000000000" pitchFamily="2" charset="2"/>
              </a:rPr>
              <a:t>:	GIANT (</a:t>
            </a:r>
            <a:r>
              <a:rPr lang="en-US" altLang="zh-CN" sz="2400" b="1" i="1" dirty="0">
                <a:solidFill>
                  <a:srgbClr val="1C1C1C"/>
                </a:solidFill>
                <a:latin typeface="Times New Roman" pitchFamily="18" charset="0"/>
                <a:ea typeface="Microsoft YaHei" pitchFamily="50"/>
                <a:cs typeface="Times New Roman" panose="02020603050405020304" pitchFamily="18" charset="0"/>
                <a:sym typeface="Wingdings" panose="05000000000000000000" pitchFamily="2" charset="2"/>
              </a:rPr>
              <a:t>ICLR’2022</a:t>
            </a:r>
            <a:r>
              <a:rPr lang="en-US" altLang="zh-CN" sz="2400" b="1" dirty="0">
                <a:solidFill>
                  <a:srgbClr val="1C1C1C"/>
                </a:solidFill>
                <a:latin typeface="Times New Roman" pitchFamily="18" charset="0"/>
                <a:ea typeface="Microsoft YaHei" pitchFamily="50"/>
                <a:cs typeface="Times New Roman" panose="02020603050405020304" pitchFamily="18" charset="0"/>
                <a:sym typeface="Wingdings" panose="05000000000000000000" pitchFamily="2" charset="2"/>
              </a:rPr>
              <a:t>)</a:t>
            </a:r>
            <a:endParaRPr kumimoji="0" lang="en-US" altLang="zh-CN" sz="18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endParaRPr>
          </a:p>
        </p:txBody>
      </p:sp>
      <p:sp>
        <p:nvSpPr>
          <p:cNvPr id="2" name="标题 1">
            <a:extLst>
              <a:ext uri="{FF2B5EF4-FFF2-40B4-BE49-F238E27FC236}">
                <a16:creationId xmlns:a16="http://schemas.microsoft.com/office/drawing/2014/main" id="{B774D209-28FF-7DB8-2C92-F13D35E570E4}"/>
              </a:ext>
            </a:extLst>
          </p:cNvPr>
          <p:cNvSpPr>
            <a:spLocks noGrp="1"/>
          </p:cNvSpPr>
          <p:nvPr>
            <p:ph type="title"/>
          </p:nvPr>
        </p:nvSpPr>
        <p:spPr/>
        <p:txBody>
          <a:bodyPr/>
          <a:lstStyle/>
          <a:p>
            <a:pPr defTabSz="914400">
              <a:lnSpc>
                <a:spcPct val="100000"/>
              </a:lnSpc>
              <a:defRPr/>
            </a:pPr>
            <a:r>
              <a:rPr lang="en-US" altLang="zh-CN" sz="4500" dirty="0">
                <a:solidFill>
                  <a:prstClr val="white"/>
                </a:solidFill>
                <a:latin typeface="Times New Roman" panose="02020603050405020304" pitchFamily="18" charset="0"/>
                <a:ea typeface="宋体" charset="-122"/>
                <a:cs typeface="Times New Roman" panose="02020603050405020304" pitchFamily="18" charset="0"/>
              </a:rPr>
              <a:t>LLM-as-Enhancer</a:t>
            </a:r>
            <a:endParaRPr lang="zh-CN" altLang="en-US" sz="4500" dirty="0">
              <a:solidFill>
                <a:prstClr val="white"/>
              </a:solidFill>
              <a:latin typeface="Times New Roman" panose="02020603050405020304" pitchFamily="18" charset="0"/>
              <a:ea typeface="宋体"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5582829D-5781-7631-3E2D-31E7F8793324}"/>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C63437-A4DD-47E2-B39F-B4494D074D76}" type="slidenum">
              <a:rPr kumimoji="0" lang="en-US" altLang="zh-CN" sz="1200" b="0" i="0" u="none" strike="noStrike" kern="1200" cap="none" spc="0" normalizeH="0" baseline="0" noProof="0" smtClean="0">
                <a:ln>
                  <a:noFill/>
                </a:ln>
                <a:solidFill>
                  <a:prstClr val="white"/>
                </a:solidFill>
                <a:effectLst/>
                <a:uLnTx/>
                <a:uFillTx/>
                <a:latin typeface="微软雅黑" pitchFamily="34" charset="-122"/>
                <a:ea typeface="微软雅黑"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17</a:t>
            </a:fld>
            <a:endParaRPr kumimoji="0" lang="en-US" altLang="zh-CN" sz="12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6" name="文本框 5">
            <a:extLst>
              <a:ext uri="{FF2B5EF4-FFF2-40B4-BE49-F238E27FC236}">
                <a16:creationId xmlns:a16="http://schemas.microsoft.com/office/drawing/2014/main" id="{02995936-26A2-F187-F1C8-B5EDACA7C148}"/>
              </a:ext>
            </a:extLst>
          </p:cNvPr>
          <p:cNvSpPr txBox="1"/>
          <p:nvPr/>
        </p:nvSpPr>
        <p:spPr>
          <a:xfrm>
            <a:off x="587605" y="6304698"/>
            <a:ext cx="11856640" cy="2616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Chien E, Chang W C, Hsieh C J, et al. Node feature extraction by self-supervised multi-scale neighborhood prediction[J].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arXiv</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preprint arXiv:2111.00064, 2021.</a:t>
            </a:r>
          </a:p>
        </p:txBody>
      </p:sp>
      <p:sp>
        <p:nvSpPr>
          <p:cNvPr id="9" name="文本框 8">
            <a:extLst>
              <a:ext uri="{FF2B5EF4-FFF2-40B4-BE49-F238E27FC236}">
                <a16:creationId xmlns:a16="http://schemas.microsoft.com/office/drawing/2014/main" id="{8E053BC3-F670-281A-2870-B5949E103C76}"/>
              </a:ext>
            </a:extLst>
          </p:cNvPr>
          <p:cNvSpPr txBox="1"/>
          <p:nvPr/>
        </p:nvSpPr>
        <p:spPr>
          <a:xfrm>
            <a:off x="782320" y="1574800"/>
            <a:ext cx="6847840" cy="1259840"/>
          </a:xfrm>
          <a:prstGeom prst="rect">
            <a:avLst/>
          </a:prstGeom>
          <a:noFill/>
        </p:spPr>
        <p:txBody>
          <a:bodyPr wrap="square" rtlCol="0">
            <a:spAutoFit/>
          </a:bodyPr>
          <a:lstStyle/>
          <a:p>
            <a:endParaRPr lang="zh-CN" altLang="en-US" dirty="0"/>
          </a:p>
        </p:txBody>
      </p:sp>
      <p:pic>
        <p:nvPicPr>
          <p:cNvPr id="7" name="图片 6">
            <a:extLst>
              <a:ext uri="{FF2B5EF4-FFF2-40B4-BE49-F238E27FC236}">
                <a16:creationId xmlns:a16="http://schemas.microsoft.com/office/drawing/2014/main" id="{23C1643C-BE8F-FD2B-2FD3-B6260936A9C9}"/>
              </a:ext>
            </a:extLst>
          </p:cNvPr>
          <p:cNvPicPr>
            <a:picLocks noChangeAspect="1"/>
          </p:cNvPicPr>
          <p:nvPr/>
        </p:nvPicPr>
        <p:blipFill>
          <a:blip r:embed="rId3"/>
          <a:stretch>
            <a:fillRect/>
          </a:stretch>
        </p:blipFill>
        <p:spPr>
          <a:xfrm>
            <a:off x="1099436" y="2024933"/>
            <a:ext cx="9344760" cy="3996855"/>
          </a:xfrm>
          <a:prstGeom prst="rect">
            <a:avLst/>
          </a:prstGeom>
        </p:spPr>
      </p:pic>
      <p:sp>
        <p:nvSpPr>
          <p:cNvPr id="8" name="文本框 7">
            <a:extLst>
              <a:ext uri="{FF2B5EF4-FFF2-40B4-BE49-F238E27FC236}">
                <a16:creationId xmlns:a16="http://schemas.microsoft.com/office/drawing/2014/main" id="{C5304B84-A008-01E7-A690-1BB4C7C08A0F}"/>
              </a:ext>
            </a:extLst>
          </p:cNvPr>
          <p:cNvSpPr txBox="1"/>
          <p:nvPr/>
        </p:nvSpPr>
        <p:spPr>
          <a:xfrm>
            <a:off x="7455724" y="1523215"/>
            <a:ext cx="3948875"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达成了当时的</a:t>
            </a:r>
            <a:r>
              <a:rPr lang="en-US" altLang="zh-CN" b="1" dirty="0">
                <a:latin typeface="微软雅黑" panose="020B0503020204020204" pitchFamily="34" charset="-122"/>
                <a:ea typeface="微软雅黑" panose="020B0503020204020204" pitchFamily="34" charset="-122"/>
              </a:rPr>
              <a:t>SOTA</a:t>
            </a:r>
            <a:endParaRPr lang="zh-CN" altLang="en-US" b="1"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0CAC44F0-9F87-B8DF-0FB4-144F21DBB333}"/>
              </a:ext>
            </a:extLst>
          </p:cNvPr>
          <p:cNvSpPr txBox="1"/>
          <p:nvPr/>
        </p:nvSpPr>
        <p:spPr>
          <a:xfrm>
            <a:off x="2839758" y="896257"/>
            <a:ext cx="6350000" cy="276999"/>
          </a:xfrm>
          <a:prstGeom prst="rect">
            <a:avLst/>
          </a:prstGeom>
          <a:noFill/>
        </p:spPr>
        <p:txBody>
          <a:bodyPr wrap="square">
            <a:spAutoFit/>
          </a:bodyPr>
          <a:lstStyle/>
          <a:p>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Graph Information Aided Node feature </a:t>
            </a:r>
            <a:r>
              <a:rPr lang="en-US" altLang="zh-CN" sz="1200" dirty="0" err="1">
                <a:latin typeface="Times New Roman" panose="02020603050405020304" pitchFamily="18" charset="0"/>
                <a:ea typeface="微软雅黑" panose="020B0503020204020204" pitchFamily="34" charset="-122"/>
                <a:cs typeface="Times New Roman" panose="02020603050405020304" pitchFamily="18" charset="0"/>
              </a:rPr>
              <a:t>exTraction</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139667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CFB9BD-62CD-7280-0484-E1836E024ED9}"/>
            </a:ext>
          </a:extLst>
        </p:cNvPr>
        <p:cNvGrpSpPr/>
        <p:nvPr/>
      </p:nvGrpSpPr>
      <p:grpSpPr>
        <a:xfrm>
          <a:off x="0" y="0"/>
          <a:ext cx="0" cy="0"/>
          <a:chOff x="0" y="0"/>
          <a:chExt cx="0" cy="0"/>
        </a:xfrm>
      </p:grpSpPr>
      <p:pic>
        <p:nvPicPr>
          <p:cNvPr id="12" name="图片 11">
            <a:extLst>
              <a:ext uri="{FF2B5EF4-FFF2-40B4-BE49-F238E27FC236}">
                <a16:creationId xmlns:a16="http://schemas.microsoft.com/office/drawing/2014/main" id="{A838D64F-E9B4-6610-2D29-D9D201F126F1}"/>
              </a:ext>
            </a:extLst>
          </p:cNvPr>
          <p:cNvPicPr>
            <a:picLocks noChangeAspect="1"/>
          </p:cNvPicPr>
          <p:nvPr/>
        </p:nvPicPr>
        <p:blipFill>
          <a:blip r:embed="rId3"/>
          <a:stretch>
            <a:fillRect/>
          </a:stretch>
        </p:blipFill>
        <p:spPr>
          <a:xfrm>
            <a:off x="782320" y="1401651"/>
            <a:ext cx="4637073" cy="726288"/>
          </a:xfrm>
          <a:prstGeom prst="rect">
            <a:avLst/>
          </a:prstGeom>
        </p:spPr>
      </p:pic>
      <p:sp>
        <p:nvSpPr>
          <p:cNvPr id="4" name="文本占位符 2">
            <a:extLst>
              <a:ext uri="{FF2B5EF4-FFF2-40B4-BE49-F238E27FC236}">
                <a16:creationId xmlns:a16="http://schemas.microsoft.com/office/drawing/2014/main" id="{FB70536A-65B6-3FC4-444E-E3F84AFC28A3}"/>
              </a:ext>
            </a:extLst>
          </p:cNvPr>
          <p:cNvSpPr txBox="1">
            <a:spLocks/>
          </p:cNvSpPr>
          <p:nvPr/>
        </p:nvSpPr>
        <p:spPr>
          <a:xfrm>
            <a:off x="335358" y="1063680"/>
            <a:ext cx="12009041" cy="434920"/>
          </a:xfrm>
          <a:prstGeom prst="rect">
            <a:avLst/>
          </a:prstGeom>
        </p:spPr>
        <p:txBody>
          <a:bodyPr vert="horz" lIns="0" tIns="0" rIns="0" bIns="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
                <a:srgbClr val="004586"/>
              </a:buClr>
              <a:buSzPct val="70000"/>
              <a:buNone/>
              <a:tabLst/>
              <a:defRPr/>
            </a:pPr>
            <a:r>
              <a:rPr kumimoji="0" lang="en-US" altLang="zh-CN"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Embedding-based</a:t>
            </a:r>
            <a:r>
              <a:rPr lang="en-US" altLang="zh-CN" sz="2400" b="1" dirty="0">
                <a:solidFill>
                  <a:srgbClr val="1C1C1C"/>
                </a:solidFill>
                <a:latin typeface="Times New Roman" pitchFamily="18" charset="0"/>
                <a:ea typeface="Microsoft YaHei" pitchFamily="50"/>
                <a:cs typeface="Times New Roman" panose="02020603050405020304" pitchFamily="18" charset="0"/>
                <a:sym typeface="Wingdings" panose="05000000000000000000" pitchFamily="2" charset="2"/>
              </a:rPr>
              <a:t>:	GIANT (</a:t>
            </a:r>
            <a:r>
              <a:rPr lang="en-US" altLang="zh-CN" sz="2400" b="1" i="1" dirty="0">
                <a:solidFill>
                  <a:srgbClr val="1C1C1C"/>
                </a:solidFill>
                <a:latin typeface="Times New Roman" pitchFamily="18" charset="0"/>
                <a:ea typeface="Microsoft YaHei" pitchFamily="50"/>
                <a:cs typeface="Times New Roman" panose="02020603050405020304" pitchFamily="18" charset="0"/>
                <a:sym typeface="Wingdings" panose="05000000000000000000" pitchFamily="2" charset="2"/>
              </a:rPr>
              <a:t>ICLR’2022</a:t>
            </a:r>
            <a:r>
              <a:rPr lang="en-US" altLang="zh-CN" sz="2400" b="1" dirty="0">
                <a:solidFill>
                  <a:srgbClr val="1C1C1C"/>
                </a:solidFill>
                <a:latin typeface="Times New Roman" pitchFamily="18" charset="0"/>
                <a:ea typeface="Microsoft YaHei" pitchFamily="50"/>
                <a:cs typeface="Times New Roman" panose="02020603050405020304" pitchFamily="18" charset="0"/>
                <a:sym typeface="Wingdings" panose="05000000000000000000" pitchFamily="2" charset="2"/>
              </a:rPr>
              <a:t>)</a:t>
            </a:r>
            <a:endParaRPr kumimoji="0" lang="en-US" altLang="zh-CN" sz="18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endParaRPr>
          </a:p>
        </p:txBody>
      </p:sp>
      <p:sp>
        <p:nvSpPr>
          <p:cNvPr id="2" name="标题 1">
            <a:extLst>
              <a:ext uri="{FF2B5EF4-FFF2-40B4-BE49-F238E27FC236}">
                <a16:creationId xmlns:a16="http://schemas.microsoft.com/office/drawing/2014/main" id="{B774D209-28FF-7DB8-2C92-F13D35E570E4}"/>
              </a:ext>
            </a:extLst>
          </p:cNvPr>
          <p:cNvSpPr>
            <a:spLocks noGrp="1"/>
          </p:cNvSpPr>
          <p:nvPr>
            <p:ph type="title"/>
          </p:nvPr>
        </p:nvSpPr>
        <p:spPr/>
        <p:txBody>
          <a:bodyPr/>
          <a:lstStyle/>
          <a:p>
            <a:pPr defTabSz="914400">
              <a:lnSpc>
                <a:spcPct val="100000"/>
              </a:lnSpc>
              <a:defRPr/>
            </a:pPr>
            <a:r>
              <a:rPr lang="en-US" altLang="zh-CN" sz="4500" dirty="0">
                <a:solidFill>
                  <a:prstClr val="white"/>
                </a:solidFill>
                <a:latin typeface="Times New Roman" panose="02020603050405020304" pitchFamily="18" charset="0"/>
                <a:ea typeface="宋体" charset="-122"/>
                <a:cs typeface="Times New Roman" panose="02020603050405020304" pitchFamily="18" charset="0"/>
              </a:rPr>
              <a:t>LLM-as-Enhancer</a:t>
            </a:r>
            <a:endParaRPr lang="zh-CN" altLang="en-US" sz="4500" dirty="0">
              <a:solidFill>
                <a:prstClr val="white"/>
              </a:solidFill>
              <a:latin typeface="Times New Roman" panose="02020603050405020304" pitchFamily="18" charset="0"/>
              <a:ea typeface="宋体"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5582829D-5781-7631-3E2D-31E7F8793324}"/>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C63437-A4DD-47E2-B39F-B4494D074D76}" type="slidenum">
              <a:rPr kumimoji="0" lang="en-US" altLang="zh-CN" sz="1200" b="0" i="0" u="none" strike="noStrike" kern="1200" cap="none" spc="0" normalizeH="0" baseline="0" noProof="0" smtClean="0">
                <a:ln>
                  <a:noFill/>
                </a:ln>
                <a:solidFill>
                  <a:prstClr val="white"/>
                </a:solidFill>
                <a:effectLst/>
                <a:uLnTx/>
                <a:uFillTx/>
                <a:latin typeface="微软雅黑" pitchFamily="34" charset="-122"/>
                <a:ea typeface="微软雅黑"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18</a:t>
            </a:fld>
            <a:endParaRPr kumimoji="0" lang="en-US" altLang="zh-CN" sz="12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6" name="文本框 5">
            <a:extLst>
              <a:ext uri="{FF2B5EF4-FFF2-40B4-BE49-F238E27FC236}">
                <a16:creationId xmlns:a16="http://schemas.microsoft.com/office/drawing/2014/main" id="{02995936-26A2-F187-F1C8-B5EDACA7C148}"/>
              </a:ext>
            </a:extLst>
          </p:cNvPr>
          <p:cNvSpPr txBox="1"/>
          <p:nvPr/>
        </p:nvSpPr>
        <p:spPr>
          <a:xfrm>
            <a:off x="587605" y="6304698"/>
            <a:ext cx="11856640" cy="2616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Chien E, Chang W C, Hsieh C J, et al. </a:t>
            </a:r>
            <a:r>
              <a:rPr lang="en-US" altLang="zh-CN" sz="1100" dirty="0">
                <a:solidFill>
                  <a:prstClr val="black">
                    <a:lumMod val="50000"/>
                    <a:lumOff val="50000"/>
                  </a:prstClr>
                </a:solidFill>
                <a:latin typeface="Times New Roman" panose="02020603050405020304" pitchFamily="18" charset="0"/>
                <a:ea typeface="宋体" charset="-122"/>
                <a:cs typeface="Times New Roman" panose="02020603050405020304" pitchFamily="18" charset="0"/>
              </a:rPr>
              <a:t>Node feature </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extraction by self-supervised multi-scale neighborhood prediction[J].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arXiv</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preprint arXiv:2111.00064, 2021.</a:t>
            </a:r>
          </a:p>
        </p:txBody>
      </p:sp>
      <p:sp>
        <p:nvSpPr>
          <p:cNvPr id="9" name="文本框 8">
            <a:extLst>
              <a:ext uri="{FF2B5EF4-FFF2-40B4-BE49-F238E27FC236}">
                <a16:creationId xmlns:a16="http://schemas.microsoft.com/office/drawing/2014/main" id="{8E053BC3-F670-281A-2870-B5949E103C76}"/>
              </a:ext>
            </a:extLst>
          </p:cNvPr>
          <p:cNvSpPr txBox="1"/>
          <p:nvPr/>
        </p:nvSpPr>
        <p:spPr>
          <a:xfrm>
            <a:off x="782320" y="1574800"/>
            <a:ext cx="6847840" cy="1259840"/>
          </a:xfrm>
          <a:prstGeom prst="rect">
            <a:avLst/>
          </a:prstGeom>
          <a:noFill/>
        </p:spPr>
        <p:txBody>
          <a:bodyPr wrap="square" rtlCol="0">
            <a:spAutoFit/>
          </a:bodyPr>
          <a:lstStyle/>
          <a:p>
            <a:endParaRPr lang="zh-CN" altLang="en-US" dirty="0"/>
          </a:p>
        </p:txBody>
      </p:sp>
      <p:pic>
        <p:nvPicPr>
          <p:cNvPr id="10" name="图片 9">
            <a:extLst>
              <a:ext uri="{FF2B5EF4-FFF2-40B4-BE49-F238E27FC236}">
                <a16:creationId xmlns:a16="http://schemas.microsoft.com/office/drawing/2014/main" id="{9C39E056-7CA1-EB9A-9B3F-C9833E4E212A}"/>
              </a:ext>
            </a:extLst>
          </p:cNvPr>
          <p:cNvPicPr>
            <a:picLocks noChangeAspect="1"/>
          </p:cNvPicPr>
          <p:nvPr/>
        </p:nvPicPr>
        <p:blipFill>
          <a:blip r:embed="rId4"/>
          <a:stretch>
            <a:fillRect/>
          </a:stretch>
        </p:blipFill>
        <p:spPr>
          <a:xfrm>
            <a:off x="698945" y="2166039"/>
            <a:ext cx="5549455" cy="3964588"/>
          </a:xfrm>
          <a:prstGeom prst="rect">
            <a:avLst/>
          </a:prstGeom>
        </p:spPr>
      </p:pic>
      <p:sp>
        <p:nvSpPr>
          <p:cNvPr id="13" name="文本框 12">
            <a:extLst>
              <a:ext uri="{FF2B5EF4-FFF2-40B4-BE49-F238E27FC236}">
                <a16:creationId xmlns:a16="http://schemas.microsoft.com/office/drawing/2014/main" id="{C18811F7-82B5-84E5-1F75-4DB23ECB7BAC}"/>
              </a:ext>
            </a:extLst>
          </p:cNvPr>
          <p:cNvSpPr txBox="1"/>
          <p:nvPr/>
        </p:nvSpPr>
        <p:spPr>
          <a:xfrm>
            <a:off x="7130065" y="3661103"/>
            <a:ext cx="4502556"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曾一度在</a:t>
            </a:r>
            <a:r>
              <a:rPr lang="en-US" altLang="zh-CN" dirty="0" err="1">
                <a:latin typeface="微软雅黑" panose="020B0503020204020204" pitchFamily="34" charset="-122"/>
                <a:ea typeface="微软雅黑" panose="020B0503020204020204" pitchFamily="34" charset="-122"/>
              </a:rPr>
              <a:t>ogbn-arxiv</a:t>
            </a:r>
            <a:r>
              <a:rPr lang="zh-CN" altLang="en-US" dirty="0">
                <a:latin typeface="微软雅黑" panose="020B0503020204020204" pitchFamily="34" charset="-122"/>
                <a:ea typeface="微软雅黑" panose="020B0503020204020204" pitchFamily="34" charset="-122"/>
              </a:rPr>
              <a:t>上“屠榜”</a:t>
            </a:r>
          </a:p>
        </p:txBody>
      </p:sp>
      <p:sp>
        <p:nvSpPr>
          <p:cNvPr id="14" name="文本框 13">
            <a:extLst>
              <a:ext uri="{FF2B5EF4-FFF2-40B4-BE49-F238E27FC236}">
                <a16:creationId xmlns:a16="http://schemas.microsoft.com/office/drawing/2014/main" id="{834B2C37-7D1A-7496-0EDA-7412D0B5BD48}"/>
              </a:ext>
            </a:extLst>
          </p:cNvPr>
          <p:cNvSpPr txBox="1"/>
          <p:nvPr/>
        </p:nvSpPr>
        <p:spPr>
          <a:xfrm>
            <a:off x="2839758" y="896257"/>
            <a:ext cx="6350000" cy="276999"/>
          </a:xfrm>
          <a:prstGeom prst="rect">
            <a:avLst/>
          </a:prstGeom>
          <a:noFill/>
        </p:spPr>
        <p:txBody>
          <a:bodyPr wrap="square">
            <a:spAutoFit/>
          </a:bodyPr>
          <a:lstStyle/>
          <a:p>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Graph Information Aided Node feature </a:t>
            </a:r>
            <a:r>
              <a:rPr lang="en-US" altLang="zh-CN" sz="1200" dirty="0" err="1">
                <a:latin typeface="Times New Roman" panose="02020603050405020304" pitchFamily="18" charset="0"/>
                <a:ea typeface="微软雅黑" panose="020B0503020204020204" pitchFamily="34" charset="-122"/>
                <a:cs typeface="Times New Roman" panose="02020603050405020304" pitchFamily="18" charset="0"/>
              </a:rPr>
              <a:t>exTraction</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193377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8140F-C597-C64D-BB29-3282BA95E9BE}"/>
            </a:ext>
          </a:extLst>
        </p:cNvPr>
        <p:cNvGrpSpPr/>
        <p:nvPr/>
      </p:nvGrpSpPr>
      <p:grpSpPr>
        <a:xfrm>
          <a:off x="0" y="0"/>
          <a:ext cx="0" cy="0"/>
          <a:chOff x="0" y="0"/>
          <a:chExt cx="0" cy="0"/>
        </a:xfrm>
      </p:grpSpPr>
      <p:sp>
        <p:nvSpPr>
          <p:cNvPr id="8" name="文本占位符 2">
            <a:extLst>
              <a:ext uri="{FF2B5EF4-FFF2-40B4-BE49-F238E27FC236}">
                <a16:creationId xmlns:a16="http://schemas.microsoft.com/office/drawing/2014/main" id="{0F3AA10F-2EC6-26CC-AFF6-EB51540B11C8}"/>
              </a:ext>
            </a:extLst>
          </p:cNvPr>
          <p:cNvSpPr txBox="1">
            <a:spLocks/>
          </p:cNvSpPr>
          <p:nvPr/>
        </p:nvSpPr>
        <p:spPr>
          <a:xfrm>
            <a:off x="335360" y="1063680"/>
            <a:ext cx="9164240" cy="434920"/>
          </a:xfrm>
          <a:prstGeom prst="rect">
            <a:avLst/>
          </a:prstGeom>
        </p:spPr>
        <p:txBody>
          <a:bodyPr vert="horz" lIns="0" tIns="0" rIns="0" bIns="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
                <a:srgbClr val="004586"/>
              </a:buClr>
              <a:buSzPct val="70000"/>
              <a:buNone/>
              <a:tabLst/>
              <a:defRPr/>
            </a:pPr>
            <a:r>
              <a:rPr kumimoji="0" lang="en-US" altLang="zh-CN"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Embedding-based:	</a:t>
            </a:r>
            <a:r>
              <a:rPr lang="zh-CN" altLang="en-US" sz="2400" b="1" dirty="0">
                <a:solidFill>
                  <a:srgbClr val="1C1C1C"/>
                </a:solidFill>
                <a:latin typeface="Times New Roman" pitchFamily="18" charset="0"/>
                <a:ea typeface="Microsoft YaHei" pitchFamily="50"/>
                <a:cs typeface="Times New Roman" panose="02020603050405020304" pitchFamily="18" charset="0"/>
              </a:rPr>
              <a:t>特征</a:t>
            </a:r>
            <a:r>
              <a:rPr kumimoji="0" lang="zh-CN" altLang="en-US"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级别的增强（迭代结构）</a:t>
            </a:r>
            <a:endParaRPr kumimoji="0" lang="en-US" altLang="zh-CN" sz="18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endParaRPr>
          </a:p>
        </p:txBody>
      </p:sp>
      <p:sp>
        <p:nvSpPr>
          <p:cNvPr id="2" name="标题 1">
            <a:extLst>
              <a:ext uri="{FF2B5EF4-FFF2-40B4-BE49-F238E27FC236}">
                <a16:creationId xmlns:a16="http://schemas.microsoft.com/office/drawing/2014/main" id="{8F1780D2-07BF-1B8E-AC32-FD3CECBED963}"/>
              </a:ext>
            </a:extLst>
          </p:cNvPr>
          <p:cNvSpPr>
            <a:spLocks noGrp="1"/>
          </p:cNvSpPr>
          <p:nvPr>
            <p:ph type="title"/>
          </p:nvPr>
        </p:nvSpPr>
        <p:spPr/>
        <p:txBody>
          <a:bodyPr/>
          <a:lstStyle/>
          <a:p>
            <a:pPr defTabSz="914400">
              <a:lnSpc>
                <a:spcPct val="100000"/>
              </a:lnSpc>
              <a:defRPr/>
            </a:pPr>
            <a:r>
              <a:rPr lang="en-US" altLang="zh-CN" sz="4500" dirty="0">
                <a:solidFill>
                  <a:prstClr val="white"/>
                </a:solidFill>
                <a:latin typeface="Times New Roman" panose="02020603050405020304" pitchFamily="18" charset="0"/>
                <a:ea typeface="宋体" charset="-122"/>
                <a:cs typeface="Times New Roman" panose="02020603050405020304" pitchFamily="18" charset="0"/>
              </a:rPr>
              <a:t>LLM-as-Enhancer</a:t>
            </a:r>
            <a:endParaRPr lang="zh-CN" altLang="en-US" sz="4500" dirty="0">
              <a:solidFill>
                <a:prstClr val="white"/>
              </a:solidFill>
              <a:latin typeface="Times New Roman" panose="02020603050405020304" pitchFamily="18" charset="0"/>
              <a:ea typeface="宋体"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104FC293-2755-73E9-2C23-F0572CCBCFB9}"/>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C63437-A4DD-47E2-B39F-B4494D074D76}" type="slidenum">
              <a:rPr kumimoji="0" lang="en-US" altLang="zh-CN" sz="1200" b="0" i="0" u="none" strike="noStrike" kern="1200" cap="none" spc="0" normalizeH="0" baseline="0" noProof="0" smtClean="0">
                <a:ln>
                  <a:noFill/>
                </a:ln>
                <a:solidFill>
                  <a:prstClr val="white"/>
                </a:solidFill>
                <a:effectLst/>
                <a:uLnTx/>
                <a:uFillTx/>
                <a:latin typeface="微软雅黑" pitchFamily="34" charset="-122"/>
                <a:ea typeface="微软雅黑"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19</a:t>
            </a:fld>
            <a:endParaRPr kumimoji="0" lang="en-US" altLang="zh-CN" sz="12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6" name="文本框 5">
            <a:extLst>
              <a:ext uri="{FF2B5EF4-FFF2-40B4-BE49-F238E27FC236}">
                <a16:creationId xmlns:a16="http://schemas.microsoft.com/office/drawing/2014/main" id="{B6288A40-6C4E-1852-E5BC-6B185B86B209}"/>
              </a:ext>
            </a:extLst>
          </p:cNvPr>
          <p:cNvSpPr txBox="1"/>
          <p:nvPr/>
        </p:nvSpPr>
        <p:spPr>
          <a:xfrm>
            <a:off x="587605" y="6231331"/>
            <a:ext cx="11856640" cy="2616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CN" sz="1100" dirty="0">
                <a:solidFill>
                  <a:prstClr val="black">
                    <a:lumMod val="50000"/>
                    <a:lumOff val="50000"/>
                  </a:prstClr>
                </a:solidFill>
                <a:latin typeface="Times New Roman" panose="02020603050405020304" pitchFamily="18" charset="0"/>
                <a:ea typeface="宋体" charset="-122"/>
                <a:cs typeface="Times New Roman" panose="02020603050405020304" pitchFamily="18" charset="0"/>
              </a:rPr>
              <a:t>Zhao J, Qu M, Li C, et al. Learning on large-scale text-attributed graphs via variational inference[J]. </a:t>
            </a:r>
            <a:r>
              <a:rPr lang="en-US" altLang="zh-CN" sz="1100" dirty="0" err="1">
                <a:solidFill>
                  <a:prstClr val="black">
                    <a:lumMod val="50000"/>
                    <a:lumOff val="50000"/>
                  </a:prstClr>
                </a:solidFill>
                <a:latin typeface="Times New Roman" panose="02020603050405020304" pitchFamily="18" charset="0"/>
                <a:ea typeface="宋体" charset="-122"/>
                <a:cs typeface="Times New Roman" panose="02020603050405020304" pitchFamily="18" charset="0"/>
              </a:rPr>
              <a:t>arXiv</a:t>
            </a:r>
            <a:r>
              <a:rPr lang="en-US" altLang="zh-CN" sz="1100" dirty="0">
                <a:solidFill>
                  <a:prstClr val="black">
                    <a:lumMod val="50000"/>
                    <a:lumOff val="50000"/>
                  </a:prstClr>
                </a:solidFill>
                <a:latin typeface="Times New Roman" panose="02020603050405020304" pitchFamily="18" charset="0"/>
                <a:ea typeface="宋体" charset="-122"/>
                <a:cs typeface="Times New Roman" panose="02020603050405020304" pitchFamily="18" charset="0"/>
              </a:rPr>
              <a:t> preprint arXiv:2210.14709, 2022.</a:t>
            </a:r>
          </a:p>
        </p:txBody>
      </p:sp>
      <p:pic>
        <p:nvPicPr>
          <p:cNvPr id="9" name="图片 8">
            <a:extLst>
              <a:ext uri="{FF2B5EF4-FFF2-40B4-BE49-F238E27FC236}">
                <a16:creationId xmlns:a16="http://schemas.microsoft.com/office/drawing/2014/main" id="{CFE90722-DFE2-52E1-549B-6C99195A2BFC}"/>
              </a:ext>
            </a:extLst>
          </p:cNvPr>
          <p:cNvPicPr>
            <a:picLocks noChangeAspect="1"/>
          </p:cNvPicPr>
          <p:nvPr/>
        </p:nvPicPr>
        <p:blipFill>
          <a:blip r:embed="rId3"/>
          <a:stretch>
            <a:fillRect/>
          </a:stretch>
        </p:blipFill>
        <p:spPr>
          <a:xfrm>
            <a:off x="335360" y="2101723"/>
            <a:ext cx="5018960" cy="3412893"/>
          </a:xfrm>
          <a:prstGeom prst="rect">
            <a:avLst/>
          </a:prstGeom>
        </p:spPr>
      </p:pic>
      <p:sp>
        <p:nvSpPr>
          <p:cNvPr id="10" name="文本框 9">
            <a:extLst>
              <a:ext uri="{FF2B5EF4-FFF2-40B4-BE49-F238E27FC236}">
                <a16:creationId xmlns:a16="http://schemas.microsoft.com/office/drawing/2014/main" id="{74BFB5FA-C126-8C2F-CB56-F20A17162291}"/>
              </a:ext>
            </a:extLst>
          </p:cNvPr>
          <p:cNvSpPr txBox="1"/>
          <p:nvPr/>
        </p:nvSpPr>
        <p:spPr>
          <a:xfrm>
            <a:off x="5559292" y="3513669"/>
            <a:ext cx="6010350" cy="1596078"/>
          </a:xfrm>
          <a:prstGeom prst="rect">
            <a:avLst/>
          </a:prstGeom>
          <a:noFill/>
        </p:spPr>
        <p:txBody>
          <a:bodyPr wrap="square" rtlCol="0">
            <a:spAutoFit/>
          </a:bodyPr>
          <a:lstStyle/>
          <a:p>
            <a:pPr>
              <a:lnSpc>
                <a:spcPts val="3000"/>
              </a:lnSpc>
            </a:pPr>
            <a:r>
              <a:rPr lang="en-US" altLang="zh-CN" sz="2000" dirty="0">
                <a:latin typeface="微软雅黑" panose="020B0503020204020204" pitchFamily="34" charset="-122"/>
                <a:ea typeface="微软雅黑" panose="020B0503020204020204" pitchFamily="34" charset="-122"/>
              </a:rPr>
              <a:t>E-Step</a:t>
            </a:r>
            <a:r>
              <a:rPr lang="zh-CN" altLang="en-US" sz="2000" dirty="0">
                <a:latin typeface="微软雅黑" panose="020B0503020204020204" pitchFamily="34" charset="-122"/>
                <a:ea typeface="微软雅黑" panose="020B0503020204020204" pitchFamily="34" charset="-122"/>
              </a:rPr>
              <a:t>固定</a:t>
            </a:r>
            <a:r>
              <a:rPr lang="en-US" altLang="zh-CN" sz="2000" dirty="0">
                <a:latin typeface="微软雅黑" panose="020B0503020204020204" pitchFamily="34" charset="-122"/>
                <a:ea typeface="微软雅黑" panose="020B0503020204020204" pitchFamily="34" charset="-122"/>
              </a:rPr>
              <a:t>GNN</a:t>
            </a:r>
            <a:r>
              <a:rPr lang="zh-CN" altLang="en-US" sz="2000" dirty="0">
                <a:latin typeface="微软雅黑" panose="020B0503020204020204" pitchFamily="34" charset="-122"/>
                <a:ea typeface="微软雅黑" panose="020B0503020204020204" pitchFamily="34" charset="-122"/>
              </a:rPr>
              <a:t>训练</a:t>
            </a:r>
            <a:r>
              <a:rPr lang="en-US" altLang="zh-CN" sz="2000" dirty="0">
                <a:latin typeface="微软雅黑" panose="020B0503020204020204" pitchFamily="34" charset="-122"/>
                <a:ea typeface="微软雅黑" panose="020B0503020204020204" pitchFamily="34" charset="-122"/>
              </a:rPr>
              <a:t>LM</a:t>
            </a:r>
            <a:r>
              <a:rPr lang="zh-CN" altLang="en-US" sz="2000" dirty="0">
                <a:latin typeface="微软雅黑" panose="020B0503020204020204" pitchFamily="34" charset="-122"/>
                <a:ea typeface="微软雅黑" panose="020B0503020204020204" pitchFamily="34" charset="-122"/>
              </a:rPr>
              <a:t>，拟合有标签结点和</a:t>
            </a:r>
            <a:r>
              <a:rPr lang="en-US" altLang="zh-CN" sz="2000" dirty="0">
                <a:latin typeface="微软雅黑" panose="020B0503020204020204" pitchFamily="34" charset="-122"/>
                <a:ea typeface="微软雅黑" panose="020B0503020204020204" pitchFamily="34" charset="-122"/>
              </a:rPr>
              <a:t>GNN</a:t>
            </a:r>
            <a:r>
              <a:rPr lang="zh-CN" altLang="en-US" sz="2000" dirty="0">
                <a:latin typeface="微软雅黑" panose="020B0503020204020204" pitchFamily="34" charset="-122"/>
                <a:ea typeface="微软雅黑" panose="020B0503020204020204" pitchFamily="34" charset="-122"/>
              </a:rPr>
              <a:t>标注结点。并对无标签结点进行预测。</a:t>
            </a:r>
            <a:endParaRPr lang="en-US" altLang="zh-CN" sz="2000" dirty="0">
              <a:latin typeface="微软雅黑" panose="020B0503020204020204" pitchFamily="34" charset="-122"/>
              <a:ea typeface="微软雅黑" panose="020B0503020204020204" pitchFamily="34" charset="-122"/>
            </a:endParaRPr>
          </a:p>
          <a:p>
            <a:pPr>
              <a:lnSpc>
                <a:spcPts val="3000"/>
              </a:lnSpc>
            </a:pPr>
            <a:r>
              <a:rPr lang="en-US" altLang="zh-CN" sz="2000" dirty="0">
                <a:latin typeface="微软雅黑" panose="020B0503020204020204" pitchFamily="34" charset="-122"/>
                <a:ea typeface="微软雅黑" panose="020B0503020204020204" pitchFamily="34" charset="-122"/>
              </a:rPr>
              <a:t>M-Step</a:t>
            </a:r>
            <a:r>
              <a:rPr lang="zh-CN" altLang="en-US" sz="2000" dirty="0">
                <a:latin typeface="微软雅黑" panose="020B0503020204020204" pitchFamily="34" charset="-122"/>
                <a:ea typeface="微软雅黑" panose="020B0503020204020204" pitchFamily="34" charset="-122"/>
              </a:rPr>
              <a:t>固定</a:t>
            </a:r>
            <a:r>
              <a:rPr lang="en-US" altLang="zh-CN" sz="2000" dirty="0">
                <a:latin typeface="微软雅黑" panose="020B0503020204020204" pitchFamily="34" charset="-122"/>
                <a:ea typeface="微软雅黑" panose="020B0503020204020204" pitchFamily="34" charset="-122"/>
              </a:rPr>
              <a:t>LM</a:t>
            </a:r>
            <a:r>
              <a:rPr lang="zh-CN" altLang="en-US" sz="2000" dirty="0">
                <a:latin typeface="微软雅黑" panose="020B0503020204020204" pitchFamily="34" charset="-122"/>
                <a:ea typeface="微软雅黑" panose="020B0503020204020204" pitchFamily="34" charset="-122"/>
              </a:rPr>
              <a:t>训练</a:t>
            </a:r>
            <a:r>
              <a:rPr lang="en-US" altLang="zh-CN" sz="2000" dirty="0">
                <a:latin typeface="微软雅黑" panose="020B0503020204020204" pitchFamily="34" charset="-122"/>
                <a:ea typeface="微软雅黑" panose="020B0503020204020204" pitchFamily="34" charset="-122"/>
              </a:rPr>
              <a:t>GNN</a:t>
            </a:r>
            <a:r>
              <a:rPr lang="zh-CN" altLang="en-US" sz="2000" dirty="0">
                <a:latin typeface="微软雅黑" panose="020B0503020204020204" pitchFamily="34" charset="-122"/>
                <a:ea typeface="微软雅黑" panose="020B0503020204020204" pitchFamily="34" charset="-122"/>
              </a:rPr>
              <a:t>，拟合有标签结点和</a:t>
            </a:r>
            <a:r>
              <a:rPr lang="en-US" altLang="zh-CN" sz="2000" dirty="0">
                <a:latin typeface="微软雅黑" panose="020B0503020204020204" pitchFamily="34" charset="-122"/>
                <a:ea typeface="微软雅黑" panose="020B0503020204020204" pitchFamily="34" charset="-122"/>
              </a:rPr>
              <a:t>LM</a:t>
            </a:r>
            <a:r>
              <a:rPr lang="zh-CN" altLang="en-US" sz="2000" dirty="0">
                <a:latin typeface="微软雅黑" panose="020B0503020204020204" pitchFamily="34" charset="-122"/>
                <a:ea typeface="微软雅黑" panose="020B0503020204020204" pitchFamily="34" charset="-122"/>
              </a:rPr>
              <a:t>标注结点。并对无标签结点进行预测。</a:t>
            </a:r>
            <a:endParaRPr lang="en-US" altLang="zh-CN" sz="20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DEDFAEDA-847D-2DE7-ABE8-03B6B93F7F0D}"/>
              </a:ext>
            </a:extLst>
          </p:cNvPr>
          <p:cNvSpPr txBox="1"/>
          <p:nvPr/>
        </p:nvSpPr>
        <p:spPr>
          <a:xfrm>
            <a:off x="5559292" y="5276872"/>
            <a:ext cx="6297348" cy="441916"/>
          </a:xfrm>
          <a:prstGeom prst="rect">
            <a:avLst/>
          </a:prstGeom>
          <a:noFill/>
        </p:spPr>
        <p:txBody>
          <a:bodyPr wrap="square" rtlCol="0">
            <a:spAutoFit/>
          </a:bodyPr>
          <a:lstStyle/>
          <a:p>
            <a:pPr>
              <a:lnSpc>
                <a:spcPts val="3000"/>
              </a:lnSpc>
            </a:pPr>
            <a:r>
              <a:rPr lang="zh-CN" altLang="en-US" sz="2000" dirty="0">
                <a:latin typeface="微软雅黑" panose="020B0503020204020204" pitchFamily="34" charset="-122"/>
                <a:ea typeface="微软雅黑" panose="020B0503020204020204" pitchFamily="34" charset="-122"/>
              </a:rPr>
              <a:t>这种结构实际上也是一种</a:t>
            </a:r>
            <a:r>
              <a:rPr lang="en-US" altLang="zh-CN" sz="2000" dirty="0">
                <a:latin typeface="微软雅黑" panose="020B0503020204020204" pitchFamily="34" charset="-122"/>
                <a:ea typeface="微软雅黑" panose="020B0503020204020204" pitchFamily="34" charset="-122"/>
              </a:rPr>
              <a:t>LLM-GNN Alignment</a:t>
            </a:r>
            <a:r>
              <a:rPr lang="zh-CN" altLang="en-US" sz="2000" dirty="0">
                <a:latin typeface="微软雅黑" panose="020B0503020204020204" pitchFamily="34" charset="-122"/>
                <a:ea typeface="微软雅黑" panose="020B0503020204020204" pitchFamily="34" charset="-122"/>
              </a:rPr>
              <a:t>方法。</a:t>
            </a:r>
            <a:endParaRPr lang="en-US" altLang="zh-CN" sz="2000"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3C67FD87-C7F2-122A-30C1-AD93BDE1FC66}"/>
              </a:ext>
            </a:extLst>
          </p:cNvPr>
          <p:cNvSpPr txBox="1"/>
          <p:nvPr/>
        </p:nvSpPr>
        <p:spPr>
          <a:xfrm>
            <a:off x="5559292" y="1523280"/>
            <a:ext cx="6010350" cy="1323439"/>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级联式结构由于存储限制，无法应用于大规模图。迭代式结构存储需求更低，并可以保证模型性能。同时，也可以避免模型过于侧重于利用文本属性和图结构其中一者。</a:t>
            </a:r>
            <a:endParaRPr lang="en-US" altLang="zh-CN" sz="20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DCFA3832-BC0D-8B3F-23B7-518E42E7762A}"/>
              </a:ext>
            </a:extLst>
          </p:cNvPr>
          <p:cNvSpPr txBox="1"/>
          <p:nvPr/>
        </p:nvSpPr>
        <p:spPr>
          <a:xfrm>
            <a:off x="5562657" y="3013831"/>
            <a:ext cx="1394402" cy="400110"/>
          </a:xfrm>
          <a:prstGeom prst="rect">
            <a:avLst/>
          </a:prstGeom>
          <a:noFill/>
        </p:spPr>
        <p:txBody>
          <a:bodyPr wrap="square">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主要流程</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76348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4940F-3384-6A96-F4E5-AF051AF9467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6BEE903-B1FF-67B8-5794-E1389F3F0E8E}"/>
              </a:ext>
            </a:extLst>
          </p:cNvPr>
          <p:cNvSpPr>
            <a:spLocks noGrp="1"/>
          </p:cNvSpPr>
          <p:nvPr>
            <p:ph type="title"/>
          </p:nvPr>
        </p:nvSpPr>
        <p:spPr/>
        <p:txBody>
          <a:bodyPr/>
          <a:lstStyle/>
          <a:p>
            <a:pPr defTabSz="914400">
              <a:lnSpc>
                <a:spcPct val="100000"/>
              </a:lnSpc>
              <a:defRPr/>
            </a:pPr>
            <a:r>
              <a:rPr lang="en-US" altLang="zh-CN" sz="4500" dirty="0">
                <a:solidFill>
                  <a:prstClr val="white"/>
                </a:solidFill>
                <a:latin typeface="Times New Roman" panose="02020603050405020304" pitchFamily="18" charset="0"/>
                <a:ea typeface="宋体" charset="-122"/>
                <a:cs typeface="Times New Roman" panose="02020603050405020304" pitchFamily="18" charset="0"/>
              </a:rPr>
              <a:t>Content</a:t>
            </a:r>
            <a:endParaRPr lang="zh-CN" altLang="en-US" sz="4500" dirty="0">
              <a:solidFill>
                <a:prstClr val="white"/>
              </a:solidFill>
              <a:latin typeface="Times New Roman" panose="02020603050405020304" pitchFamily="18" charset="0"/>
              <a:ea typeface="宋体"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468602C3-0782-62B4-A122-4F4351157DC6}"/>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C63437-A4DD-47E2-B39F-B4494D074D76}" type="slidenum">
              <a:rPr kumimoji="0" lang="en-US" altLang="zh-CN" sz="1200" b="0" i="0" u="none" strike="noStrike" kern="1200" cap="none" spc="0" normalizeH="0" baseline="0" noProof="0" smtClean="0">
                <a:ln>
                  <a:noFill/>
                </a:ln>
                <a:solidFill>
                  <a:prstClr val="white"/>
                </a:solidFill>
                <a:effectLst/>
                <a:uLnTx/>
                <a:uFillTx/>
                <a:latin typeface="微软雅黑" pitchFamily="34" charset="-122"/>
                <a:ea typeface="微软雅黑"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2</a:t>
            </a:fld>
            <a:endParaRPr kumimoji="0" lang="en-US" altLang="zh-CN" sz="12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grpSp>
        <p:nvGrpSpPr>
          <p:cNvPr id="5" name="组合 4">
            <a:extLst>
              <a:ext uri="{FF2B5EF4-FFF2-40B4-BE49-F238E27FC236}">
                <a16:creationId xmlns:a16="http://schemas.microsoft.com/office/drawing/2014/main" id="{189E3EDE-BFE7-3795-B8CB-3A79F4C08365}"/>
              </a:ext>
            </a:extLst>
          </p:cNvPr>
          <p:cNvGrpSpPr/>
          <p:nvPr/>
        </p:nvGrpSpPr>
        <p:grpSpPr>
          <a:xfrm>
            <a:off x="2820987" y="2348880"/>
            <a:ext cx="6550025" cy="568325"/>
            <a:chOff x="1419225" y="1743075"/>
            <a:chExt cx="6550025" cy="568325"/>
          </a:xfrm>
          <a:solidFill>
            <a:schemeClr val="accent5">
              <a:lumMod val="75000"/>
            </a:schemeClr>
          </a:solidFill>
        </p:grpSpPr>
        <p:sp>
          <p:nvSpPr>
            <p:cNvPr id="7" name="同侧圆角矩形 12">
              <a:extLst>
                <a:ext uri="{FF2B5EF4-FFF2-40B4-BE49-F238E27FC236}">
                  <a16:creationId xmlns:a16="http://schemas.microsoft.com/office/drawing/2014/main" id="{E4A3CCCD-3069-1921-3405-76D79A919C62}"/>
                </a:ext>
              </a:extLst>
            </p:cNvPr>
            <p:cNvSpPr/>
            <p:nvPr/>
          </p:nvSpPr>
          <p:spPr>
            <a:xfrm rot="16200000">
              <a:off x="1558925" y="1603375"/>
              <a:ext cx="566738" cy="846138"/>
            </a:xfrm>
            <a:prstGeom prst="round2SameRect">
              <a:avLst/>
            </a:prstGeom>
            <a:grp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同侧圆角矩形 13">
              <a:extLst>
                <a:ext uri="{FF2B5EF4-FFF2-40B4-BE49-F238E27FC236}">
                  <a16:creationId xmlns:a16="http://schemas.microsoft.com/office/drawing/2014/main" id="{148B9C85-DDF9-8D4F-4A89-4DB81D4C864B}"/>
                </a:ext>
              </a:extLst>
            </p:cNvPr>
            <p:cNvSpPr/>
            <p:nvPr/>
          </p:nvSpPr>
          <p:spPr>
            <a:xfrm rot="16200000" flipV="1">
              <a:off x="4866482" y="-791369"/>
              <a:ext cx="565150" cy="5640387"/>
            </a:xfrm>
            <a:prstGeom prst="round2SameRect">
              <a:avLst/>
            </a:prstGeom>
            <a:grp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矩形 8">
              <a:extLst>
                <a:ext uri="{FF2B5EF4-FFF2-40B4-BE49-F238E27FC236}">
                  <a16:creationId xmlns:a16="http://schemas.microsoft.com/office/drawing/2014/main" id="{BD3D648A-3B3A-CB0B-1521-96CE9DEEE02E}"/>
                </a:ext>
              </a:extLst>
            </p:cNvPr>
            <p:cNvSpPr/>
            <p:nvPr/>
          </p:nvSpPr>
          <p:spPr>
            <a:xfrm>
              <a:off x="2386013" y="1785938"/>
              <a:ext cx="5543550" cy="5064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Background</a:t>
              </a:r>
              <a:r>
                <a:rPr kumimoji="0" lang="en-US" altLang="zh-CN" sz="22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endParaRPr kumimoji="0" lang="zh-CN" altLang="en-US" sz="22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矩形 6">
              <a:extLst>
                <a:ext uri="{FF2B5EF4-FFF2-40B4-BE49-F238E27FC236}">
                  <a16:creationId xmlns:a16="http://schemas.microsoft.com/office/drawing/2014/main" id="{E48A0A4C-D543-07B9-313F-CCF0D9DEE379}"/>
                </a:ext>
              </a:extLst>
            </p:cNvPr>
            <p:cNvSpPr>
              <a:spLocks noChangeArrowheads="1"/>
            </p:cNvSpPr>
            <p:nvPr/>
          </p:nvSpPr>
          <p:spPr bwMode="auto">
            <a:xfrm>
              <a:off x="1699934" y="1787922"/>
              <a:ext cx="352982" cy="492443"/>
            </a:xfrm>
            <a:prstGeom prst="rect">
              <a:avLst/>
            </a:prstGeom>
            <a:grp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chemeClr val="bg1"/>
                  </a:solidFill>
                  <a:effectLst/>
                  <a:uLnTx/>
                  <a:uFillTx/>
                  <a:latin typeface="Times New Roman" panose="02020603050405020304" pitchFamily="18" charset="0"/>
                  <a:ea typeface="黑体" pitchFamily="49" charset="-122"/>
                  <a:cs typeface="Times New Roman" panose="02020603050405020304" pitchFamily="18" charset="0"/>
                </a:rPr>
                <a:t>1</a:t>
              </a:r>
              <a:endParaRPr kumimoji="0" lang="ko-KR" altLang="en-US" sz="2600" b="1" i="0" u="none" strike="noStrike" kern="1200" cap="none" spc="0" normalizeH="0" baseline="0" noProof="0" dirty="0">
                <a:ln>
                  <a:noFill/>
                </a:ln>
                <a:solidFill>
                  <a:schemeClr val="bg1"/>
                </a:solidFill>
                <a:effectLst/>
                <a:uLnTx/>
                <a:uFillTx/>
                <a:latin typeface="Times New Roman" panose="02020603050405020304" pitchFamily="18" charset="0"/>
                <a:ea typeface="黑体" pitchFamily="49" charset="-122"/>
                <a:cs typeface="Times New Roman" panose="02020603050405020304" pitchFamily="18" charset="0"/>
              </a:endParaRPr>
            </a:p>
          </p:txBody>
        </p:sp>
      </p:grpSp>
      <p:grpSp>
        <p:nvGrpSpPr>
          <p:cNvPr id="11" name="组合 17">
            <a:extLst>
              <a:ext uri="{FF2B5EF4-FFF2-40B4-BE49-F238E27FC236}">
                <a16:creationId xmlns:a16="http://schemas.microsoft.com/office/drawing/2014/main" id="{1F1E1171-8D68-ADD8-EABE-719C2997D26A}"/>
              </a:ext>
            </a:extLst>
          </p:cNvPr>
          <p:cNvGrpSpPr>
            <a:grpSpLocks/>
          </p:cNvGrpSpPr>
          <p:nvPr/>
        </p:nvGrpSpPr>
        <p:grpSpPr bwMode="auto">
          <a:xfrm>
            <a:off x="2810779" y="3118831"/>
            <a:ext cx="6559550" cy="565150"/>
            <a:chOff x="1406525" y="2647950"/>
            <a:chExt cx="6559550" cy="565150"/>
          </a:xfrm>
          <a:solidFill>
            <a:srgbClr val="D6DCE5"/>
          </a:solidFill>
        </p:grpSpPr>
        <p:sp>
          <p:nvSpPr>
            <p:cNvPr id="12" name="同侧圆角矩形 10">
              <a:extLst>
                <a:ext uri="{FF2B5EF4-FFF2-40B4-BE49-F238E27FC236}">
                  <a16:creationId xmlns:a16="http://schemas.microsoft.com/office/drawing/2014/main" id="{3CE6F38A-8E2D-8337-56BB-94C37FDEE0CE}"/>
                </a:ext>
              </a:extLst>
            </p:cNvPr>
            <p:cNvSpPr>
              <a:spLocks/>
            </p:cNvSpPr>
            <p:nvPr/>
          </p:nvSpPr>
          <p:spPr bwMode="auto">
            <a:xfrm rot="-5400000">
              <a:off x="1547019" y="2507456"/>
              <a:ext cx="565150" cy="846137"/>
            </a:xfrm>
            <a:custGeom>
              <a:avLst/>
              <a:gdLst>
                <a:gd name="T0" fmla="*/ 94194 w 565150"/>
                <a:gd name="T1" fmla="*/ 0 h 846138"/>
                <a:gd name="T2" fmla="*/ 470956 w 565150"/>
                <a:gd name="T3" fmla="*/ 0 h 846138"/>
                <a:gd name="T4" fmla="*/ 565150 w 565150"/>
                <a:gd name="T5" fmla="*/ 94194 h 846138"/>
                <a:gd name="T6" fmla="*/ 565150 w 565150"/>
                <a:gd name="T7" fmla="*/ 846138 h 846138"/>
                <a:gd name="T8" fmla="*/ 565150 w 565150"/>
                <a:gd name="T9" fmla="*/ 846138 h 846138"/>
                <a:gd name="T10" fmla="*/ 0 w 565150"/>
                <a:gd name="T11" fmla="*/ 846138 h 846138"/>
                <a:gd name="T12" fmla="*/ 0 w 565150"/>
                <a:gd name="T13" fmla="*/ 846138 h 846138"/>
                <a:gd name="T14" fmla="*/ 0 w 565150"/>
                <a:gd name="T15" fmla="*/ 94194 h 846138"/>
                <a:gd name="T16" fmla="*/ 94194 w 565150"/>
                <a:gd name="T17" fmla="*/ 0 h 846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65150"/>
                <a:gd name="T28" fmla="*/ 0 h 846138"/>
                <a:gd name="T29" fmla="*/ 565150 w 565150"/>
                <a:gd name="T30" fmla="*/ 846138 h 846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65150" h="846138">
                  <a:moveTo>
                    <a:pt x="94194" y="0"/>
                  </a:moveTo>
                  <a:lnTo>
                    <a:pt x="470956" y="0"/>
                  </a:lnTo>
                  <a:cubicBezTo>
                    <a:pt x="522978" y="0"/>
                    <a:pt x="565150" y="42172"/>
                    <a:pt x="565150" y="94194"/>
                  </a:cubicBezTo>
                  <a:lnTo>
                    <a:pt x="565150" y="846138"/>
                  </a:lnTo>
                  <a:lnTo>
                    <a:pt x="0" y="846138"/>
                  </a:lnTo>
                  <a:lnTo>
                    <a:pt x="0" y="94194"/>
                  </a:lnTo>
                  <a:cubicBezTo>
                    <a:pt x="0" y="42172"/>
                    <a:pt x="42172" y="0"/>
                    <a:pt x="94194" y="0"/>
                  </a:cubicBezTo>
                  <a:close/>
                </a:path>
              </a:pathLst>
            </a:custGeom>
            <a:grpFill/>
            <a:ln w="9525">
              <a:noFill/>
              <a:round/>
              <a:headEnd/>
              <a:tailEnd/>
            </a:ln>
            <a:effectLst>
              <a:outerShdw dist="20000" dir="5400000" rotWithShape="0">
                <a:srgbClr val="808080">
                  <a:alpha val="37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Times New Roman" panose="02020603050405020304" pitchFamily="18" charset="0"/>
                <a:ea typeface="宋体" charset="-122"/>
                <a:cs typeface="Times New Roman" panose="02020603050405020304" pitchFamily="18" charset="0"/>
              </a:endParaRPr>
            </a:p>
          </p:txBody>
        </p:sp>
        <p:sp>
          <p:nvSpPr>
            <p:cNvPr id="13" name="同侧圆角矩形 11">
              <a:extLst>
                <a:ext uri="{FF2B5EF4-FFF2-40B4-BE49-F238E27FC236}">
                  <a16:creationId xmlns:a16="http://schemas.microsoft.com/office/drawing/2014/main" id="{9CA4C8B1-290E-CF8F-0BE0-7285AC156D5F}"/>
                </a:ext>
              </a:extLst>
            </p:cNvPr>
            <p:cNvSpPr>
              <a:spLocks/>
            </p:cNvSpPr>
            <p:nvPr/>
          </p:nvSpPr>
          <p:spPr bwMode="auto">
            <a:xfrm rot="16200000" flipV="1">
              <a:off x="4862513" y="109537"/>
              <a:ext cx="565150" cy="5641975"/>
            </a:xfrm>
            <a:custGeom>
              <a:avLst/>
              <a:gdLst>
                <a:gd name="T0" fmla="*/ 94194 w 565150"/>
                <a:gd name="T1" fmla="*/ 0 h 5641975"/>
                <a:gd name="T2" fmla="*/ 470956 w 565150"/>
                <a:gd name="T3" fmla="*/ 0 h 5641975"/>
                <a:gd name="T4" fmla="*/ 565150 w 565150"/>
                <a:gd name="T5" fmla="*/ 94194 h 5641975"/>
                <a:gd name="T6" fmla="*/ 565150 w 565150"/>
                <a:gd name="T7" fmla="*/ 5641975 h 5641975"/>
                <a:gd name="T8" fmla="*/ 565150 w 565150"/>
                <a:gd name="T9" fmla="*/ 5641975 h 5641975"/>
                <a:gd name="T10" fmla="*/ 0 w 565150"/>
                <a:gd name="T11" fmla="*/ 5641975 h 5641975"/>
                <a:gd name="T12" fmla="*/ 0 w 565150"/>
                <a:gd name="T13" fmla="*/ 5641975 h 5641975"/>
                <a:gd name="T14" fmla="*/ 0 w 565150"/>
                <a:gd name="T15" fmla="*/ 94194 h 5641975"/>
                <a:gd name="T16" fmla="*/ 94194 w 565150"/>
                <a:gd name="T17" fmla="*/ 0 h 56419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65150"/>
                <a:gd name="T28" fmla="*/ 0 h 5641975"/>
                <a:gd name="T29" fmla="*/ 565150 w 565150"/>
                <a:gd name="T30" fmla="*/ 5641975 h 56419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65150" h="5641975">
                  <a:moveTo>
                    <a:pt x="94194" y="0"/>
                  </a:moveTo>
                  <a:lnTo>
                    <a:pt x="470956" y="0"/>
                  </a:lnTo>
                  <a:cubicBezTo>
                    <a:pt x="522978" y="0"/>
                    <a:pt x="565150" y="42172"/>
                    <a:pt x="565150" y="94194"/>
                  </a:cubicBezTo>
                  <a:lnTo>
                    <a:pt x="565150" y="5641975"/>
                  </a:lnTo>
                  <a:lnTo>
                    <a:pt x="0" y="5641975"/>
                  </a:lnTo>
                  <a:lnTo>
                    <a:pt x="0" y="94194"/>
                  </a:lnTo>
                  <a:cubicBezTo>
                    <a:pt x="0" y="42172"/>
                    <a:pt x="42172" y="0"/>
                    <a:pt x="94194" y="0"/>
                  </a:cubicBezTo>
                  <a:close/>
                </a:path>
              </a:pathLst>
            </a:custGeom>
            <a:grpFill/>
            <a:ln w="9525">
              <a:noFill/>
              <a:round/>
              <a:headEnd/>
              <a:tailEnd/>
            </a:ln>
            <a:effectLst>
              <a:outerShdw dist="20000" dir="5400000" rotWithShape="0">
                <a:srgbClr val="808080">
                  <a:alpha val="37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Times New Roman" panose="02020603050405020304" pitchFamily="18" charset="0"/>
                <a:ea typeface="宋体" charset="-122"/>
                <a:cs typeface="Times New Roman" panose="02020603050405020304" pitchFamily="18" charset="0"/>
              </a:endParaRPr>
            </a:p>
          </p:txBody>
        </p:sp>
        <p:sp>
          <p:nvSpPr>
            <p:cNvPr id="14" name="同侧圆角矩形 19">
              <a:extLst>
                <a:ext uri="{FF2B5EF4-FFF2-40B4-BE49-F238E27FC236}">
                  <a16:creationId xmlns:a16="http://schemas.microsoft.com/office/drawing/2014/main" id="{7C20AAA5-FC6A-75A2-7E8F-963826702537}"/>
                </a:ext>
              </a:extLst>
            </p:cNvPr>
            <p:cNvSpPr/>
            <p:nvPr/>
          </p:nvSpPr>
          <p:spPr>
            <a:xfrm rot="16200000">
              <a:off x="1304925" y="2803524"/>
              <a:ext cx="509588" cy="258763"/>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206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矩形 14">
              <a:extLst>
                <a:ext uri="{FF2B5EF4-FFF2-40B4-BE49-F238E27FC236}">
                  <a16:creationId xmlns:a16="http://schemas.microsoft.com/office/drawing/2014/main" id="{36EDCC57-3856-AAE7-A4B1-D1C5E2B28910}"/>
                </a:ext>
              </a:extLst>
            </p:cNvPr>
            <p:cNvSpPr/>
            <p:nvPr/>
          </p:nvSpPr>
          <p:spPr>
            <a:xfrm>
              <a:off x="2381250" y="2690812"/>
              <a:ext cx="5543550" cy="504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sz="22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LLM  +  Graph</a:t>
              </a:r>
              <a:endParaRPr kumimoji="0" lang="en-US" altLang="zh-CN" sz="2200" b="1" i="0" u="none" strike="noStrike" kern="1200" cap="none" spc="0" normalizeH="0" baseline="0" noProof="0" dirty="0">
                <a:ln>
                  <a:noFill/>
                </a:ln>
                <a:solidFill>
                  <a:srgbClr val="00206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矩形 15">
              <a:extLst>
                <a:ext uri="{FF2B5EF4-FFF2-40B4-BE49-F238E27FC236}">
                  <a16:creationId xmlns:a16="http://schemas.microsoft.com/office/drawing/2014/main" id="{989673C8-A15A-89D7-5CAC-F641FFF9567F}"/>
                </a:ext>
              </a:extLst>
            </p:cNvPr>
            <p:cNvSpPr/>
            <p:nvPr/>
          </p:nvSpPr>
          <p:spPr>
            <a:xfrm>
              <a:off x="1717675" y="2701925"/>
              <a:ext cx="352425" cy="504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2060"/>
                  </a:solidFill>
                  <a:effectLst/>
                  <a:uLnTx/>
                  <a:uFillTx/>
                  <a:latin typeface="Times New Roman" panose="02020603050405020304" pitchFamily="18" charset="0"/>
                  <a:ea typeface="黑体" pitchFamily="49" charset="-122"/>
                  <a:cs typeface="Times New Roman" panose="02020603050405020304" pitchFamily="18" charset="0"/>
                </a:rPr>
                <a:t>2</a:t>
              </a:r>
              <a:endParaRPr kumimoji="0" lang="zh-CN" altLang="en-US" sz="2600" b="1" i="0" u="none" strike="noStrike" kern="1200" cap="none" spc="0" normalizeH="0" baseline="0" noProof="0" dirty="0">
                <a:ln>
                  <a:noFill/>
                </a:ln>
                <a:solidFill>
                  <a:srgbClr val="002060"/>
                </a:solidFill>
                <a:effectLst/>
                <a:uLnTx/>
                <a:uFillTx/>
                <a:latin typeface="Times New Roman" panose="02020603050405020304" pitchFamily="18" charset="0"/>
                <a:ea typeface="黑体" pitchFamily="49" charset="-122"/>
                <a:cs typeface="Times New Roman" panose="02020603050405020304" pitchFamily="18" charset="0"/>
              </a:endParaRPr>
            </a:p>
          </p:txBody>
        </p:sp>
      </p:grpSp>
      <p:grpSp>
        <p:nvGrpSpPr>
          <p:cNvPr id="17" name="组合 6">
            <a:extLst>
              <a:ext uri="{FF2B5EF4-FFF2-40B4-BE49-F238E27FC236}">
                <a16:creationId xmlns:a16="http://schemas.microsoft.com/office/drawing/2014/main" id="{00AD3D6B-0BE0-FB5A-3A4F-B28BD518445A}"/>
              </a:ext>
            </a:extLst>
          </p:cNvPr>
          <p:cNvGrpSpPr>
            <a:grpSpLocks/>
          </p:cNvGrpSpPr>
          <p:nvPr/>
        </p:nvGrpSpPr>
        <p:grpSpPr bwMode="auto">
          <a:xfrm>
            <a:off x="2799644" y="3875381"/>
            <a:ext cx="6559553" cy="565150"/>
            <a:chOff x="1406525" y="3548063"/>
            <a:chExt cx="6627814" cy="565150"/>
          </a:xfrm>
          <a:solidFill>
            <a:schemeClr val="tx2">
              <a:lumMod val="20000"/>
              <a:lumOff val="80000"/>
            </a:schemeClr>
          </a:solidFill>
        </p:grpSpPr>
        <p:sp>
          <p:nvSpPr>
            <p:cNvPr id="18" name="同侧圆角矩形 16">
              <a:extLst>
                <a:ext uri="{FF2B5EF4-FFF2-40B4-BE49-F238E27FC236}">
                  <a16:creationId xmlns:a16="http://schemas.microsoft.com/office/drawing/2014/main" id="{AB0CBB1A-8A05-8252-59BD-F7DF11DCC4AA}"/>
                </a:ext>
              </a:extLst>
            </p:cNvPr>
            <p:cNvSpPr>
              <a:spLocks/>
            </p:cNvSpPr>
            <p:nvPr/>
          </p:nvSpPr>
          <p:spPr bwMode="auto">
            <a:xfrm rot="-5400000">
              <a:off x="1547019" y="3407569"/>
              <a:ext cx="565150" cy="846138"/>
            </a:xfrm>
            <a:custGeom>
              <a:avLst/>
              <a:gdLst>
                <a:gd name="T0" fmla="*/ 94194 w 565150"/>
                <a:gd name="T1" fmla="*/ 0 h 846138"/>
                <a:gd name="T2" fmla="*/ 470956 w 565150"/>
                <a:gd name="T3" fmla="*/ 0 h 846138"/>
                <a:gd name="T4" fmla="*/ 565150 w 565150"/>
                <a:gd name="T5" fmla="*/ 94194 h 846138"/>
                <a:gd name="T6" fmla="*/ 565150 w 565150"/>
                <a:gd name="T7" fmla="*/ 846138 h 846138"/>
                <a:gd name="T8" fmla="*/ 565150 w 565150"/>
                <a:gd name="T9" fmla="*/ 846138 h 846138"/>
                <a:gd name="T10" fmla="*/ 0 w 565150"/>
                <a:gd name="T11" fmla="*/ 846138 h 846138"/>
                <a:gd name="T12" fmla="*/ 0 w 565150"/>
                <a:gd name="T13" fmla="*/ 846138 h 846138"/>
                <a:gd name="T14" fmla="*/ 0 w 565150"/>
                <a:gd name="T15" fmla="*/ 94194 h 846138"/>
                <a:gd name="T16" fmla="*/ 94194 w 565150"/>
                <a:gd name="T17" fmla="*/ 0 h 846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65150"/>
                <a:gd name="T28" fmla="*/ 0 h 846138"/>
                <a:gd name="T29" fmla="*/ 565150 w 565150"/>
                <a:gd name="T30" fmla="*/ 846138 h 846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65150" h="846138">
                  <a:moveTo>
                    <a:pt x="94194" y="0"/>
                  </a:moveTo>
                  <a:lnTo>
                    <a:pt x="470956" y="0"/>
                  </a:lnTo>
                  <a:cubicBezTo>
                    <a:pt x="522978" y="0"/>
                    <a:pt x="565150" y="42172"/>
                    <a:pt x="565150" y="94194"/>
                  </a:cubicBezTo>
                  <a:lnTo>
                    <a:pt x="565150" y="846138"/>
                  </a:lnTo>
                  <a:lnTo>
                    <a:pt x="0" y="846138"/>
                  </a:lnTo>
                  <a:lnTo>
                    <a:pt x="0" y="94194"/>
                  </a:lnTo>
                  <a:cubicBezTo>
                    <a:pt x="0" y="42172"/>
                    <a:pt x="42172" y="0"/>
                    <a:pt x="94194" y="0"/>
                  </a:cubicBezTo>
                  <a:close/>
                </a:path>
              </a:pathLst>
            </a:custGeom>
            <a:grpFill/>
            <a:ln w="9525">
              <a:noFill/>
              <a:round/>
              <a:headEnd/>
              <a:tailEnd/>
            </a:ln>
            <a:effectLst>
              <a:outerShdw dist="20000" dir="5400000" rotWithShape="0">
                <a:srgbClr val="808080">
                  <a:alpha val="37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ea typeface="宋体" charset="-122"/>
                <a:cs typeface="Times New Roman" panose="02020603050405020304" pitchFamily="18" charset="0"/>
              </a:endParaRPr>
            </a:p>
          </p:txBody>
        </p:sp>
        <p:sp>
          <p:nvSpPr>
            <p:cNvPr id="19" name="同侧圆角矩形 17">
              <a:extLst>
                <a:ext uri="{FF2B5EF4-FFF2-40B4-BE49-F238E27FC236}">
                  <a16:creationId xmlns:a16="http://schemas.microsoft.com/office/drawing/2014/main" id="{DDE81126-5732-1FC9-2A33-41DFDED606E3}"/>
                </a:ext>
              </a:extLst>
            </p:cNvPr>
            <p:cNvSpPr>
              <a:spLocks/>
            </p:cNvSpPr>
            <p:nvPr/>
          </p:nvSpPr>
          <p:spPr bwMode="auto">
            <a:xfrm rot="16200000" flipV="1">
              <a:off x="4931570" y="1010444"/>
              <a:ext cx="565150" cy="5640388"/>
            </a:xfrm>
            <a:custGeom>
              <a:avLst/>
              <a:gdLst>
                <a:gd name="T0" fmla="*/ 94194 w 565150"/>
                <a:gd name="T1" fmla="*/ 0 h 5640388"/>
                <a:gd name="T2" fmla="*/ 470956 w 565150"/>
                <a:gd name="T3" fmla="*/ 0 h 5640388"/>
                <a:gd name="T4" fmla="*/ 565150 w 565150"/>
                <a:gd name="T5" fmla="*/ 94194 h 5640388"/>
                <a:gd name="T6" fmla="*/ 565150 w 565150"/>
                <a:gd name="T7" fmla="*/ 5640388 h 5640388"/>
                <a:gd name="T8" fmla="*/ 565150 w 565150"/>
                <a:gd name="T9" fmla="*/ 5640388 h 5640388"/>
                <a:gd name="T10" fmla="*/ 0 w 565150"/>
                <a:gd name="T11" fmla="*/ 5640388 h 5640388"/>
                <a:gd name="T12" fmla="*/ 0 w 565150"/>
                <a:gd name="T13" fmla="*/ 5640388 h 5640388"/>
                <a:gd name="T14" fmla="*/ 0 w 565150"/>
                <a:gd name="T15" fmla="*/ 94194 h 5640388"/>
                <a:gd name="T16" fmla="*/ 94194 w 565150"/>
                <a:gd name="T17" fmla="*/ 0 h 56403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65150"/>
                <a:gd name="T28" fmla="*/ 0 h 5640388"/>
                <a:gd name="T29" fmla="*/ 565150 w 565150"/>
                <a:gd name="T30" fmla="*/ 5640388 h 564038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65150" h="5640388">
                  <a:moveTo>
                    <a:pt x="94194" y="0"/>
                  </a:moveTo>
                  <a:lnTo>
                    <a:pt x="470956" y="0"/>
                  </a:lnTo>
                  <a:cubicBezTo>
                    <a:pt x="522978" y="0"/>
                    <a:pt x="565150" y="42172"/>
                    <a:pt x="565150" y="94194"/>
                  </a:cubicBezTo>
                  <a:lnTo>
                    <a:pt x="565150" y="5640388"/>
                  </a:lnTo>
                  <a:lnTo>
                    <a:pt x="0" y="5640388"/>
                  </a:lnTo>
                  <a:lnTo>
                    <a:pt x="0" y="94194"/>
                  </a:lnTo>
                  <a:cubicBezTo>
                    <a:pt x="0" y="42172"/>
                    <a:pt x="42172" y="0"/>
                    <a:pt x="94194" y="0"/>
                  </a:cubicBezTo>
                  <a:close/>
                </a:path>
              </a:pathLst>
            </a:custGeom>
            <a:grpFill/>
            <a:ln w="9525">
              <a:noFill/>
              <a:round/>
              <a:headEnd/>
              <a:tailEnd/>
            </a:ln>
            <a:effectLst>
              <a:outerShdw dist="20000" dir="5400000" rotWithShape="0">
                <a:srgbClr val="808080">
                  <a:alpha val="37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ea typeface="宋体" charset="-122"/>
                <a:cs typeface="Times New Roman" panose="02020603050405020304" pitchFamily="18" charset="0"/>
              </a:endParaRPr>
            </a:p>
          </p:txBody>
        </p:sp>
        <p:sp>
          <p:nvSpPr>
            <p:cNvPr id="20" name="矩形 22">
              <a:extLst>
                <a:ext uri="{FF2B5EF4-FFF2-40B4-BE49-F238E27FC236}">
                  <a16:creationId xmlns:a16="http://schemas.microsoft.com/office/drawing/2014/main" id="{EDE3DD85-9CDA-5515-1C8C-E7EE75A6F675}"/>
                </a:ext>
              </a:extLst>
            </p:cNvPr>
            <p:cNvSpPr>
              <a:spLocks noChangeArrowheads="1"/>
            </p:cNvSpPr>
            <p:nvPr/>
          </p:nvSpPr>
          <p:spPr bwMode="auto">
            <a:xfrm>
              <a:off x="1723747" y="3588122"/>
              <a:ext cx="356655" cy="492443"/>
            </a:xfrm>
            <a:prstGeom prst="rect">
              <a:avLst/>
            </a:prstGeom>
            <a:grp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ko-KR" sz="2600" b="1" i="0" u="none" strike="noStrike" kern="1200" cap="none" spc="0" normalizeH="0" baseline="0" noProof="0" dirty="0">
                  <a:ln>
                    <a:noFill/>
                  </a:ln>
                  <a:solidFill>
                    <a:srgbClr val="002060"/>
                  </a:solidFill>
                  <a:effectLst/>
                  <a:uLnTx/>
                  <a:uFillTx/>
                  <a:latin typeface="Times New Roman" panose="02020603050405020304" pitchFamily="18" charset="0"/>
                  <a:ea typeface="黑体" panose="02010609060101010101" pitchFamily="49" charset="-122"/>
                  <a:cs typeface="Times New Roman" panose="02020603050405020304" pitchFamily="18" charset="0"/>
                </a:rPr>
                <a:t>3</a:t>
              </a:r>
              <a:endParaRPr kumimoji="0" lang="ko-KR" altLang="en-US" sz="2600" b="1" i="0" u="none" strike="noStrike" kern="1200" cap="none" spc="0" normalizeH="0" baseline="0" noProof="0" dirty="0">
                <a:ln>
                  <a:noFill/>
                </a:ln>
                <a:solidFill>
                  <a:srgbClr val="00206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21" name="矩形 20">
            <a:extLst>
              <a:ext uri="{FF2B5EF4-FFF2-40B4-BE49-F238E27FC236}">
                <a16:creationId xmlns:a16="http://schemas.microsoft.com/office/drawing/2014/main" id="{B03712A3-0754-F0FF-4F27-F64F17E609DA}"/>
              </a:ext>
            </a:extLst>
          </p:cNvPr>
          <p:cNvSpPr/>
          <p:nvPr/>
        </p:nvSpPr>
        <p:spPr>
          <a:xfrm>
            <a:off x="3781536" y="3945899"/>
            <a:ext cx="5645485" cy="43088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srgbClr val="00206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Other Ideas</a:t>
            </a:r>
            <a:endParaRPr kumimoji="0" lang="zh-CN" altLang="en-US" sz="2200" b="1" i="0" u="none" strike="noStrike" kern="1200" cap="none" spc="0" normalizeH="0" baseline="0" noProof="0" dirty="0">
              <a:ln>
                <a:noFill/>
              </a:ln>
              <a:solidFill>
                <a:srgbClr val="00206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5868933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8140F-C597-C64D-BB29-3282BA95E9BE}"/>
            </a:ext>
          </a:extLst>
        </p:cNvPr>
        <p:cNvGrpSpPr/>
        <p:nvPr/>
      </p:nvGrpSpPr>
      <p:grpSpPr>
        <a:xfrm>
          <a:off x="0" y="0"/>
          <a:ext cx="0" cy="0"/>
          <a:chOff x="0" y="0"/>
          <a:chExt cx="0" cy="0"/>
        </a:xfrm>
      </p:grpSpPr>
      <p:sp>
        <p:nvSpPr>
          <p:cNvPr id="4" name="文本占位符 2">
            <a:extLst>
              <a:ext uri="{FF2B5EF4-FFF2-40B4-BE49-F238E27FC236}">
                <a16:creationId xmlns:a16="http://schemas.microsoft.com/office/drawing/2014/main" id="{F6A1EB0D-A63F-37C2-67CE-847ACA3E152C}"/>
              </a:ext>
            </a:extLst>
          </p:cNvPr>
          <p:cNvSpPr txBox="1">
            <a:spLocks/>
          </p:cNvSpPr>
          <p:nvPr/>
        </p:nvSpPr>
        <p:spPr>
          <a:xfrm>
            <a:off x="335358" y="1063680"/>
            <a:ext cx="11594175" cy="434920"/>
          </a:xfrm>
          <a:prstGeom prst="rect">
            <a:avLst/>
          </a:prstGeom>
        </p:spPr>
        <p:txBody>
          <a:bodyPr vert="horz" lIns="0" tIns="0" rIns="0" bIns="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
                <a:srgbClr val="004586"/>
              </a:buClr>
              <a:buSzPct val="70000"/>
              <a:buNone/>
              <a:tabLst/>
              <a:defRPr/>
            </a:pPr>
            <a:r>
              <a:rPr kumimoji="0" lang="en-US" altLang="zh-CN"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Embedding-based:  GLEM </a:t>
            </a:r>
            <a:r>
              <a:rPr lang="en-US" altLang="zh-CN" sz="2400" b="1" dirty="0">
                <a:solidFill>
                  <a:srgbClr val="1C1C1C"/>
                </a:solidFill>
                <a:latin typeface="Times New Roman" pitchFamily="18" charset="0"/>
                <a:ea typeface="Microsoft YaHei" pitchFamily="50"/>
                <a:cs typeface="Times New Roman" panose="02020603050405020304" pitchFamily="18" charset="0"/>
              </a:rPr>
              <a:t>(</a:t>
            </a:r>
            <a:r>
              <a:rPr lang="en-US" altLang="zh-CN" sz="2400" b="1" i="1" dirty="0">
                <a:solidFill>
                  <a:srgbClr val="1C1C1C"/>
                </a:solidFill>
                <a:latin typeface="Times New Roman" pitchFamily="18" charset="0"/>
                <a:ea typeface="Microsoft YaHei" pitchFamily="50"/>
                <a:cs typeface="Times New Roman" panose="02020603050405020304" pitchFamily="18" charset="0"/>
              </a:rPr>
              <a:t>ICLR’2023</a:t>
            </a:r>
            <a:r>
              <a:rPr lang="en-US" altLang="zh-CN" sz="2400" b="1" dirty="0">
                <a:solidFill>
                  <a:srgbClr val="1C1C1C"/>
                </a:solidFill>
                <a:latin typeface="Times New Roman" pitchFamily="18" charset="0"/>
                <a:ea typeface="Microsoft YaHei" pitchFamily="50"/>
                <a:cs typeface="Times New Roman" panose="02020603050405020304" pitchFamily="18" charset="0"/>
              </a:rPr>
              <a:t>)</a:t>
            </a:r>
            <a:endParaRPr kumimoji="0" lang="en-US" altLang="zh-CN" sz="18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endParaRPr>
          </a:p>
        </p:txBody>
      </p:sp>
      <p:sp>
        <p:nvSpPr>
          <p:cNvPr id="2" name="标题 1">
            <a:extLst>
              <a:ext uri="{FF2B5EF4-FFF2-40B4-BE49-F238E27FC236}">
                <a16:creationId xmlns:a16="http://schemas.microsoft.com/office/drawing/2014/main" id="{8F1780D2-07BF-1B8E-AC32-FD3CECBED963}"/>
              </a:ext>
            </a:extLst>
          </p:cNvPr>
          <p:cNvSpPr>
            <a:spLocks noGrp="1"/>
          </p:cNvSpPr>
          <p:nvPr>
            <p:ph type="title"/>
          </p:nvPr>
        </p:nvSpPr>
        <p:spPr/>
        <p:txBody>
          <a:bodyPr/>
          <a:lstStyle/>
          <a:p>
            <a:pPr defTabSz="914400">
              <a:lnSpc>
                <a:spcPct val="100000"/>
              </a:lnSpc>
              <a:defRPr/>
            </a:pPr>
            <a:r>
              <a:rPr lang="en-US" altLang="zh-CN" sz="4500" dirty="0">
                <a:solidFill>
                  <a:prstClr val="white"/>
                </a:solidFill>
                <a:latin typeface="Times New Roman" panose="02020603050405020304" pitchFamily="18" charset="0"/>
                <a:ea typeface="宋体" charset="-122"/>
                <a:cs typeface="Times New Roman" panose="02020603050405020304" pitchFamily="18" charset="0"/>
              </a:rPr>
              <a:t>LLM-as-Enhancer</a:t>
            </a:r>
            <a:endParaRPr lang="zh-CN" altLang="en-US" sz="4500" dirty="0">
              <a:solidFill>
                <a:prstClr val="white"/>
              </a:solidFill>
              <a:latin typeface="Times New Roman" panose="02020603050405020304" pitchFamily="18" charset="0"/>
              <a:ea typeface="宋体"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104FC293-2755-73E9-2C23-F0572CCBCFB9}"/>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C63437-A4DD-47E2-B39F-B4494D074D76}" type="slidenum">
              <a:rPr kumimoji="0" lang="en-US" altLang="zh-CN" sz="1200" b="0" i="0" u="none" strike="noStrike" kern="1200" cap="none" spc="0" normalizeH="0" baseline="0" noProof="0" smtClean="0">
                <a:ln>
                  <a:noFill/>
                </a:ln>
                <a:solidFill>
                  <a:prstClr val="white"/>
                </a:solidFill>
                <a:effectLst/>
                <a:uLnTx/>
                <a:uFillTx/>
                <a:latin typeface="微软雅黑" pitchFamily="34" charset="-122"/>
                <a:ea typeface="微软雅黑"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20</a:t>
            </a:fld>
            <a:endParaRPr kumimoji="0" lang="en-US" altLang="zh-CN" sz="12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pic>
        <p:nvPicPr>
          <p:cNvPr id="7" name="图片 6">
            <a:extLst>
              <a:ext uri="{FF2B5EF4-FFF2-40B4-BE49-F238E27FC236}">
                <a16:creationId xmlns:a16="http://schemas.microsoft.com/office/drawing/2014/main" id="{EF0A1316-7288-F1C3-2469-97E0FC5668AD}"/>
              </a:ext>
            </a:extLst>
          </p:cNvPr>
          <p:cNvPicPr>
            <a:picLocks noChangeAspect="1"/>
          </p:cNvPicPr>
          <p:nvPr/>
        </p:nvPicPr>
        <p:blipFill>
          <a:blip r:embed="rId3"/>
          <a:stretch>
            <a:fillRect/>
          </a:stretch>
        </p:blipFill>
        <p:spPr>
          <a:xfrm>
            <a:off x="7014433" y="926378"/>
            <a:ext cx="4313968" cy="2126200"/>
          </a:xfrm>
          <a:prstGeom prst="rect">
            <a:avLst/>
          </a:prstGeom>
        </p:spPr>
      </p:pic>
      <p:sp>
        <p:nvSpPr>
          <p:cNvPr id="10" name="文本框 9">
            <a:extLst>
              <a:ext uri="{FF2B5EF4-FFF2-40B4-BE49-F238E27FC236}">
                <a16:creationId xmlns:a16="http://schemas.microsoft.com/office/drawing/2014/main" id="{623A915F-EDE1-FCC6-6A46-37BE933363D1}"/>
              </a:ext>
            </a:extLst>
          </p:cNvPr>
          <p:cNvSpPr txBox="1"/>
          <p:nvPr/>
        </p:nvSpPr>
        <p:spPr>
          <a:xfrm>
            <a:off x="2392718" y="887687"/>
            <a:ext cx="6350000" cy="276999"/>
          </a:xfrm>
          <a:prstGeom prst="rect">
            <a:avLst/>
          </a:prstGeom>
          <a:noFill/>
        </p:spPr>
        <p:txBody>
          <a:bodyPr wrap="square">
            <a:spAutoFit/>
          </a:bodyPr>
          <a:lstStyle/>
          <a:p>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Graph and Language Learning by Expectation Maximization</a:t>
            </a:r>
          </a:p>
        </p:txBody>
      </p:sp>
      <p:sp>
        <p:nvSpPr>
          <p:cNvPr id="11" name="文本框 10">
            <a:extLst>
              <a:ext uri="{FF2B5EF4-FFF2-40B4-BE49-F238E27FC236}">
                <a16:creationId xmlns:a16="http://schemas.microsoft.com/office/drawing/2014/main" id="{E7328D92-1BDF-F0D0-60B8-8B31FAF1C675}"/>
              </a:ext>
            </a:extLst>
          </p:cNvPr>
          <p:cNvSpPr txBox="1"/>
          <p:nvPr/>
        </p:nvSpPr>
        <p:spPr>
          <a:xfrm>
            <a:off x="587605" y="6231331"/>
            <a:ext cx="11856640" cy="2616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CN" sz="1100" dirty="0">
                <a:solidFill>
                  <a:prstClr val="black">
                    <a:lumMod val="50000"/>
                    <a:lumOff val="50000"/>
                  </a:prstClr>
                </a:solidFill>
                <a:latin typeface="Times New Roman" panose="02020603050405020304" pitchFamily="18" charset="0"/>
                <a:ea typeface="宋体" charset="-122"/>
                <a:cs typeface="Times New Roman" panose="02020603050405020304" pitchFamily="18" charset="0"/>
              </a:rPr>
              <a:t>Zhao J, Qu M, Li C, et al. Learning on large-scale text-attributed graphs via variational inference[J]. </a:t>
            </a:r>
            <a:r>
              <a:rPr lang="en-US" altLang="zh-CN" sz="1100" dirty="0" err="1">
                <a:solidFill>
                  <a:prstClr val="black">
                    <a:lumMod val="50000"/>
                    <a:lumOff val="50000"/>
                  </a:prstClr>
                </a:solidFill>
                <a:latin typeface="Times New Roman" panose="02020603050405020304" pitchFamily="18" charset="0"/>
                <a:ea typeface="宋体" charset="-122"/>
                <a:cs typeface="Times New Roman" panose="02020603050405020304" pitchFamily="18" charset="0"/>
              </a:rPr>
              <a:t>arXiv</a:t>
            </a:r>
            <a:r>
              <a:rPr lang="en-US" altLang="zh-CN" sz="1100" dirty="0">
                <a:solidFill>
                  <a:prstClr val="black">
                    <a:lumMod val="50000"/>
                    <a:lumOff val="50000"/>
                  </a:prstClr>
                </a:solidFill>
                <a:latin typeface="Times New Roman" panose="02020603050405020304" pitchFamily="18" charset="0"/>
                <a:ea typeface="宋体" charset="-122"/>
                <a:cs typeface="Times New Roman" panose="02020603050405020304" pitchFamily="18" charset="0"/>
              </a:rPr>
              <a:t> preprint arXiv:2210.14709, 2022.</a:t>
            </a:r>
          </a:p>
        </p:txBody>
      </p:sp>
      <p:pic>
        <p:nvPicPr>
          <p:cNvPr id="13" name="图片 12">
            <a:extLst>
              <a:ext uri="{FF2B5EF4-FFF2-40B4-BE49-F238E27FC236}">
                <a16:creationId xmlns:a16="http://schemas.microsoft.com/office/drawing/2014/main" id="{63BD420B-C7D8-DA26-B8B2-157F67E9BA0F}"/>
              </a:ext>
            </a:extLst>
          </p:cNvPr>
          <p:cNvPicPr>
            <a:picLocks noChangeAspect="1"/>
          </p:cNvPicPr>
          <p:nvPr/>
        </p:nvPicPr>
        <p:blipFill>
          <a:blip r:embed="rId4"/>
          <a:stretch>
            <a:fillRect/>
          </a:stretch>
        </p:blipFill>
        <p:spPr>
          <a:xfrm>
            <a:off x="587605" y="3323078"/>
            <a:ext cx="8375106" cy="2834886"/>
          </a:xfrm>
          <a:prstGeom prst="rect">
            <a:avLst/>
          </a:prstGeom>
        </p:spPr>
      </p:pic>
      <p:sp>
        <p:nvSpPr>
          <p:cNvPr id="15" name="文本框 14">
            <a:extLst>
              <a:ext uri="{FF2B5EF4-FFF2-40B4-BE49-F238E27FC236}">
                <a16:creationId xmlns:a16="http://schemas.microsoft.com/office/drawing/2014/main" id="{98744F80-AB8C-A8F3-940C-E91F3251E858}"/>
              </a:ext>
            </a:extLst>
          </p:cNvPr>
          <p:cNvSpPr txBox="1"/>
          <p:nvPr/>
        </p:nvSpPr>
        <p:spPr>
          <a:xfrm>
            <a:off x="657376" y="1672175"/>
            <a:ext cx="6035040" cy="1477328"/>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GLEM</a:t>
            </a:r>
            <a:r>
              <a:rPr lang="zh-CN" altLang="en-US" dirty="0">
                <a:latin typeface="微软雅黑" panose="020B0503020204020204" pitchFamily="34" charset="-122"/>
                <a:ea typeface="微软雅黑" panose="020B0503020204020204" pitchFamily="34" charset="-122"/>
              </a:rPr>
              <a:t>没有使用端到端的预测范式，而是使用变分推断。</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其中</a:t>
            </a:r>
            <a:r>
              <a:rPr lang="en-US" altLang="zh-CN" dirty="0">
                <a:latin typeface="微软雅黑" panose="020B0503020204020204" pitchFamily="34" charset="-122"/>
                <a:ea typeface="微软雅黑" panose="020B0503020204020204" pitchFamily="34" charset="-122"/>
              </a:rPr>
              <a:t>GNN</a:t>
            </a:r>
            <a:r>
              <a:rPr lang="zh-CN" altLang="en-US" dirty="0">
                <a:latin typeface="微软雅黑" panose="020B0503020204020204" pitchFamily="34" charset="-122"/>
                <a:ea typeface="微软雅黑" panose="020B0503020204020204" pitchFamily="34" charset="-122"/>
              </a:rPr>
              <a:t>的初始结点特征由</a:t>
            </a:r>
            <a:r>
              <a:rPr lang="en-US" altLang="zh-CN" dirty="0">
                <a:latin typeface="微软雅黑" panose="020B0503020204020204" pitchFamily="34" charset="-122"/>
                <a:ea typeface="微软雅黑" panose="020B0503020204020204" pitchFamily="34" charset="-122"/>
              </a:rPr>
              <a:t>LM</a:t>
            </a:r>
            <a:r>
              <a:rPr lang="zh-CN" altLang="en-US" dirty="0">
                <a:latin typeface="微软雅黑" panose="020B0503020204020204" pitchFamily="34" charset="-122"/>
                <a:ea typeface="微软雅黑" panose="020B0503020204020204" pitchFamily="34" charset="-122"/>
              </a:rPr>
              <a:t>进行</a:t>
            </a:r>
            <a:r>
              <a:rPr lang="en-US" altLang="zh-CN" dirty="0">
                <a:latin typeface="微软雅黑" panose="020B0503020204020204" pitchFamily="34" charset="-122"/>
                <a:ea typeface="微软雅黑" panose="020B0503020204020204" pitchFamily="34" charset="-122"/>
              </a:rPr>
              <a:t>embedding</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迭代训练后的</a:t>
            </a:r>
            <a:r>
              <a:rPr lang="en-US" altLang="zh-CN" dirty="0">
                <a:latin typeface="微软雅黑" panose="020B0503020204020204" pitchFamily="34" charset="-122"/>
                <a:ea typeface="微软雅黑" panose="020B0503020204020204" pitchFamily="34" charset="-122"/>
              </a:rPr>
              <a:t>GNN</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LM</a:t>
            </a:r>
            <a:r>
              <a:rPr lang="zh-CN" altLang="en-US" dirty="0">
                <a:latin typeface="微软雅黑" panose="020B0503020204020204" pitchFamily="34" charset="-122"/>
                <a:ea typeface="微软雅黑" panose="020B0503020204020204" pitchFamily="34" charset="-122"/>
              </a:rPr>
              <a:t>都可以用于预测任务，其中</a:t>
            </a:r>
            <a:r>
              <a:rPr lang="en-US" altLang="zh-CN" dirty="0">
                <a:latin typeface="微软雅黑" panose="020B0503020204020204" pitchFamily="34" charset="-122"/>
                <a:ea typeface="微软雅黑" panose="020B0503020204020204" pitchFamily="34" charset="-122"/>
              </a:rPr>
              <a:t>GNN</a:t>
            </a:r>
            <a:r>
              <a:rPr lang="zh-CN" altLang="en-US" dirty="0">
                <a:latin typeface="微软雅黑" panose="020B0503020204020204" pitchFamily="34" charset="-122"/>
                <a:ea typeface="微软雅黑" panose="020B0503020204020204" pitchFamily="34" charset="-122"/>
              </a:rPr>
              <a:t>表现更好。</a:t>
            </a:r>
          </a:p>
        </p:txBody>
      </p:sp>
      <p:sp>
        <p:nvSpPr>
          <p:cNvPr id="17" name="文本框 16">
            <a:extLst>
              <a:ext uri="{FF2B5EF4-FFF2-40B4-BE49-F238E27FC236}">
                <a16:creationId xmlns:a16="http://schemas.microsoft.com/office/drawing/2014/main" id="{6F97AD99-5288-9D29-808D-8F698E919183}"/>
              </a:ext>
            </a:extLst>
          </p:cNvPr>
          <p:cNvSpPr txBox="1"/>
          <p:nvPr/>
        </p:nvSpPr>
        <p:spPr>
          <a:xfrm>
            <a:off x="9337403" y="4359271"/>
            <a:ext cx="2126464" cy="92333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曾经也是</a:t>
            </a:r>
            <a:r>
              <a:rPr lang="en-US" altLang="zh-CN" dirty="0">
                <a:latin typeface="微软雅黑" panose="020B0503020204020204" pitchFamily="34" charset="-122"/>
                <a:ea typeface="微软雅黑" panose="020B0503020204020204" pitchFamily="34" charset="-122"/>
              </a:rPr>
              <a:t>SOTA</a:t>
            </a: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效果好于级联式</a:t>
            </a:r>
          </a:p>
        </p:txBody>
      </p:sp>
    </p:spTree>
    <p:extLst>
      <p:ext uri="{BB962C8B-B14F-4D97-AF65-F5344CB8AC3E}">
        <p14:creationId xmlns:p14="http://schemas.microsoft.com/office/powerpoint/2010/main" val="1003683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D6ADFB-6F20-3726-64E1-7C6274DA35BE}"/>
            </a:ext>
          </a:extLst>
        </p:cNvPr>
        <p:cNvGrpSpPr/>
        <p:nvPr/>
      </p:nvGrpSpPr>
      <p:grpSpPr>
        <a:xfrm>
          <a:off x="0" y="0"/>
          <a:ext cx="0" cy="0"/>
          <a:chOff x="0" y="0"/>
          <a:chExt cx="0" cy="0"/>
        </a:xfrm>
      </p:grpSpPr>
      <p:sp>
        <p:nvSpPr>
          <p:cNvPr id="5" name="文本占位符 2">
            <a:extLst>
              <a:ext uri="{FF2B5EF4-FFF2-40B4-BE49-F238E27FC236}">
                <a16:creationId xmlns:a16="http://schemas.microsoft.com/office/drawing/2014/main" id="{FD62AACD-18FC-F90B-4FE7-12F23D9EB860}"/>
              </a:ext>
            </a:extLst>
          </p:cNvPr>
          <p:cNvSpPr txBox="1">
            <a:spLocks/>
          </p:cNvSpPr>
          <p:nvPr/>
        </p:nvSpPr>
        <p:spPr>
          <a:xfrm>
            <a:off x="335358" y="1063680"/>
            <a:ext cx="11594175" cy="434920"/>
          </a:xfrm>
          <a:prstGeom prst="rect">
            <a:avLst/>
          </a:prstGeom>
        </p:spPr>
        <p:txBody>
          <a:bodyPr vert="horz" lIns="0" tIns="0" rIns="0" bIns="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
                <a:srgbClr val="004586"/>
              </a:buClr>
              <a:buSzPct val="70000"/>
              <a:buNone/>
              <a:tabLst/>
              <a:defRPr/>
            </a:pPr>
            <a:r>
              <a:rPr kumimoji="0" lang="en-US" altLang="zh-CN"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Embedding-based:  GLEM </a:t>
            </a:r>
            <a:r>
              <a:rPr lang="en-US" altLang="zh-CN" sz="2400" b="1" dirty="0">
                <a:solidFill>
                  <a:srgbClr val="1C1C1C"/>
                </a:solidFill>
                <a:latin typeface="Times New Roman" pitchFamily="18" charset="0"/>
                <a:ea typeface="Microsoft YaHei" pitchFamily="50"/>
                <a:cs typeface="Times New Roman" panose="02020603050405020304" pitchFamily="18" charset="0"/>
              </a:rPr>
              <a:t>(</a:t>
            </a:r>
            <a:r>
              <a:rPr lang="en-US" altLang="zh-CN" sz="2400" b="1" i="1" dirty="0">
                <a:solidFill>
                  <a:srgbClr val="1C1C1C"/>
                </a:solidFill>
                <a:latin typeface="Times New Roman" pitchFamily="18" charset="0"/>
                <a:ea typeface="Microsoft YaHei" pitchFamily="50"/>
                <a:cs typeface="Times New Roman" panose="02020603050405020304" pitchFamily="18" charset="0"/>
              </a:rPr>
              <a:t>ICLR’2023</a:t>
            </a:r>
            <a:r>
              <a:rPr lang="en-US" altLang="zh-CN" sz="2400" b="1" dirty="0">
                <a:solidFill>
                  <a:srgbClr val="1C1C1C"/>
                </a:solidFill>
                <a:latin typeface="Times New Roman" pitchFamily="18" charset="0"/>
                <a:ea typeface="Microsoft YaHei" pitchFamily="50"/>
                <a:cs typeface="Times New Roman" panose="02020603050405020304" pitchFamily="18" charset="0"/>
              </a:rPr>
              <a:t>)</a:t>
            </a:r>
            <a:endParaRPr kumimoji="0" lang="en-US" altLang="zh-CN" sz="18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endParaRPr>
          </a:p>
        </p:txBody>
      </p:sp>
      <p:sp>
        <p:nvSpPr>
          <p:cNvPr id="2" name="标题 1">
            <a:extLst>
              <a:ext uri="{FF2B5EF4-FFF2-40B4-BE49-F238E27FC236}">
                <a16:creationId xmlns:a16="http://schemas.microsoft.com/office/drawing/2014/main" id="{EB362054-C3EB-D091-6F91-B61C71C7AB24}"/>
              </a:ext>
            </a:extLst>
          </p:cNvPr>
          <p:cNvSpPr>
            <a:spLocks noGrp="1"/>
          </p:cNvSpPr>
          <p:nvPr>
            <p:ph type="title"/>
          </p:nvPr>
        </p:nvSpPr>
        <p:spPr/>
        <p:txBody>
          <a:bodyPr/>
          <a:lstStyle/>
          <a:p>
            <a:pPr defTabSz="914400">
              <a:lnSpc>
                <a:spcPct val="100000"/>
              </a:lnSpc>
              <a:defRPr/>
            </a:pPr>
            <a:r>
              <a:rPr lang="en-US" altLang="zh-CN" sz="4500" dirty="0">
                <a:solidFill>
                  <a:prstClr val="white"/>
                </a:solidFill>
                <a:latin typeface="Times New Roman" panose="02020603050405020304" pitchFamily="18" charset="0"/>
                <a:ea typeface="宋体" charset="-122"/>
                <a:cs typeface="Times New Roman" panose="02020603050405020304" pitchFamily="18" charset="0"/>
              </a:rPr>
              <a:t>LLM-as-Enhancer</a:t>
            </a:r>
            <a:endParaRPr lang="zh-CN" altLang="en-US" sz="4500" dirty="0">
              <a:solidFill>
                <a:prstClr val="white"/>
              </a:solidFill>
              <a:latin typeface="Times New Roman" panose="02020603050405020304" pitchFamily="18" charset="0"/>
              <a:ea typeface="宋体"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BEB34B49-1949-C976-8C90-F484655F735D}"/>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C63437-A4DD-47E2-B39F-B4494D074D76}" type="slidenum">
              <a:rPr kumimoji="0" lang="en-US" altLang="zh-CN" sz="1200" b="0" i="0" u="none" strike="noStrike" kern="1200" cap="none" spc="0" normalizeH="0" baseline="0" noProof="0" smtClean="0">
                <a:ln>
                  <a:noFill/>
                </a:ln>
                <a:solidFill>
                  <a:prstClr val="white"/>
                </a:solidFill>
                <a:effectLst/>
                <a:uLnTx/>
                <a:uFillTx/>
                <a:latin typeface="微软雅黑" pitchFamily="34" charset="-122"/>
                <a:ea typeface="微软雅黑"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21</a:t>
            </a:fld>
            <a:endParaRPr kumimoji="0" lang="en-US" altLang="zh-CN" sz="12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6" name="文本框 5">
            <a:extLst>
              <a:ext uri="{FF2B5EF4-FFF2-40B4-BE49-F238E27FC236}">
                <a16:creationId xmlns:a16="http://schemas.microsoft.com/office/drawing/2014/main" id="{7ACBF4E1-1B88-B00E-6071-967573C8EB7A}"/>
              </a:ext>
            </a:extLst>
          </p:cNvPr>
          <p:cNvSpPr txBox="1"/>
          <p:nvPr/>
        </p:nvSpPr>
        <p:spPr>
          <a:xfrm>
            <a:off x="587605" y="6077581"/>
            <a:ext cx="11856640" cy="43088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[1] Li Y, Li Z, Wang P, et al. A survey of graph meets large language model: Progress and future directions[J].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arXiv</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preprint arXiv:2311.12399, 2023.</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[2] Chen Z, Mao H, Li H, et al. Exploring the potential of large language models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llms</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in learning on graphs[J].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arXiv</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preprint arXiv:2307.03393, 2023.</a:t>
            </a:r>
          </a:p>
        </p:txBody>
      </p:sp>
      <p:sp>
        <p:nvSpPr>
          <p:cNvPr id="10" name="文本框 9">
            <a:extLst>
              <a:ext uri="{FF2B5EF4-FFF2-40B4-BE49-F238E27FC236}">
                <a16:creationId xmlns:a16="http://schemas.microsoft.com/office/drawing/2014/main" id="{720B7CF3-D89A-416A-1A0C-744506E8048A}"/>
              </a:ext>
            </a:extLst>
          </p:cNvPr>
          <p:cNvSpPr txBox="1"/>
          <p:nvPr/>
        </p:nvSpPr>
        <p:spPr>
          <a:xfrm>
            <a:off x="7707631" y="3588035"/>
            <a:ext cx="3336289"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在</a:t>
            </a:r>
            <a:r>
              <a:rPr lang="en-US" altLang="zh-CN" sz="2000" dirty="0" err="1">
                <a:latin typeface="微软雅黑" panose="020B0503020204020204" pitchFamily="34" charset="-122"/>
                <a:ea typeface="微软雅黑" panose="020B0503020204020204" pitchFamily="34" charset="-122"/>
              </a:rPr>
              <a:t>ogbn-arxiv</a:t>
            </a:r>
            <a:r>
              <a:rPr lang="zh-CN" altLang="en-US" sz="2000" dirty="0">
                <a:latin typeface="微软雅黑" panose="020B0503020204020204" pitchFamily="34" charset="-122"/>
                <a:ea typeface="微软雅黑" panose="020B0503020204020204" pitchFamily="34" charset="-122"/>
              </a:rPr>
              <a:t>上超越</a:t>
            </a:r>
            <a:r>
              <a:rPr lang="en-US" altLang="zh-CN" sz="2000" dirty="0">
                <a:latin typeface="微软雅黑" panose="020B0503020204020204" pitchFamily="34" charset="-122"/>
                <a:ea typeface="微软雅黑" panose="020B0503020204020204" pitchFamily="34" charset="-122"/>
              </a:rPr>
              <a:t>GIANT</a:t>
            </a:r>
          </a:p>
        </p:txBody>
      </p:sp>
      <p:pic>
        <p:nvPicPr>
          <p:cNvPr id="12" name="图片 11">
            <a:extLst>
              <a:ext uri="{FF2B5EF4-FFF2-40B4-BE49-F238E27FC236}">
                <a16:creationId xmlns:a16="http://schemas.microsoft.com/office/drawing/2014/main" id="{E799A724-52FB-2475-FB86-ED0A803ABECA}"/>
              </a:ext>
            </a:extLst>
          </p:cNvPr>
          <p:cNvPicPr>
            <a:picLocks noChangeAspect="1"/>
          </p:cNvPicPr>
          <p:nvPr/>
        </p:nvPicPr>
        <p:blipFill>
          <a:blip r:embed="rId3"/>
          <a:stretch>
            <a:fillRect/>
          </a:stretch>
        </p:blipFill>
        <p:spPr>
          <a:xfrm>
            <a:off x="479999" y="1663756"/>
            <a:ext cx="6035926" cy="4208724"/>
          </a:xfrm>
          <a:prstGeom prst="rect">
            <a:avLst/>
          </a:prstGeom>
        </p:spPr>
      </p:pic>
      <p:sp>
        <p:nvSpPr>
          <p:cNvPr id="8" name="文本框 7">
            <a:extLst>
              <a:ext uri="{FF2B5EF4-FFF2-40B4-BE49-F238E27FC236}">
                <a16:creationId xmlns:a16="http://schemas.microsoft.com/office/drawing/2014/main" id="{58A70CB2-6717-9CA2-298E-C6013CE560AF}"/>
              </a:ext>
            </a:extLst>
          </p:cNvPr>
          <p:cNvSpPr txBox="1"/>
          <p:nvPr/>
        </p:nvSpPr>
        <p:spPr>
          <a:xfrm>
            <a:off x="2392718" y="887687"/>
            <a:ext cx="6350000" cy="276999"/>
          </a:xfrm>
          <a:prstGeom prst="rect">
            <a:avLst/>
          </a:prstGeom>
          <a:noFill/>
        </p:spPr>
        <p:txBody>
          <a:bodyPr wrap="square">
            <a:spAutoFit/>
          </a:bodyPr>
          <a:lstStyle/>
          <a:p>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Graph and Language Learning by Expectation Maximization</a:t>
            </a:r>
          </a:p>
        </p:txBody>
      </p:sp>
    </p:spTree>
    <p:extLst>
      <p:ext uri="{BB962C8B-B14F-4D97-AF65-F5344CB8AC3E}">
        <p14:creationId xmlns:p14="http://schemas.microsoft.com/office/powerpoint/2010/main" val="5612056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AEBC8-515A-4425-92B1-0337F26BD5A5}"/>
            </a:ext>
          </a:extLst>
        </p:cNvPr>
        <p:cNvGrpSpPr/>
        <p:nvPr/>
      </p:nvGrpSpPr>
      <p:grpSpPr>
        <a:xfrm>
          <a:off x="0" y="0"/>
          <a:ext cx="0" cy="0"/>
          <a:chOff x="0" y="0"/>
          <a:chExt cx="0" cy="0"/>
        </a:xfrm>
      </p:grpSpPr>
      <p:sp>
        <p:nvSpPr>
          <p:cNvPr id="4" name="文本占位符 2">
            <a:extLst>
              <a:ext uri="{FF2B5EF4-FFF2-40B4-BE49-F238E27FC236}">
                <a16:creationId xmlns:a16="http://schemas.microsoft.com/office/drawing/2014/main" id="{60D72684-6F61-06AB-54F2-003DC1154B26}"/>
              </a:ext>
            </a:extLst>
          </p:cNvPr>
          <p:cNvSpPr txBox="1">
            <a:spLocks/>
          </p:cNvSpPr>
          <p:nvPr/>
        </p:nvSpPr>
        <p:spPr>
          <a:xfrm>
            <a:off x="335360" y="1063680"/>
            <a:ext cx="9164240" cy="434920"/>
          </a:xfrm>
          <a:prstGeom prst="rect">
            <a:avLst/>
          </a:prstGeom>
        </p:spPr>
        <p:txBody>
          <a:bodyPr vert="horz" lIns="0" tIns="0" rIns="0" bIns="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
                <a:srgbClr val="004586"/>
              </a:buClr>
              <a:buSzPct val="70000"/>
              <a:buNone/>
              <a:tabLst/>
              <a:defRPr/>
            </a:pPr>
            <a:r>
              <a:rPr kumimoji="0" lang="en-US" altLang="zh-CN"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Embedding-based:	</a:t>
            </a:r>
            <a:r>
              <a:rPr lang="zh-CN" altLang="en-US" sz="2400" b="1" dirty="0">
                <a:solidFill>
                  <a:srgbClr val="1C1C1C"/>
                </a:solidFill>
                <a:latin typeface="Times New Roman" pitchFamily="18" charset="0"/>
                <a:ea typeface="Microsoft YaHei" pitchFamily="50"/>
                <a:cs typeface="Times New Roman" panose="02020603050405020304" pitchFamily="18" charset="0"/>
              </a:rPr>
              <a:t>特征</a:t>
            </a:r>
            <a:r>
              <a:rPr kumimoji="0" lang="zh-CN" altLang="en-US"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级别的增强</a:t>
            </a:r>
            <a:endParaRPr kumimoji="0" lang="en-US" altLang="zh-CN" sz="18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endParaRPr>
          </a:p>
        </p:txBody>
      </p:sp>
      <p:sp>
        <p:nvSpPr>
          <p:cNvPr id="2" name="标题 1">
            <a:extLst>
              <a:ext uri="{FF2B5EF4-FFF2-40B4-BE49-F238E27FC236}">
                <a16:creationId xmlns:a16="http://schemas.microsoft.com/office/drawing/2014/main" id="{5B31385D-CDBC-7E9B-16DE-E2F942002C33}"/>
              </a:ext>
            </a:extLst>
          </p:cNvPr>
          <p:cNvSpPr>
            <a:spLocks noGrp="1"/>
          </p:cNvSpPr>
          <p:nvPr>
            <p:ph type="title"/>
          </p:nvPr>
        </p:nvSpPr>
        <p:spPr/>
        <p:txBody>
          <a:bodyPr/>
          <a:lstStyle/>
          <a:p>
            <a:pPr defTabSz="914400">
              <a:lnSpc>
                <a:spcPct val="100000"/>
              </a:lnSpc>
              <a:defRPr/>
            </a:pPr>
            <a:r>
              <a:rPr lang="en-US" altLang="zh-CN" sz="4500" dirty="0">
                <a:solidFill>
                  <a:prstClr val="white"/>
                </a:solidFill>
                <a:latin typeface="Times New Roman" panose="02020603050405020304" pitchFamily="18" charset="0"/>
                <a:ea typeface="宋体" charset="-122"/>
                <a:cs typeface="Times New Roman" panose="02020603050405020304" pitchFamily="18" charset="0"/>
              </a:rPr>
              <a:t>LLM-as-Enhancer</a:t>
            </a:r>
            <a:endParaRPr lang="zh-CN" altLang="en-US" sz="4500" dirty="0">
              <a:solidFill>
                <a:prstClr val="white"/>
              </a:solidFill>
              <a:latin typeface="Times New Roman" panose="02020603050405020304" pitchFamily="18" charset="0"/>
              <a:ea typeface="宋体"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0B011780-0950-5751-EB7C-F9160DC3E7BC}"/>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C63437-A4DD-47E2-B39F-B4494D074D76}" type="slidenum">
              <a:rPr kumimoji="0" lang="en-US" altLang="zh-CN" sz="1200" b="0" i="0" u="none" strike="noStrike" kern="1200" cap="none" spc="0" normalizeH="0" baseline="0" noProof="0" smtClean="0">
                <a:ln>
                  <a:noFill/>
                </a:ln>
                <a:solidFill>
                  <a:prstClr val="white"/>
                </a:solidFill>
                <a:effectLst/>
                <a:uLnTx/>
                <a:uFillTx/>
                <a:latin typeface="微软雅黑" pitchFamily="34" charset="-122"/>
                <a:ea typeface="微软雅黑"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22</a:t>
            </a:fld>
            <a:endParaRPr kumimoji="0" lang="en-US" altLang="zh-CN" sz="12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6" name="文本框 5">
            <a:extLst>
              <a:ext uri="{FF2B5EF4-FFF2-40B4-BE49-F238E27FC236}">
                <a16:creationId xmlns:a16="http://schemas.microsoft.com/office/drawing/2014/main" id="{FFCC24C2-04F5-9077-AA74-FA59BC6CDB95}"/>
              </a:ext>
            </a:extLst>
          </p:cNvPr>
          <p:cNvSpPr txBox="1"/>
          <p:nvPr/>
        </p:nvSpPr>
        <p:spPr>
          <a:xfrm>
            <a:off x="577445" y="6104643"/>
            <a:ext cx="11856640" cy="43088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[1] Li Y, Li Z, Wang P, et al. A survey of graph meets large language model: Progress and future directions[J].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arXiv</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preprint arXiv:2311.12399, 2023.</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[2] Chen Z, Mao H, Li H, et al. Exploring the potential of large language models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llms</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in learning on graphs[J].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arXiv</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preprint arXiv:2307.03393, 2023.</a:t>
            </a:r>
          </a:p>
        </p:txBody>
      </p:sp>
      <p:sp>
        <p:nvSpPr>
          <p:cNvPr id="10" name="文本框 9">
            <a:extLst>
              <a:ext uri="{FF2B5EF4-FFF2-40B4-BE49-F238E27FC236}">
                <a16:creationId xmlns:a16="http://schemas.microsoft.com/office/drawing/2014/main" id="{3FD5C0DC-FCFD-F8B6-E3A8-A6535010CF9C}"/>
              </a:ext>
            </a:extLst>
          </p:cNvPr>
          <p:cNvSpPr txBox="1"/>
          <p:nvPr/>
        </p:nvSpPr>
        <p:spPr>
          <a:xfrm>
            <a:off x="1627798" y="1779382"/>
            <a:ext cx="9164240" cy="1631216"/>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优点</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457200" indent="-457200">
              <a:buAutoNum type="arabicPeriod"/>
            </a:pPr>
            <a:r>
              <a:rPr lang="en-US" altLang="zh-CN" sz="2000" dirty="0">
                <a:latin typeface="微软雅黑" panose="020B0503020204020204" pitchFamily="34" charset="-122"/>
                <a:ea typeface="微软雅黑" panose="020B0503020204020204" pitchFamily="34" charset="-122"/>
              </a:rPr>
              <a:t>Pipeline</a:t>
            </a:r>
            <a:r>
              <a:rPr lang="zh-CN" altLang="en-US" sz="2000" dirty="0">
                <a:latin typeface="微软雅黑" panose="020B0503020204020204" pitchFamily="34" charset="-122"/>
                <a:ea typeface="微软雅黑" panose="020B0503020204020204" pitchFamily="34" charset="-122"/>
              </a:rPr>
              <a:t>中对的</a:t>
            </a:r>
            <a:r>
              <a:rPr lang="en-US" altLang="zh-CN" sz="2000" dirty="0">
                <a:latin typeface="微软雅黑" panose="020B0503020204020204" pitchFamily="34" charset="-122"/>
                <a:ea typeface="微软雅黑" panose="020B0503020204020204" pitchFamily="34" charset="-122"/>
              </a:rPr>
              <a:t>GNN</a:t>
            </a:r>
            <a:r>
              <a:rPr lang="zh-CN" altLang="en-US" sz="2000" dirty="0">
                <a:latin typeface="微软雅黑" panose="020B0503020204020204" pitchFamily="34" charset="-122"/>
                <a:ea typeface="微软雅黑" panose="020B0503020204020204" pitchFamily="34" charset="-122"/>
              </a:rPr>
              <a:t>依赖性弱，便于替换</a:t>
            </a:r>
            <a:endParaRPr lang="en-US" altLang="zh-CN" sz="2000" dirty="0">
              <a:latin typeface="微软雅黑" panose="020B0503020204020204" pitchFamily="34" charset="-122"/>
              <a:ea typeface="微软雅黑" panose="020B0503020204020204" pitchFamily="34" charset="-122"/>
            </a:endParaRPr>
          </a:p>
          <a:p>
            <a:pPr marL="457200" indent="-457200">
              <a:buAutoNum type="arabicPeriod"/>
            </a:pPr>
            <a:r>
              <a:rPr lang="zh-CN" altLang="en-US" sz="2000" dirty="0">
                <a:latin typeface="微软雅黑" panose="020B0503020204020204" pitchFamily="34" charset="-122"/>
                <a:ea typeface="微软雅黑" panose="020B0503020204020204" pitchFamily="34" charset="-122"/>
              </a:rPr>
              <a:t>对</a:t>
            </a:r>
            <a:r>
              <a:rPr lang="en-US" altLang="zh-CN" sz="2000" dirty="0">
                <a:latin typeface="微软雅黑" panose="020B0503020204020204" pitchFamily="34" charset="-122"/>
                <a:ea typeface="微软雅黑" panose="020B0503020204020204" pitchFamily="34" charset="-122"/>
              </a:rPr>
              <a:t>LM</a:t>
            </a:r>
            <a:r>
              <a:rPr lang="zh-CN" altLang="en-US" sz="2000" dirty="0">
                <a:latin typeface="微软雅黑" panose="020B0503020204020204" pitchFamily="34" charset="-122"/>
                <a:ea typeface="微软雅黑" panose="020B0503020204020204" pitchFamily="34" charset="-122"/>
              </a:rPr>
              <a:t>的规模要求不高</a:t>
            </a:r>
            <a:endParaRPr lang="en-US" altLang="zh-CN" sz="2000" dirty="0">
              <a:latin typeface="微软雅黑" panose="020B0503020204020204" pitchFamily="34" charset="-122"/>
              <a:ea typeface="微软雅黑" panose="020B0503020204020204" pitchFamily="34" charset="-122"/>
            </a:endParaRPr>
          </a:p>
          <a:p>
            <a:pPr marL="457200" indent="-457200">
              <a:buAutoNum type="arabicPeriod"/>
            </a:pPr>
            <a:r>
              <a:rPr lang="zh-CN" altLang="en-US" sz="2000" dirty="0">
                <a:latin typeface="微软雅黑" panose="020B0503020204020204" pitchFamily="34" charset="-122"/>
                <a:ea typeface="微软雅黑" panose="020B0503020204020204" pitchFamily="34" charset="-122"/>
              </a:rPr>
              <a:t>适用于大规模图（迭代式）</a:t>
            </a:r>
            <a:endParaRPr lang="en-US" altLang="zh-CN" sz="2000" dirty="0">
              <a:latin typeface="微软雅黑" panose="020B0503020204020204" pitchFamily="34" charset="-122"/>
              <a:ea typeface="微软雅黑" panose="020B0503020204020204" pitchFamily="34" charset="-122"/>
            </a:endParaRPr>
          </a:p>
          <a:p>
            <a:pPr marL="457200" indent="-457200">
              <a:buAutoNum type="arabicPeriod"/>
            </a:pPr>
            <a:r>
              <a:rPr lang="zh-CN" altLang="en-US" sz="2000" dirty="0">
                <a:latin typeface="微软雅黑" panose="020B0503020204020204" pitchFamily="34" charset="-122"/>
                <a:ea typeface="微软雅黑" panose="020B0503020204020204" pitchFamily="34" charset="-122"/>
              </a:rPr>
              <a:t>有扩展成适用于多种下游任务的潜力</a:t>
            </a:r>
            <a:endParaRPr lang="en-US" altLang="zh-CN" sz="20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0F6BE676-D1D2-FD3B-EA59-10FDE23B7405}"/>
              </a:ext>
            </a:extLst>
          </p:cNvPr>
          <p:cNvSpPr txBox="1"/>
          <p:nvPr/>
        </p:nvSpPr>
        <p:spPr>
          <a:xfrm>
            <a:off x="1627798" y="4039610"/>
            <a:ext cx="9164240" cy="1323439"/>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缺点</a:t>
            </a:r>
            <a:r>
              <a:rPr lang="zh-CN" altLang="en-US" sz="2000" dirty="0">
                <a:latin typeface="微软雅黑" panose="020B0503020204020204" pitchFamily="34" charset="-122"/>
                <a:ea typeface="微软雅黑" panose="020B0503020204020204" pitchFamily="34" charset="-122"/>
              </a:rPr>
              <a:t>：</a:t>
            </a:r>
          </a:p>
          <a:p>
            <a:pPr marL="457200" indent="-457200">
              <a:buAutoNum type="arabicPeriod"/>
            </a:pPr>
            <a:r>
              <a:rPr lang="zh-CN" altLang="en-US" sz="2000" dirty="0">
                <a:latin typeface="微软雅黑" panose="020B0503020204020204" pitchFamily="34" charset="-122"/>
                <a:ea typeface="微软雅黑" panose="020B0503020204020204" pitchFamily="34" charset="-122"/>
              </a:rPr>
              <a:t>大都需要微调，这个过程耗时且花销大。</a:t>
            </a:r>
            <a:endParaRPr lang="en-US" altLang="zh-CN" sz="2000" dirty="0">
              <a:latin typeface="微软雅黑" panose="020B0503020204020204" pitchFamily="34" charset="-122"/>
              <a:ea typeface="微软雅黑" panose="020B0503020204020204" pitchFamily="34" charset="-122"/>
            </a:endParaRPr>
          </a:p>
          <a:p>
            <a:pPr marL="457200" indent="-457200">
              <a:buAutoNum type="arabicPeriod"/>
            </a:pPr>
            <a:r>
              <a:rPr lang="zh-CN" altLang="en-US" sz="2000" dirty="0">
                <a:latin typeface="微软雅黑" panose="020B0503020204020204" pitchFamily="34" charset="-122"/>
                <a:ea typeface="微软雅黑" panose="020B0503020204020204" pitchFamily="34" charset="-122"/>
              </a:rPr>
              <a:t>迭代式结构由于需要生成伪标签，低样本率下性能下降严重</a:t>
            </a:r>
            <a:endParaRPr lang="en-US" altLang="zh-CN" sz="2000" dirty="0">
              <a:latin typeface="微软雅黑" panose="020B0503020204020204" pitchFamily="34" charset="-122"/>
              <a:ea typeface="微软雅黑" panose="020B0503020204020204" pitchFamily="34" charset="-122"/>
            </a:endParaRPr>
          </a:p>
          <a:p>
            <a:pPr marL="457200" indent="-457200">
              <a:buAutoNum type="arabicPeriod"/>
            </a:pPr>
            <a:r>
              <a:rPr lang="zh-CN" altLang="en-US" sz="2000" dirty="0">
                <a:latin typeface="微软雅黑" panose="020B0503020204020204" pitchFamily="34" charset="-122"/>
                <a:ea typeface="微软雅黑" panose="020B0503020204020204" pitchFamily="34" charset="-122"/>
              </a:rPr>
              <a:t>需要</a:t>
            </a:r>
            <a:r>
              <a:rPr lang="en-US" altLang="zh-CN" sz="2000" dirty="0">
                <a:latin typeface="微软雅黑" panose="020B0503020204020204" pitchFamily="34" charset="-122"/>
                <a:ea typeface="微软雅黑" panose="020B0503020204020204" pitchFamily="34" charset="-122"/>
              </a:rPr>
              <a:t>LLM</a:t>
            </a:r>
            <a:r>
              <a:rPr lang="zh-CN" altLang="en-US" sz="2000" dirty="0">
                <a:latin typeface="微软雅黑" panose="020B0503020204020204" pitchFamily="34" charset="-122"/>
                <a:ea typeface="微软雅黑" panose="020B0503020204020204" pitchFamily="34" charset="-122"/>
              </a:rPr>
              <a:t>的嵌入可见，无法应用于很多商业不开源模型</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65429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53E5D-2F4A-1E55-98AA-7D26354AF6D9}"/>
            </a:ext>
          </a:extLst>
        </p:cNvPr>
        <p:cNvGrpSpPr/>
        <p:nvPr/>
      </p:nvGrpSpPr>
      <p:grpSpPr>
        <a:xfrm>
          <a:off x="0" y="0"/>
          <a:ext cx="0" cy="0"/>
          <a:chOff x="0" y="0"/>
          <a:chExt cx="0" cy="0"/>
        </a:xfrm>
      </p:grpSpPr>
      <p:sp>
        <p:nvSpPr>
          <p:cNvPr id="4" name="文本占位符 2">
            <a:extLst>
              <a:ext uri="{FF2B5EF4-FFF2-40B4-BE49-F238E27FC236}">
                <a16:creationId xmlns:a16="http://schemas.microsoft.com/office/drawing/2014/main" id="{5713B928-2980-700D-14E1-CCAB3572B0BF}"/>
              </a:ext>
            </a:extLst>
          </p:cNvPr>
          <p:cNvSpPr txBox="1">
            <a:spLocks/>
          </p:cNvSpPr>
          <p:nvPr/>
        </p:nvSpPr>
        <p:spPr>
          <a:xfrm>
            <a:off x="335360" y="1063680"/>
            <a:ext cx="9164240" cy="434920"/>
          </a:xfrm>
          <a:prstGeom prst="rect">
            <a:avLst/>
          </a:prstGeom>
        </p:spPr>
        <p:txBody>
          <a:bodyPr vert="horz" lIns="0" tIns="0" rIns="0" bIns="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
                <a:srgbClr val="004586"/>
              </a:buClr>
              <a:buSzPct val="70000"/>
              <a:buNone/>
              <a:tabLst/>
              <a:defRPr/>
            </a:pPr>
            <a:r>
              <a:rPr kumimoji="0" lang="en-US" altLang="zh-CN"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Explanation-based:	</a:t>
            </a:r>
            <a:r>
              <a:rPr kumimoji="0" lang="zh-CN" altLang="en-US"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文本级别的增强</a:t>
            </a:r>
            <a:endParaRPr kumimoji="0" lang="en-US" altLang="zh-CN" sz="18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endParaRPr>
          </a:p>
        </p:txBody>
      </p:sp>
      <p:sp>
        <p:nvSpPr>
          <p:cNvPr id="2" name="标题 1">
            <a:extLst>
              <a:ext uri="{FF2B5EF4-FFF2-40B4-BE49-F238E27FC236}">
                <a16:creationId xmlns:a16="http://schemas.microsoft.com/office/drawing/2014/main" id="{0775D15F-CA58-3E74-492E-F3326BD17C24}"/>
              </a:ext>
            </a:extLst>
          </p:cNvPr>
          <p:cNvSpPr>
            <a:spLocks noGrp="1"/>
          </p:cNvSpPr>
          <p:nvPr>
            <p:ph type="title"/>
          </p:nvPr>
        </p:nvSpPr>
        <p:spPr/>
        <p:txBody>
          <a:bodyPr/>
          <a:lstStyle/>
          <a:p>
            <a:pPr defTabSz="914400">
              <a:lnSpc>
                <a:spcPct val="100000"/>
              </a:lnSpc>
              <a:defRPr/>
            </a:pPr>
            <a:r>
              <a:rPr lang="en-US" altLang="zh-CN" sz="4500" dirty="0">
                <a:solidFill>
                  <a:prstClr val="white"/>
                </a:solidFill>
                <a:latin typeface="Times New Roman" panose="02020603050405020304" pitchFamily="18" charset="0"/>
                <a:ea typeface="宋体" charset="-122"/>
                <a:cs typeface="Times New Roman" panose="02020603050405020304" pitchFamily="18" charset="0"/>
              </a:rPr>
              <a:t>LLM-as-Enhancer</a:t>
            </a:r>
            <a:endParaRPr lang="zh-CN" altLang="en-US" sz="4500" dirty="0">
              <a:solidFill>
                <a:prstClr val="white"/>
              </a:solidFill>
              <a:latin typeface="Times New Roman" panose="02020603050405020304" pitchFamily="18" charset="0"/>
              <a:ea typeface="宋体"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670C2626-A1E2-D590-F371-7BF0799F5863}"/>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C63437-A4DD-47E2-B39F-B4494D074D76}" type="slidenum">
              <a:rPr kumimoji="0" lang="en-US" altLang="zh-CN" sz="1200" b="0" i="0" u="none" strike="noStrike" kern="1200" cap="none" spc="0" normalizeH="0" baseline="0" noProof="0" smtClean="0">
                <a:ln>
                  <a:noFill/>
                </a:ln>
                <a:solidFill>
                  <a:prstClr val="white"/>
                </a:solidFill>
                <a:effectLst/>
                <a:uLnTx/>
                <a:uFillTx/>
                <a:latin typeface="微软雅黑" pitchFamily="34" charset="-122"/>
                <a:ea typeface="微软雅黑"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23</a:t>
            </a:fld>
            <a:endParaRPr kumimoji="0" lang="en-US" altLang="zh-CN" sz="12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6" name="文本框 5">
            <a:extLst>
              <a:ext uri="{FF2B5EF4-FFF2-40B4-BE49-F238E27FC236}">
                <a16:creationId xmlns:a16="http://schemas.microsoft.com/office/drawing/2014/main" id="{E4FE79A7-220E-D2E5-6302-BD12B48F1EEB}"/>
              </a:ext>
            </a:extLst>
          </p:cNvPr>
          <p:cNvSpPr txBox="1"/>
          <p:nvPr/>
        </p:nvSpPr>
        <p:spPr>
          <a:xfrm>
            <a:off x="534915" y="6135421"/>
            <a:ext cx="11856640" cy="43088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[1] Li Y, Li Z, Wang P, et al. A survey of graph meets large language model: Progress and future directions[J].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arXiv</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preprint arXiv:2311.12399, 2023.</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[2] Chen Z, Mao H, Li H, et al. Exploring the potential of large language models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llms</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in learning on graphs[J].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arXiv</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preprint arXiv:2307.03393, 2023.</a:t>
            </a:r>
          </a:p>
        </p:txBody>
      </p:sp>
      <p:pic>
        <p:nvPicPr>
          <p:cNvPr id="9" name="图片 8">
            <a:extLst>
              <a:ext uri="{FF2B5EF4-FFF2-40B4-BE49-F238E27FC236}">
                <a16:creationId xmlns:a16="http://schemas.microsoft.com/office/drawing/2014/main" id="{C449C9ED-D78E-3DFE-DDF9-3A16A6655432}"/>
              </a:ext>
            </a:extLst>
          </p:cNvPr>
          <p:cNvPicPr>
            <a:picLocks noChangeAspect="1"/>
          </p:cNvPicPr>
          <p:nvPr/>
        </p:nvPicPr>
        <p:blipFill>
          <a:blip r:embed="rId3"/>
          <a:stretch>
            <a:fillRect/>
          </a:stretch>
        </p:blipFill>
        <p:spPr>
          <a:xfrm>
            <a:off x="335360" y="1784053"/>
            <a:ext cx="5223932" cy="3857766"/>
          </a:xfrm>
          <a:prstGeom prst="rect">
            <a:avLst/>
          </a:prstGeom>
        </p:spPr>
      </p:pic>
      <p:sp>
        <p:nvSpPr>
          <p:cNvPr id="10" name="文本框 9">
            <a:extLst>
              <a:ext uri="{FF2B5EF4-FFF2-40B4-BE49-F238E27FC236}">
                <a16:creationId xmlns:a16="http://schemas.microsoft.com/office/drawing/2014/main" id="{0C36E8B8-A13D-ED3E-9AC9-2748FD965B1B}"/>
              </a:ext>
            </a:extLst>
          </p:cNvPr>
          <p:cNvSpPr txBox="1"/>
          <p:nvPr/>
        </p:nvSpPr>
        <p:spPr>
          <a:xfrm>
            <a:off x="5559292" y="3288756"/>
            <a:ext cx="6010350" cy="1211357"/>
          </a:xfrm>
          <a:prstGeom prst="rect">
            <a:avLst/>
          </a:prstGeom>
          <a:noFill/>
        </p:spPr>
        <p:txBody>
          <a:bodyPr wrap="square" rtlCol="0">
            <a:spAutoFit/>
          </a:bodyPr>
          <a:lstStyle/>
          <a:p>
            <a:pPr>
              <a:lnSpc>
                <a:spcPts val="3000"/>
              </a:lnSpc>
            </a:pPr>
            <a:r>
              <a:rPr lang="zh-CN" altLang="en-US" sz="2000" dirty="0">
                <a:latin typeface="微软雅黑" panose="020B0503020204020204" pitchFamily="34" charset="-122"/>
                <a:ea typeface="微软雅黑" panose="020B0503020204020204" pitchFamily="34" charset="-122"/>
              </a:rPr>
              <a:t>设计</a:t>
            </a:r>
            <a:r>
              <a:rPr lang="en-US" altLang="zh-CN" sz="2000" dirty="0">
                <a:latin typeface="微软雅黑" panose="020B0503020204020204" pitchFamily="34" charset="-122"/>
                <a:ea typeface="微软雅黑" panose="020B0503020204020204" pitchFamily="34" charset="-122"/>
              </a:rPr>
              <a:t>prompt</a:t>
            </a:r>
            <a:r>
              <a:rPr lang="zh-CN" altLang="en-US" sz="2000" dirty="0">
                <a:latin typeface="微软雅黑" panose="020B0503020204020204" pitchFamily="34" charset="-122"/>
                <a:ea typeface="微软雅黑" panose="020B0503020204020204" pitchFamily="34" charset="-122"/>
              </a:rPr>
              <a:t>让</a:t>
            </a:r>
            <a:r>
              <a:rPr lang="en-US" altLang="zh-CN" sz="2000" dirty="0">
                <a:latin typeface="微软雅黑" panose="020B0503020204020204" pitchFamily="34" charset="-122"/>
                <a:ea typeface="微软雅黑" panose="020B0503020204020204" pitchFamily="34" charset="-122"/>
              </a:rPr>
              <a:t>LLM</a:t>
            </a:r>
            <a:r>
              <a:rPr lang="zh-CN" altLang="en-US" sz="2000" dirty="0">
                <a:latin typeface="微软雅黑" panose="020B0503020204020204" pitchFamily="34" charset="-122"/>
                <a:ea typeface="微软雅黑" panose="020B0503020204020204" pitchFamily="34" charset="-122"/>
              </a:rPr>
              <a:t>给出</a:t>
            </a:r>
            <a:r>
              <a:rPr lang="en-US" altLang="zh-CN" sz="2000" dirty="0">
                <a:latin typeface="微软雅黑" panose="020B0503020204020204" pitchFamily="34" charset="-122"/>
                <a:ea typeface="微软雅黑" panose="020B0503020204020204" pitchFamily="34" charset="-122"/>
              </a:rPr>
              <a:t>Zero-Shot</a:t>
            </a:r>
            <a:r>
              <a:rPr lang="zh-CN" altLang="en-US" sz="2000" dirty="0">
                <a:latin typeface="微软雅黑" panose="020B0503020204020204" pitchFamily="34" charset="-122"/>
                <a:ea typeface="微软雅黑" panose="020B0503020204020204" pitchFamily="34" charset="-122"/>
              </a:rPr>
              <a:t>预测（伪标签）和解释，可以通过控制结果的多样性和采样次数来得到多组输出。</a:t>
            </a:r>
            <a:endParaRPr lang="en-US" altLang="zh-CN" sz="20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8D518E30-A15E-4A2B-8A86-8C3A8DD6FB60}"/>
              </a:ext>
            </a:extLst>
          </p:cNvPr>
          <p:cNvSpPr txBox="1"/>
          <p:nvPr/>
        </p:nvSpPr>
        <p:spPr>
          <a:xfrm>
            <a:off x="5559292" y="4604978"/>
            <a:ext cx="6010349" cy="1211357"/>
          </a:xfrm>
          <a:prstGeom prst="rect">
            <a:avLst/>
          </a:prstGeom>
          <a:noFill/>
        </p:spPr>
        <p:txBody>
          <a:bodyPr wrap="square" rtlCol="0">
            <a:spAutoFit/>
          </a:bodyPr>
          <a:lstStyle/>
          <a:p>
            <a:pPr>
              <a:lnSpc>
                <a:spcPts val="3000"/>
              </a:lnSpc>
            </a:pPr>
            <a:r>
              <a:rPr lang="zh-CN" altLang="en-US" sz="2000" dirty="0">
                <a:latin typeface="微软雅黑" panose="020B0503020204020204" pitchFamily="34" charset="-122"/>
                <a:ea typeface="微软雅黑" panose="020B0503020204020204" pitchFamily="34" charset="-122"/>
              </a:rPr>
              <a:t>将增强后的文本属性处理成</a:t>
            </a:r>
            <a:r>
              <a:rPr lang="en-US" altLang="zh-CN" sz="2000" dirty="0">
                <a:latin typeface="微软雅黑" panose="020B0503020204020204" pitchFamily="34" charset="-122"/>
                <a:ea typeface="微软雅黑" panose="020B0503020204020204" pitchFamily="34" charset="-122"/>
              </a:rPr>
              <a:t>embedding</a:t>
            </a:r>
            <a:r>
              <a:rPr lang="zh-CN" altLang="en-US" sz="2000" dirty="0">
                <a:latin typeface="微软雅黑" panose="020B0503020204020204" pitchFamily="34" charset="-122"/>
                <a:ea typeface="微软雅黑" panose="020B0503020204020204" pitchFamily="34" charset="-122"/>
              </a:rPr>
              <a:t>，之后与图的结构性信息一起作为</a:t>
            </a:r>
            <a:r>
              <a:rPr lang="en-US" altLang="zh-CN" sz="2000" dirty="0">
                <a:latin typeface="微软雅黑" panose="020B0503020204020204" pitchFamily="34" charset="-122"/>
                <a:ea typeface="微软雅黑" panose="020B0503020204020204" pitchFamily="34" charset="-122"/>
              </a:rPr>
              <a:t>GNN</a:t>
            </a:r>
            <a:r>
              <a:rPr lang="zh-CN" altLang="en-US" sz="2000" dirty="0">
                <a:latin typeface="微软雅黑" panose="020B0503020204020204" pitchFamily="34" charset="-122"/>
                <a:ea typeface="微软雅黑" panose="020B0503020204020204" pitchFamily="34" charset="-122"/>
              </a:rPr>
              <a:t>的输入。在</a:t>
            </a:r>
            <a:r>
              <a:rPr lang="en-US" altLang="zh-CN" sz="2000" dirty="0">
                <a:latin typeface="微软雅黑" panose="020B0503020204020204" pitchFamily="34" charset="-122"/>
                <a:ea typeface="微软雅黑" panose="020B0503020204020204" pitchFamily="34" charset="-122"/>
              </a:rPr>
              <a:t>embedding</a:t>
            </a:r>
            <a:r>
              <a:rPr lang="zh-CN" altLang="en-US" sz="2000" dirty="0">
                <a:latin typeface="微软雅黑" panose="020B0503020204020204" pitchFamily="34" charset="-122"/>
                <a:ea typeface="微软雅黑" panose="020B0503020204020204" pitchFamily="34" charset="-122"/>
              </a:rPr>
              <a:t>的基础上可以进一步做</a:t>
            </a:r>
            <a:r>
              <a:rPr lang="en-US" altLang="zh-CN" sz="2000" dirty="0">
                <a:latin typeface="微软雅黑" panose="020B0503020204020204" pitchFamily="34" charset="-122"/>
                <a:ea typeface="微软雅黑" panose="020B0503020204020204" pitchFamily="34" charset="-122"/>
              </a:rPr>
              <a:t>ensemble learning</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368083D1-BFD9-B98F-7C0F-7D1ECE13F7DB}"/>
              </a:ext>
            </a:extLst>
          </p:cNvPr>
          <p:cNvSpPr txBox="1"/>
          <p:nvPr/>
        </p:nvSpPr>
        <p:spPr>
          <a:xfrm>
            <a:off x="5559292" y="1523280"/>
            <a:ext cx="6010350" cy="70788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引入</a:t>
            </a:r>
            <a:r>
              <a:rPr lang="en-US" altLang="zh-CN" sz="2000" dirty="0">
                <a:latin typeface="微软雅黑" panose="020B0503020204020204" pitchFamily="34" charset="-122"/>
                <a:ea typeface="微软雅黑" panose="020B0503020204020204" pitchFamily="34" charset="-122"/>
              </a:rPr>
              <a:t>LLM</a:t>
            </a:r>
            <a:r>
              <a:rPr lang="zh-CN" altLang="en-US" sz="2000" dirty="0">
                <a:latin typeface="微软雅黑" panose="020B0503020204020204" pitchFamily="34" charset="-122"/>
                <a:ea typeface="微软雅黑" panose="020B0503020204020204" pitchFamily="34" charset="-122"/>
              </a:rPr>
              <a:t>作为“知识库”，利用其强大的文本理解能力和</a:t>
            </a:r>
            <a:r>
              <a:rPr lang="en-US" altLang="zh-CN" sz="2000" dirty="0">
                <a:latin typeface="微软雅黑" panose="020B0503020204020204" pitchFamily="34" charset="-122"/>
                <a:ea typeface="微软雅黑" panose="020B0503020204020204" pitchFamily="34" charset="-122"/>
              </a:rPr>
              <a:t>Zero-Shot</a:t>
            </a:r>
            <a:r>
              <a:rPr lang="zh-CN" altLang="en-US" sz="2000" dirty="0">
                <a:latin typeface="微软雅黑" panose="020B0503020204020204" pitchFamily="34" charset="-122"/>
                <a:ea typeface="微软雅黑" panose="020B0503020204020204" pitchFamily="34" charset="-122"/>
              </a:rPr>
              <a:t>能力提供</a:t>
            </a:r>
            <a:r>
              <a:rPr lang="zh-CN" altLang="en-US" sz="2000" b="1" dirty="0">
                <a:latin typeface="微软雅黑" panose="020B0503020204020204" pitchFamily="34" charset="-122"/>
                <a:ea typeface="微软雅黑" panose="020B0503020204020204" pitchFamily="34" charset="-122"/>
              </a:rPr>
              <a:t>额外</a:t>
            </a:r>
            <a:r>
              <a:rPr lang="zh-CN" altLang="en-US" sz="2000" dirty="0">
                <a:latin typeface="微软雅黑" panose="020B0503020204020204" pitchFamily="34" charset="-122"/>
                <a:ea typeface="微软雅黑" panose="020B0503020204020204" pitchFamily="34" charset="-122"/>
              </a:rPr>
              <a:t>的文本信息。</a:t>
            </a:r>
            <a:endParaRPr lang="en-US" altLang="zh-CN" sz="2000"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312890C4-9837-068F-4C5F-B5168D28A255}"/>
              </a:ext>
            </a:extLst>
          </p:cNvPr>
          <p:cNvSpPr txBox="1"/>
          <p:nvPr/>
        </p:nvSpPr>
        <p:spPr>
          <a:xfrm>
            <a:off x="5559292" y="2888646"/>
            <a:ext cx="1394402" cy="400110"/>
          </a:xfrm>
          <a:prstGeom prst="rect">
            <a:avLst/>
          </a:prstGeom>
          <a:noFill/>
        </p:spPr>
        <p:txBody>
          <a:bodyPr wrap="square">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主要流程</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525556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045CD-4D1D-3E77-B77F-9301D47E3C4A}"/>
            </a:ext>
          </a:extLst>
        </p:cNvPr>
        <p:cNvGrpSpPr/>
        <p:nvPr/>
      </p:nvGrpSpPr>
      <p:grpSpPr>
        <a:xfrm>
          <a:off x="0" y="0"/>
          <a:ext cx="0" cy="0"/>
          <a:chOff x="0" y="0"/>
          <a:chExt cx="0" cy="0"/>
        </a:xfrm>
      </p:grpSpPr>
      <p:sp>
        <p:nvSpPr>
          <p:cNvPr id="4" name="文本占位符 2">
            <a:extLst>
              <a:ext uri="{FF2B5EF4-FFF2-40B4-BE49-F238E27FC236}">
                <a16:creationId xmlns:a16="http://schemas.microsoft.com/office/drawing/2014/main" id="{2F55EAC1-8C54-1BE7-19A9-20A52B99FFE5}"/>
              </a:ext>
            </a:extLst>
          </p:cNvPr>
          <p:cNvSpPr txBox="1">
            <a:spLocks/>
          </p:cNvSpPr>
          <p:nvPr/>
        </p:nvSpPr>
        <p:spPr>
          <a:xfrm>
            <a:off x="335359" y="1063680"/>
            <a:ext cx="11060773" cy="434920"/>
          </a:xfrm>
          <a:prstGeom prst="rect">
            <a:avLst/>
          </a:prstGeom>
        </p:spPr>
        <p:txBody>
          <a:bodyPr vert="horz" lIns="0" tIns="0" rIns="0" bIns="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
                <a:srgbClr val="004586"/>
              </a:buClr>
              <a:buSzPct val="70000"/>
              <a:buNone/>
              <a:tabLst/>
              <a:defRPr/>
            </a:pPr>
            <a:r>
              <a:rPr kumimoji="0" lang="en-US" altLang="zh-CN"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Explanation-based:	TAPE (</a:t>
            </a:r>
            <a:r>
              <a:rPr kumimoji="0" lang="en-US" altLang="zh-CN" sz="2400" b="1" i="1"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ICLR’2024</a:t>
            </a:r>
            <a:r>
              <a:rPr kumimoji="0" lang="en-US" altLang="zh-CN"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a:t>
            </a:r>
            <a:endParaRPr kumimoji="0" lang="en-US" altLang="zh-CN" sz="18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endParaRPr>
          </a:p>
        </p:txBody>
      </p:sp>
      <p:sp>
        <p:nvSpPr>
          <p:cNvPr id="2" name="标题 1">
            <a:extLst>
              <a:ext uri="{FF2B5EF4-FFF2-40B4-BE49-F238E27FC236}">
                <a16:creationId xmlns:a16="http://schemas.microsoft.com/office/drawing/2014/main" id="{D7B1C11B-C588-3162-C7C5-B0299C362A3E}"/>
              </a:ext>
            </a:extLst>
          </p:cNvPr>
          <p:cNvSpPr>
            <a:spLocks noGrp="1"/>
          </p:cNvSpPr>
          <p:nvPr>
            <p:ph type="title"/>
          </p:nvPr>
        </p:nvSpPr>
        <p:spPr/>
        <p:txBody>
          <a:bodyPr/>
          <a:lstStyle/>
          <a:p>
            <a:pPr defTabSz="914400">
              <a:lnSpc>
                <a:spcPct val="100000"/>
              </a:lnSpc>
              <a:defRPr/>
            </a:pPr>
            <a:r>
              <a:rPr lang="en-US" altLang="zh-CN" sz="4500" dirty="0">
                <a:solidFill>
                  <a:prstClr val="white"/>
                </a:solidFill>
                <a:latin typeface="Times New Roman" panose="02020603050405020304" pitchFamily="18" charset="0"/>
                <a:ea typeface="宋体" charset="-122"/>
                <a:cs typeface="Times New Roman" panose="02020603050405020304" pitchFamily="18" charset="0"/>
              </a:rPr>
              <a:t>LLM-as-Enhancer</a:t>
            </a:r>
            <a:endParaRPr lang="zh-CN" altLang="en-US" sz="4500" dirty="0">
              <a:solidFill>
                <a:prstClr val="white"/>
              </a:solidFill>
              <a:latin typeface="Times New Roman" panose="02020603050405020304" pitchFamily="18" charset="0"/>
              <a:ea typeface="宋体"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81FFCE36-9F21-6011-FE21-8D68EC4709C7}"/>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C63437-A4DD-47E2-B39F-B4494D074D76}" type="slidenum">
              <a:rPr kumimoji="0" lang="en-US" altLang="zh-CN" sz="1200" b="0" i="0" u="none" strike="noStrike" kern="1200" cap="none" spc="0" normalizeH="0" baseline="0" noProof="0" smtClean="0">
                <a:ln>
                  <a:noFill/>
                </a:ln>
                <a:solidFill>
                  <a:prstClr val="white"/>
                </a:solidFill>
                <a:effectLst/>
                <a:uLnTx/>
                <a:uFillTx/>
                <a:latin typeface="微软雅黑" pitchFamily="34" charset="-122"/>
                <a:ea typeface="微软雅黑"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24</a:t>
            </a:fld>
            <a:endParaRPr kumimoji="0" lang="en-US" altLang="zh-CN" sz="12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6" name="文本框 5">
            <a:extLst>
              <a:ext uri="{FF2B5EF4-FFF2-40B4-BE49-F238E27FC236}">
                <a16:creationId xmlns:a16="http://schemas.microsoft.com/office/drawing/2014/main" id="{98B7B42C-6104-CF0D-98D9-2496F29D6EC9}"/>
              </a:ext>
            </a:extLst>
          </p:cNvPr>
          <p:cNvSpPr txBox="1"/>
          <p:nvPr/>
        </p:nvSpPr>
        <p:spPr>
          <a:xfrm>
            <a:off x="577445" y="5951306"/>
            <a:ext cx="11856640" cy="60016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[1] He X, Bresson X, Laurent T, et al. Harnessing explanations: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Llm</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-to-</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lm</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interpreter for enhanced text-attributed graph representation learning[C]//The Twelfth International Conference on Learning Representations (ICLR). 2024.</a:t>
            </a:r>
            <a:b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b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[2] Chen Z, Mao H, Li H, et al. Exploring the potential of large language models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llms</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in learning on graphs[J].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arXiv</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preprint arXiv:2307.03393, 2023.</a:t>
            </a:r>
          </a:p>
        </p:txBody>
      </p:sp>
      <p:pic>
        <p:nvPicPr>
          <p:cNvPr id="7" name="图片 6">
            <a:extLst>
              <a:ext uri="{FF2B5EF4-FFF2-40B4-BE49-F238E27FC236}">
                <a16:creationId xmlns:a16="http://schemas.microsoft.com/office/drawing/2014/main" id="{C5E16896-565E-EF00-7623-3E0357D6D454}"/>
              </a:ext>
            </a:extLst>
          </p:cNvPr>
          <p:cNvPicPr>
            <a:picLocks noChangeAspect="1"/>
          </p:cNvPicPr>
          <p:nvPr/>
        </p:nvPicPr>
        <p:blipFill>
          <a:blip r:embed="rId3"/>
          <a:stretch>
            <a:fillRect/>
          </a:stretch>
        </p:blipFill>
        <p:spPr>
          <a:xfrm>
            <a:off x="2235278" y="1556390"/>
            <a:ext cx="7457361" cy="4337126"/>
          </a:xfrm>
          <a:prstGeom prst="rect">
            <a:avLst/>
          </a:prstGeom>
        </p:spPr>
      </p:pic>
      <p:sp>
        <p:nvSpPr>
          <p:cNvPr id="8" name="文本框 7">
            <a:extLst>
              <a:ext uri="{FF2B5EF4-FFF2-40B4-BE49-F238E27FC236}">
                <a16:creationId xmlns:a16="http://schemas.microsoft.com/office/drawing/2014/main" id="{D6193312-184E-E9A2-C3D0-0359A898DE9F}"/>
              </a:ext>
            </a:extLst>
          </p:cNvPr>
          <p:cNvSpPr txBox="1"/>
          <p:nvPr/>
        </p:nvSpPr>
        <p:spPr>
          <a:xfrm>
            <a:off x="2978484" y="893172"/>
            <a:ext cx="4634610" cy="276999"/>
          </a:xfrm>
          <a:prstGeom prst="rect">
            <a:avLst/>
          </a:prstGeom>
          <a:noFill/>
        </p:spPr>
        <p:txBody>
          <a:bodyPr wrap="square">
            <a:spAutoFit/>
          </a:bodyPr>
          <a:lstStyle/>
          <a:p>
            <a:r>
              <a:rPr kumimoji="0" lang="en-US" altLang="zh-CN" sz="120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Title, Abstract, Prediction &amp; </a:t>
            </a:r>
            <a:r>
              <a:rPr kumimoji="0" lang="en-US" altLang="zh-CN" sz="1200" u="none" strike="noStrike" kern="1200" cap="none" spc="0" normalizeH="0" baseline="0" noProof="0" dirty="0" err="1">
                <a:ln>
                  <a:noFill/>
                </a:ln>
                <a:solidFill>
                  <a:srgbClr val="1C1C1C"/>
                </a:solidFill>
                <a:effectLst/>
                <a:uLnTx/>
                <a:uFillTx/>
                <a:latin typeface="Times New Roman" pitchFamily="18" charset="0"/>
                <a:ea typeface="Microsoft YaHei" pitchFamily="50"/>
                <a:cs typeface="Times New Roman" panose="02020603050405020304" pitchFamily="18" charset="0"/>
              </a:rPr>
              <a:t>Explanatio</a:t>
            </a:r>
            <a:r>
              <a:rPr lang="en-US" altLang="zh-CN" sz="1200" dirty="0">
                <a:solidFill>
                  <a:srgbClr val="1C1C1C"/>
                </a:solidFill>
                <a:latin typeface="Times New Roman" pitchFamily="18" charset="0"/>
                <a:ea typeface="Microsoft YaHei" pitchFamily="50"/>
                <a:cs typeface="Times New Roman" panose="02020603050405020304" pitchFamily="18" charset="0"/>
              </a:rPr>
              <a:t>n</a:t>
            </a:r>
            <a:endParaRPr lang="zh-CN" altLang="en-US" sz="1200" dirty="0"/>
          </a:p>
        </p:txBody>
      </p:sp>
    </p:spTree>
    <p:extLst>
      <p:ext uri="{BB962C8B-B14F-4D97-AF65-F5344CB8AC3E}">
        <p14:creationId xmlns:p14="http://schemas.microsoft.com/office/powerpoint/2010/main" val="3453997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045CD-4D1D-3E77-B77F-9301D47E3C4A}"/>
            </a:ext>
          </a:extLst>
        </p:cNvPr>
        <p:cNvGrpSpPr/>
        <p:nvPr/>
      </p:nvGrpSpPr>
      <p:grpSpPr>
        <a:xfrm>
          <a:off x="0" y="0"/>
          <a:ext cx="0" cy="0"/>
          <a:chOff x="0" y="0"/>
          <a:chExt cx="0" cy="0"/>
        </a:xfrm>
      </p:grpSpPr>
      <p:sp>
        <p:nvSpPr>
          <p:cNvPr id="4" name="文本占位符 2">
            <a:extLst>
              <a:ext uri="{FF2B5EF4-FFF2-40B4-BE49-F238E27FC236}">
                <a16:creationId xmlns:a16="http://schemas.microsoft.com/office/drawing/2014/main" id="{2F55EAC1-8C54-1BE7-19A9-20A52B99FFE5}"/>
              </a:ext>
            </a:extLst>
          </p:cNvPr>
          <p:cNvSpPr txBox="1">
            <a:spLocks/>
          </p:cNvSpPr>
          <p:nvPr/>
        </p:nvSpPr>
        <p:spPr>
          <a:xfrm>
            <a:off x="335359" y="1063680"/>
            <a:ext cx="11060773" cy="434920"/>
          </a:xfrm>
          <a:prstGeom prst="rect">
            <a:avLst/>
          </a:prstGeom>
        </p:spPr>
        <p:txBody>
          <a:bodyPr vert="horz" lIns="0" tIns="0" rIns="0" bIns="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
                <a:srgbClr val="004586"/>
              </a:buClr>
              <a:buSzPct val="70000"/>
              <a:buNone/>
              <a:tabLst/>
              <a:defRPr/>
            </a:pPr>
            <a:r>
              <a:rPr kumimoji="0" lang="en-US" altLang="zh-CN"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Explanation-based:	TAPE (</a:t>
            </a:r>
            <a:r>
              <a:rPr kumimoji="0" lang="en-US" altLang="zh-CN" sz="2400" b="1" i="1"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ICLR’2024</a:t>
            </a:r>
            <a:r>
              <a:rPr kumimoji="0" lang="en-US" altLang="zh-CN"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a:t>
            </a:r>
            <a:endParaRPr kumimoji="0" lang="en-US" altLang="zh-CN" sz="18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endParaRPr>
          </a:p>
        </p:txBody>
      </p:sp>
      <p:sp>
        <p:nvSpPr>
          <p:cNvPr id="2" name="标题 1">
            <a:extLst>
              <a:ext uri="{FF2B5EF4-FFF2-40B4-BE49-F238E27FC236}">
                <a16:creationId xmlns:a16="http://schemas.microsoft.com/office/drawing/2014/main" id="{D7B1C11B-C588-3162-C7C5-B0299C362A3E}"/>
              </a:ext>
            </a:extLst>
          </p:cNvPr>
          <p:cNvSpPr>
            <a:spLocks noGrp="1"/>
          </p:cNvSpPr>
          <p:nvPr>
            <p:ph type="title"/>
          </p:nvPr>
        </p:nvSpPr>
        <p:spPr/>
        <p:txBody>
          <a:bodyPr/>
          <a:lstStyle/>
          <a:p>
            <a:pPr defTabSz="914400">
              <a:lnSpc>
                <a:spcPct val="100000"/>
              </a:lnSpc>
              <a:defRPr/>
            </a:pPr>
            <a:r>
              <a:rPr lang="en-US" altLang="zh-CN" sz="4500" dirty="0">
                <a:solidFill>
                  <a:prstClr val="white"/>
                </a:solidFill>
                <a:latin typeface="Times New Roman" panose="02020603050405020304" pitchFamily="18" charset="0"/>
                <a:ea typeface="宋体" charset="-122"/>
                <a:cs typeface="Times New Roman" panose="02020603050405020304" pitchFamily="18" charset="0"/>
              </a:rPr>
              <a:t>LLM-as-Enhancer</a:t>
            </a:r>
            <a:endParaRPr lang="zh-CN" altLang="en-US" sz="4500" dirty="0">
              <a:solidFill>
                <a:prstClr val="white"/>
              </a:solidFill>
              <a:latin typeface="Times New Roman" panose="02020603050405020304" pitchFamily="18" charset="0"/>
              <a:ea typeface="宋体"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81FFCE36-9F21-6011-FE21-8D68EC4709C7}"/>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C63437-A4DD-47E2-B39F-B4494D074D76}" type="slidenum">
              <a:rPr kumimoji="0" lang="en-US" altLang="zh-CN" sz="1200" b="0" i="0" u="none" strike="noStrike" kern="1200" cap="none" spc="0" normalizeH="0" baseline="0" noProof="0" smtClean="0">
                <a:ln>
                  <a:noFill/>
                </a:ln>
                <a:solidFill>
                  <a:prstClr val="white"/>
                </a:solidFill>
                <a:effectLst/>
                <a:uLnTx/>
                <a:uFillTx/>
                <a:latin typeface="微软雅黑" pitchFamily="34" charset="-122"/>
                <a:ea typeface="微软雅黑"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25</a:t>
            </a:fld>
            <a:endParaRPr kumimoji="0" lang="en-US" altLang="zh-CN" sz="12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6" name="文本框 5">
            <a:extLst>
              <a:ext uri="{FF2B5EF4-FFF2-40B4-BE49-F238E27FC236}">
                <a16:creationId xmlns:a16="http://schemas.microsoft.com/office/drawing/2014/main" id="{98B7B42C-6104-CF0D-98D9-2496F29D6EC9}"/>
              </a:ext>
            </a:extLst>
          </p:cNvPr>
          <p:cNvSpPr txBox="1"/>
          <p:nvPr/>
        </p:nvSpPr>
        <p:spPr>
          <a:xfrm>
            <a:off x="577445" y="5951306"/>
            <a:ext cx="11856640" cy="60016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[1] He X, Bresson X, Laurent T, et al. Harnessing explanations: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Llm</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-to-</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lm</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interpreter for enhanced text-attributed graph representation learning[C]//The Twelfth International Conference on Learning Representations (ICLR). 2024.</a:t>
            </a:r>
            <a:b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b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[2] Chen Z, Mao H, Li H, et al. Exploring the potential of large language models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llms</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in learning on graphs[J].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arXiv</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preprint arXiv:2307.03393, 2023.</a:t>
            </a:r>
          </a:p>
        </p:txBody>
      </p:sp>
      <p:pic>
        <p:nvPicPr>
          <p:cNvPr id="7" name="图片 6">
            <a:extLst>
              <a:ext uri="{FF2B5EF4-FFF2-40B4-BE49-F238E27FC236}">
                <a16:creationId xmlns:a16="http://schemas.microsoft.com/office/drawing/2014/main" id="{C5E16896-565E-EF00-7623-3E0357D6D454}"/>
              </a:ext>
            </a:extLst>
          </p:cNvPr>
          <p:cNvPicPr>
            <a:picLocks noChangeAspect="1"/>
          </p:cNvPicPr>
          <p:nvPr/>
        </p:nvPicPr>
        <p:blipFill>
          <a:blip r:embed="rId3"/>
          <a:stretch>
            <a:fillRect/>
          </a:stretch>
        </p:blipFill>
        <p:spPr>
          <a:xfrm>
            <a:off x="335359" y="1711587"/>
            <a:ext cx="6923662" cy="4026732"/>
          </a:xfrm>
          <a:prstGeom prst="rect">
            <a:avLst/>
          </a:prstGeom>
        </p:spPr>
      </p:pic>
      <p:sp>
        <p:nvSpPr>
          <p:cNvPr id="8" name="文本框 7">
            <a:extLst>
              <a:ext uri="{FF2B5EF4-FFF2-40B4-BE49-F238E27FC236}">
                <a16:creationId xmlns:a16="http://schemas.microsoft.com/office/drawing/2014/main" id="{D6193312-184E-E9A2-C3D0-0359A898DE9F}"/>
              </a:ext>
            </a:extLst>
          </p:cNvPr>
          <p:cNvSpPr txBox="1"/>
          <p:nvPr/>
        </p:nvSpPr>
        <p:spPr>
          <a:xfrm>
            <a:off x="2978484" y="893172"/>
            <a:ext cx="4634610" cy="276999"/>
          </a:xfrm>
          <a:prstGeom prst="rect">
            <a:avLst/>
          </a:prstGeom>
          <a:noFill/>
        </p:spPr>
        <p:txBody>
          <a:bodyPr wrap="square">
            <a:spAutoFit/>
          </a:bodyPr>
          <a:lstStyle/>
          <a:p>
            <a:r>
              <a:rPr kumimoji="0" lang="en-US" altLang="zh-CN" sz="120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Title, Abstract, Prediction &amp; </a:t>
            </a:r>
            <a:r>
              <a:rPr kumimoji="0" lang="en-US" altLang="zh-CN" sz="1200" u="none" strike="noStrike" kern="1200" cap="none" spc="0" normalizeH="0" baseline="0" noProof="0" dirty="0" err="1">
                <a:ln>
                  <a:noFill/>
                </a:ln>
                <a:solidFill>
                  <a:srgbClr val="1C1C1C"/>
                </a:solidFill>
                <a:effectLst/>
                <a:uLnTx/>
                <a:uFillTx/>
                <a:latin typeface="Times New Roman" pitchFamily="18" charset="0"/>
                <a:ea typeface="Microsoft YaHei" pitchFamily="50"/>
                <a:cs typeface="Times New Roman" panose="02020603050405020304" pitchFamily="18" charset="0"/>
              </a:rPr>
              <a:t>Explanatio</a:t>
            </a:r>
            <a:r>
              <a:rPr lang="en-US" altLang="zh-CN" sz="1200" dirty="0">
                <a:solidFill>
                  <a:srgbClr val="1C1C1C"/>
                </a:solidFill>
                <a:latin typeface="Times New Roman" pitchFamily="18" charset="0"/>
                <a:ea typeface="Microsoft YaHei" pitchFamily="50"/>
                <a:cs typeface="Times New Roman" panose="02020603050405020304" pitchFamily="18" charset="0"/>
              </a:rPr>
              <a:t>n</a:t>
            </a:r>
            <a:endParaRPr lang="zh-CN" altLang="en-US" sz="1200" dirty="0"/>
          </a:p>
        </p:txBody>
      </p:sp>
      <p:sp>
        <p:nvSpPr>
          <p:cNvPr id="9" name="文本框 8">
            <a:extLst>
              <a:ext uri="{FF2B5EF4-FFF2-40B4-BE49-F238E27FC236}">
                <a16:creationId xmlns:a16="http://schemas.microsoft.com/office/drawing/2014/main" id="{9B305EDE-3CC4-C8C2-A443-47BB85B61AE9}"/>
              </a:ext>
            </a:extLst>
          </p:cNvPr>
          <p:cNvSpPr txBox="1"/>
          <p:nvPr/>
        </p:nvSpPr>
        <p:spPr>
          <a:xfrm>
            <a:off x="7259021" y="1607030"/>
            <a:ext cx="459762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设计</a:t>
            </a:r>
            <a:r>
              <a:rPr lang="en-US" altLang="zh-CN" dirty="0">
                <a:latin typeface="微软雅黑" panose="020B0503020204020204" pitchFamily="34" charset="-122"/>
                <a:ea typeface="微软雅黑" panose="020B0503020204020204" pitchFamily="34" charset="-122"/>
              </a:rPr>
              <a:t>Prompt</a:t>
            </a:r>
            <a:r>
              <a:rPr lang="zh-CN" altLang="en-US" dirty="0">
                <a:latin typeface="微软雅黑" panose="020B0503020204020204" pitchFamily="34" charset="-122"/>
                <a:ea typeface="微软雅黑" panose="020B0503020204020204" pitchFamily="34" charset="-122"/>
              </a:rPr>
              <a:t>让</a:t>
            </a:r>
            <a:r>
              <a:rPr lang="en-US" altLang="zh-CN" dirty="0">
                <a:latin typeface="微软雅黑" panose="020B0503020204020204" pitchFamily="34" charset="-122"/>
                <a:ea typeface="微软雅黑" panose="020B0503020204020204" pitchFamily="34" charset="-122"/>
              </a:rPr>
              <a:t>LLM</a:t>
            </a:r>
            <a:r>
              <a:rPr lang="zh-CN" altLang="en-US" dirty="0">
                <a:latin typeface="微软雅黑" panose="020B0503020204020204" pitchFamily="34" charset="-122"/>
                <a:ea typeface="微软雅黑" panose="020B0503020204020204" pitchFamily="34" charset="-122"/>
              </a:rPr>
              <a:t>直接给出预测以及解释</a:t>
            </a:r>
          </a:p>
        </p:txBody>
      </p:sp>
      <p:sp>
        <p:nvSpPr>
          <p:cNvPr id="5" name="矩形 4">
            <a:extLst>
              <a:ext uri="{FF2B5EF4-FFF2-40B4-BE49-F238E27FC236}">
                <a16:creationId xmlns:a16="http://schemas.microsoft.com/office/drawing/2014/main" id="{68CA6FED-D1FC-B369-D46A-D5245701CC83}"/>
              </a:ext>
            </a:extLst>
          </p:cNvPr>
          <p:cNvSpPr/>
          <p:nvPr/>
        </p:nvSpPr>
        <p:spPr>
          <a:xfrm>
            <a:off x="577445" y="3661084"/>
            <a:ext cx="3811675" cy="985520"/>
          </a:xfrm>
          <a:prstGeom prst="rect">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F8770459-7B1D-F788-7C9D-AB20F9775BD4}"/>
              </a:ext>
            </a:extLst>
          </p:cNvPr>
          <p:cNvPicPr>
            <a:picLocks noChangeAspect="1"/>
          </p:cNvPicPr>
          <p:nvPr/>
        </p:nvPicPr>
        <p:blipFill>
          <a:blip r:embed="rId4"/>
          <a:stretch>
            <a:fillRect/>
          </a:stretch>
        </p:blipFill>
        <p:spPr>
          <a:xfrm>
            <a:off x="7835624" y="2084792"/>
            <a:ext cx="3444414" cy="3479741"/>
          </a:xfrm>
          <a:prstGeom prst="rect">
            <a:avLst/>
          </a:prstGeom>
        </p:spPr>
      </p:pic>
    </p:spTree>
    <p:extLst>
      <p:ext uri="{BB962C8B-B14F-4D97-AF65-F5344CB8AC3E}">
        <p14:creationId xmlns:p14="http://schemas.microsoft.com/office/powerpoint/2010/main" val="13869277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045CD-4D1D-3E77-B77F-9301D47E3C4A}"/>
            </a:ext>
          </a:extLst>
        </p:cNvPr>
        <p:cNvGrpSpPr/>
        <p:nvPr/>
      </p:nvGrpSpPr>
      <p:grpSpPr>
        <a:xfrm>
          <a:off x="0" y="0"/>
          <a:ext cx="0" cy="0"/>
          <a:chOff x="0" y="0"/>
          <a:chExt cx="0" cy="0"/>
        </a:xfrm>
      </p:grpSpPr>
      <p:sp>
        <p:nvSpPr>
          <p:cNvPr id="4" name="文本占位符 2">
            <a:extLst>
              <a:ext uri="{FF2B5EF4-FFF2-40B4-BE49-F238E27FC236}">
                <a16:creationId xmlns:a16="http://schemas.microsoft.com/office/drawing/2014/main" id="{2F55EAC1-8C54-1BE7-19A9-20A52B99FFE5}"/>
              </a:ext>
            </a:extLst>
          </p:cNvPr>
          <p:cNvSpPr txBox="1">
            <a:spLocks/>
          </p:cNvSpPr>
          <p:nvPr/>
        </p:nvSpPr>
        <p:spPr>
          <a:xfrm>
            <a:off x="335359" y="1063680"/>
            <a:ext cx="11060773" cy="434920"/>
          </a:xfrm>
          <a:prstGeom prst="rect">
            <a:avLst/>
          </a:prstGeom>
        </p:spPr>
        <p:txBody>
          <a:bodyPr vert="horz" lIns="0" tIns="0" rIns="0" bIns="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
                <a:srgbClr val="004586"/>
              </a:buClr>
              <a:buSzPct val="70000"/>
              <a:buNone/>
              <a:tabLst/>
              <a:defRPr/>
            </a:pPr>
            <a:r>
              <a:rPr kumimoji="0" lang="en-US" altLang="zh-CN"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Explanation-based:	TAPE (</a:t>
            </a:r>
            <a:r>
              <a:rPr kumimoji="0" lang="en-US" altLang="zh-CN" sz="2400" b="1" i="1"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ICLR’2024</a:t>
            </a:r>
            <a:r>
              <a:rPr kumimoji="0" lang="en-US" altLang="zh-CN"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a:t>
            </a:r>
            <a:endParaRPr kumimoji="0" lang="en-US" altLang="zh-CN" sz="18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endParaRPr>
          </a:p>
        </p:txBody>
      </p:sp>
      <p:sp>
        <p:nvSpPr>
          <p:cNvPr id="2" name="标题 1">
            <a:extLst>
              <a:ext uri="{FF2B5EF4-FFF2-40B4-BE49-F238E27FC236}">
                <a16:creationId xmlns:a16="http://schemas.microsoft.com/office/drawing/2014/main" id="{D7B1C11B-C588-3162-C7C5-B0299C362A3E}"/>
              </a:ext>
            </a:extLst>
          </p:cNvPr>
          <p:cNvSpPr>
            <a:spLocks noGrp="1"/>
          </p:cNvSpPr>
          <p:nvPr>
            <p:ph type="title"/>
          </p:nvPr>
        </p:nvSpPr>
        <p:spPr/>
        <p:txBody>
          <a:bodyPr/>
          <a:lstStyle/>
          <a:p>
            <a:pPr defTabSz="914400">
              <a:lnSpc>
                <a:spcPct val="100000"/>
              </a:lnSpc>
              <a:defRPr/>
            </a:pPr>
            <a:r>
              <a:rPr lang="en-US" altLang="zh-CN" sz="4500" dirty="0">
                <a:solidFill>
                  <a:prstClr val="white"/>
                </a:solidFill>
                <a:latin typeface="Times New Roman" panose="02020603050405020304" pitchFamily="18" charset="0"/>
                <a:ea typeface="宋体" charset="-122"/>
                <a:cs typeface="Times New Roman" panose="02020603050405020304" pitchFamily="18" charset="0"/>
              </a:rPr>
              <a:t>LLM-as-Enhancer</a:t>
            </a:r>
            <a:endParaRPr lang="zh-CN" altLang="en-US" sz="4500" dirty="0">
              <a:solidFill>
                <a:prstClr val="white"/>
              </a:solidFill>
              <a:latin typeface="Times New Roman" panose="02020603050405020304" pitchFamily="18" charset="0"/>
              <a:ea typeface="宋体"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81FFCE36-9F21-6011-FE21-8D68EC4709C7}"/>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C63437-A4DD-47E2-B39F-B4494D074D76}" type="slidenum">
              <a:rPr kumimoji="0" lang="en-US" altLang="zh-CN" sz="1200" b="0" i="0" u="none" strike="noStrike" kern="1200" cap="none" spc="0" normalizeH="0" baseline="0" noProof="0" smtClean="0">
                <a:ln>
                  <a:noFill/>
                </a:ln>
                <a:solidFill>
                  <a:prstClr val="white"/>
                </a:solidFill>
                <a:effectLst/>
                <a:uLnTx/>
                <a:uFillTx/>
                <a:latin typeface="微软雅黑" pitchFamily="34" charset="-122"/>
                <a:ea typeface="微软雅黑"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26</a:t>
            </a:fld>
            <a:endParaRPr kumimoji="0" lang="en-US" altLang="zh-CN" sz="12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6" name="文本框 5">
            <a:extLst>
              <a:ext uri="{FF2B5EF4-FFF2-40B4-BE49-F238E27FC236}">
                <a16:creationId xmlns:a16="http://schemas.microsoft.com/office/drawing/2014/main" id="{98B7B42C-6104-CF0D-98D9-2496F29D6EC9}"/>
              </a:ext>
            </a:extLst>
          </p:cNvPr>
          <p:cNvSpPr txBox="1"/>
          <p:nvPr/>
        </p:nvSpPr>
        <p:spPr>
          <a:xfrm>
            <a:off x="577445" y="5951306"/>
            <a:ext cx="11856640" cy="60016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[1] He X, Bresson X, Laurent T, et al. Harnessing explanations: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Llm</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-to-</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lm</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interpreter for enhanced text-attributed graph representation learning[C]//The Twelfth International Conference on Learning Representations (ICLR). 2024.</a:t>
            </a:r>
            <a:b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b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[2] Chen Z, Mao H, Li H, et al. Exploring the potential of large language models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llms</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in learning on graphs[J].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arXiv</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preprint arXiv:2307.03393, 2023.</a:t>
            </a:r>
          </a:p>
        </p:txBody>
      </p:sp>
      <p:pic>
        <p:nvPicPr>
          <p:cNvPr id="7" name="图片 6">
            <a:extLst>
              <a:ext uri="{FF2B5EF4-FFF2-40B4-BE49-F238E27FC236}">
                <a16:creationId xmlns:a16="http://schemas.microsoft.com/office/drawing/2014/main" id="{C5E16896-565E-EF00-7623-3E0357D6D454}"/>
              </a:ext>
            </a:extLst>
          </p:cNvPr>
          <p:cNvPicPr>
            <a:picLocks noChangeAspect="1"/>
          </p:cNvPicPr>
          <p:nvPr/>
        </p:nvPicPr>
        <p:blipFill>
          <a:blip r:embed="rId3"/>
          <a:stretch>
            <a:fillRect/>
          </a:stretch>
        </p:blipFill>
        <p:spPr>
          <a:xfrm>
            <a:off x="335359" y="1711587"/>
            <a:ext cx="6923662" cy="4026732"/>
          </a:xfrm>
          <a:prstGeom prst="rect">
            <a:avLst/>
          </a:prstGeom>
        </p:spPr>
      </p:pic>
      <p:sp>
        <p:nvSpPr>
          <p:cNvPr id="8" name="文本框 7">
            <a:extLst>
              <a:ext uri="{FF2B5EF4-FFF2-40B4-BE49-F238E27FC236}">
                <a16:creationId xmlns:a16="http://schemas.microsoft.com/office/drawing/2014/main" id="{D6193312-184E-E9A2-C3D0-0359A898DE9F}"/>
              </a:ext>
            </a:extLst>
          </p:cNvPr>
          <p:cNvSpPr txBox="1"/>
          <p:nvPr/>
        </p:nvSpPr>
        <p:spPr>
          <a:xfrm>
            <a:off x="2978484" y="893172"/>
            <a:ext cx="4634610" cy="276999"/>
          </a:xfrm>
          <a:prstGeom prst="rect">
            <a:avLst/>
          </a:prstGeom>
          <a:noFill/>
        </p:spPr>
        <p:txBody>
          <a:bodyPr wrap="square">
            <a:spAutoFit/>
          </a:bodyPr>
          <a:lstStyle/>
          <a:p>
            <a:r>
              <a:rPr kumimoji="0" lang="en-US" altLang="zh-CN" sz="120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Title, Abstract, Prediction &amp; </a:t>
            </a:r>
            <a:r>
              <a:rPr kumimoji="0" lang="en-US" altLang="zh-CN" sz="1200" u="none" strike="noStrike" kern="1200" cap="none" spc="0" normalizeH="0" baseline="0" noProof="0" dirty="0" err="1">
                <a:ln>
                  <a:noFill/>
                </a:ln>
                <a:solidFill>
                  <a:srgbClr val="1C1C1C"/>
                </a:solidFill>
                <a:effectLst/>
                <a:uLnTx/>
                <a:uFillTx/>
                <a:latin typeface="Times New Roman" pitchFamily="18" charset="0"/>
                <a:ea typeface="Microsoft YaHei" pitchFamily="50"/>
                <a:cs typeface="Times New Roman" panose="02020603050405020304" pitchFamily="18" charset="0"/>
              </a:rPr>
              <a:t>Explanatio</a:t>
            </a:r>
            <a:r>
              <a:rPr lang="en-US" altLang="zh-CN" sz="1200" dirty="0">
                <a:solidFill>
                  <a:srgbClr val="1C1C1C"/>
                </a:solidFill>
                <a:latin typeface="Times New Roman" pitchFamily="18" charset="0"/>
                <a:ea typeface="Microsoft YaHei" pitchFamily="50"/>
                <a:cs typeface="Times New Roman" panose="02020603050405020304" pitchFamily="18" charset="0"/>
              </a:rPr>
              <a:t>n</a:t>
            </a:r>
            <a:endParaRPr lang="zh-CN" altLang="en-US" sz="1200" dirty="0"/>
          </a:p>
        </p:txBody>
      </p:sp>
      <p:sp>
        <p:nvSpPr>
          <p:cNvPr id="9" name="文本框 8">
            <a:extLst>
              <a:ext uri="{FF2B5EF4-FFF2-40B4-BE49-F238E27FC236}">
                <a16:creationId xmlns:a16="http://schemas.microsoft.com/office/drawing/2014/main" id="{9B305EDE-3CC4-C8C2-A443-47BB85B61AE9}"/>
              </a:ext>
            </a:extLst>
          </p:cNvPr>
          <p:cNvSpPr txBox="1"/>
          <p:nvPr/>
        </p:nvSpPr>
        <p:spPr>
          <a:xfrm>
            <a:off x="7430214" y="2063343"/>
            <a:ext cx="4597620"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fine-tune</a:t>
            </a:r>
            <a:r>
              <a:rPr lang="zh-CN" altLang="en-US" dirty="0">
                <a:latin typeface="微软雅黑" panose="020B0503020204020204" pitchFamily="34" charset="-122"/>
                <a:ea typeface="微软雅黑" panose="020B0503020204020204" pitchFamily="34" charset="-122"/>
              </a:rPr>
              <a:t>用于</a:t>
            </a:r>
            <a:r>
              <a:rPr lang="en-US" altLang="zh-CN" dirty="0">
                <a:latin typeface="微软雅黑" panose="020B0503020204020204" pitchFamily="34" charset="-122"/>
                <a:ea typeface="微软雅黑" panose="020B0503020204020204" pitchFamily="34" charset="-122"/>
              </a:rPr>
              <a:t>embedding</a:t>
            </a:r>
            <a:r>
              <a:rPr lang="zh-CN" altLang="en-US" dirty="0">
                <a:latin typeface="微软雅黑" panose="020B0503020204020204" pitchFamily="34" charset="-122"/>
                <a:ea typeface="微软雅黑" panose="020B0503020204020204" pitchFamily="34" charset="-122"/>
              </a:rPr>
              <a:t>的模型</a:t>
            </a:r>
          </a:p>
        </p:txBody>
      </p:sp>
      <p:sp>
        <p:nvSpPr>
          <p:cNvPr id="5" name="矩形 4">
            <a:extLst>
              <a:ext uri="{FF2B5EF4-FFF2-40B4-BE49-F238E27FC236}">
                <a16:creationId xmlns:a16="http://schemas.microsoft.com/office/drawing/2014/main" id="{68CA6FED-D1FC-B369-D46A-D5245701CC83}"/>
              </a:ext>
            </a:extLst>
          </p:cNvPr>
          <p:cNvSpPr/>
          <p:nvPr/>
        </p:nvSpPr>
        <p:spPr>
          <a:xfrm>
            <a:off x="3332481" y="3627120"/>
            <a:ext cx="2194559" cy="1246348"/>
          </a:xfrm>
          <a:prstGeom prst="rect">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3A149AC4-C630-3FA8-3474-A1D49E77B50E}"/>
              </a:ext>
            </a:extLst>
          </p:cNvPr>
          <p:cNvSpPr txBox="1"/>
          <p:nvPr/>
        </p:nvSpPr>
        <p:spPr>
          <a:xfrm>
            <a:off x="7430214" y="2848551"/>
            <a:ext cx="4502556" cy="2308324"/>
          </a:xfrm>
          <a:prstGeom prst="rect">
            <a:avLst/>
          </a:prstGeom>
          <a:noFill/>
        </p:spPr>
        <p:txBody>
          <a:bodyPr wrap="square" rtlCol="0">
            <a:spAutoFit/>
          </a:bodyPr>
          <a:lstStyle/>
          <a:p>
            <a:r>
              <a:rPr lang="en-US" altLang="zh-CN" dirty="0" err="1">
                <a:latin typeface="微软雅黑" panose="020B0503020204020204" pitchFamily="34" charset="-122"/>
                <a:ea typeface="微软雅黑" panose="020B0503020204020204" pitchFamily="34" charset="-122"/>
              </a:rPr>
              <a:t>expl</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orig.</a:t>
            </a:r>
            <a:r>
              <a:rPr lang="zh-CN" altLang="en-US" dirty="0">
                <a:latin typeface="微软雅黑" panose="020B0503020204020204" pitchFamily="34" charset="-122"/>
                <a:ea typeface="微软雅黑" panose="020B0503020204020204" pitchFamily="34" charset="-122"/>
              </a:rPr>
              <a:t>分别使用两个</a:t>
            </a:r>
            <a:r>
              <a:rPr lang="en-US" altLang="zh-CN" dirty="0">
                <a:latin typeface="微软雅黑" panose="020B0503020204020204" pitchFamily="34" charset="-122"/>
                <a:ea typeface="微软雅黑" panose="020B0503020204020204" pitchFamily="34" charset="-122"/>
              </a:rPr>
              <a:t>LM</a:t>
            </a: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在</a:t>
            </a:r>
            <a:r>
              <a:rPr lang="en-US" altLang="zh-CN" dirty="0">
                <a:latin typeface="微软雅黑" panose="020B0503020204020204" pitchFamily="34" charset="-122"/>
                <a:ea typeface="微软雅黑" panose="020B0503020204020204" pitchFamily="34" charset="-122"/>
              </a:rPr>
              <a:t>LM</a:t>
            </a:r>
            <a:r>
              <a:rPr lang="zh-CN" altLang="en-US" dirty="0">
                <a:latin typeface="微软雅黑" panose="020B0503020204020204" pitchFamily="34" charset="-122"/>
                <a:ea typeface="微软雅黑" panose="020B0503020204020204" pitchFamily="34" charset="-122"/>
              </a:rPr>
              <a:t>后增加一轮</a:t>
            </a:r>
            <a:r>
              <a:rPr lang="en-US" altLang="zh-CN" dirty="0">
                <a:latin typeface="微软雅黑" panose="020B0503020204020204" pitchFamily="34" charset="-122"/>
                <a:ea typeface="微软雅黑" panose="020B0503020204020204" pitchFamily="34" charset="-122"/>
              </a:rPr>
              <a:t>MLP</a:t>
            </a:r>
            <a:r>
              <a:rPr lang="zh-CN" altLang="en-US" dirty="0">
                <a:latin typeface="微软雅黑" panose="020B0503020204020204" pitchFamily="34" charset="-122"/>
                <a:ea typeface="微软雅黑" panose="020B0503020204020204" pitchFamily="34" charset="-122"/>
              </a:rPr>
              <a:t>，用于将输出变换为预测类别的</a:t>
            </a:r>
            <a:r>
              <a:rPr lang="en-US" altLang="zh-CN" dirty="0">
                <a:latin typeface="微软雅黑" panose="020B0503020204020204" pitchFamily="34" charset="-122"/>
                <a:ea typeface="微软雅黑" panose="020B0503020204020204" pitchFamily="34" charset="-122"/>
              </a:rPr>
              <a:t>logits</a:t>
            </a:r>
            <a:r>
              <a:rPr lang="zh-CN" altLang="en-US" dirty="0">
                <a:latin typeface="微软雅黑" panose="020B0503020204020204" pitchFamily="34" charset="-122"/>
                <a:ea typeface="微软雅黑" panose="020B0503020204020204" pitchFamily="34" charset="-122"/>
              </a:rPr>
              <a:t>，然后将</a:t>
            </a:r>
            <a:r>
              <a:rPr lang="en-US" altLang="zh-CN" dirty="0">
                <a:latin typeface="微软雅黑" panose="020B0503020204020204" pitchFamily="34" charset="-122"/>
                <a:ea typeface="微软雅黑" panose="020B0503020204020204" pitchFamily="34" charset="-122"/>
              </a:rPr>
              <a:t>MLP</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LM</a:t>
            </a:r>
            <a:r>
              <a:rPr lang="zh-CN" altLang="en-US" dirty="0">
                <a:latin typeface="微软雅黑" panose="020B0503020204020204" pitchFamily="34" charset="-122"/>
                <a:ea typeface="微软雅黑" panose="020B0503020204020204" pitchFamily="34" charset="-122"/>
              </a:rPr>
              <a:t>一起</a:t>
            </a:r>
            <a:r>
              <a:rPr lang="en-US" altLang="zh-CN" dirty="0">
                <a:latin typeface="微软雅黑" panose="020B0503020204020204" pitchFamily="34" charset="-122"/>
                <a:ea typeface="微软雅黑" panose="020B0503020204020204" pitchFamily="34" charset="-122"/>
              </a:rPr>
              <a:t>fine-tune</a:t>
            </a:r>
          </a:p>
          <a:p>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pred.</a:t>
            </a:r>
            <a:r>
              <a:rPr lang="zh-CN" altLang="en-US" dirty="0">
                <a:latin typeface="微软雅黑" panose="020B0503020204020204" pitchFamily="34" charset="-122"/>
                <a:ea typeface="微软雅黑" panose="020B0503020204020204" pitchFamily="34" charset="-122"/>
              </a:rPr>
              <a:t>会生成多次，多个</a:t>
            </a:r>
            <a:r>
              <a:rPr lang="en-US" altLang="zh-CN" dirty="0">
                <a:latin typeface="微软雅黑" panose="020B0503020204020204" pitchFamily="34" charset="-122"/>
                <a:ea typeface="微软雅黑" panose="020B0503020204020204" pitchFamily="34" charset="-122"/>
              </a:rPr>
              <a:t>pred.</a:t>
            </a:r>
            <a:r>
              <a:rPr lang="zh-CN" altLang="en-US" dirty="0">
                <a:latin typeface="微软雅黑" panose="020B0503020204020204" pitchFamily="34" charset="-122"/>
                <a:ea typeface="微软雅黑" panose="020B0503020204020204" pitchFamily="34" charset="-122"/>
              </a:rPr>
              <a:t>则直接拼接起来，再经过一次线性层</a:t>
            </a:r>
          </a:p>
        </p:txBody>
      </p:sp>
    </p:spTree>
    <p:extLst>
      <p:ext uri="{BB962C8B-B14F-4D97-AF65-F5344CB8AC3E}">
        <p14:creationId xmlns:p14="http://schemas.microsoft.com/office/powerpoint/2010/main" val="14578019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045CD-4D1D-3E77-B77F-9301D47E3C4A}"/>
            </a:ext>
          </a:extLst>
        </p:cNvPr>
        <p:cNvGrpSpPr/>
        <p:nvPr/>
      </p:nvGrpSpPr>
      <p:grpSpPr>
        <a:xfrm>
          <a:off x="0" y="0"/>
          <a:ext cx="0" cy="0"/>
          <a:chOff x="0" y="0"/>
          <a:chExt cx="0" cy="0"/>
        </a:xfrm>
      </p:grpSpPr>
      <p:sp>
        <p:nvSpPr>
          <p:cNvPr id="4" name="文本占位符 2">
            <a:extLst>
              <a:ext uri="{FF2B5EF4-FFF2-40B4-BE49-F238E27FC236}">
                <a16:creationId xmlns:a16="http://schemas.microsoft.com/office/drawing/2014/main" id="{2F55EAC1-8C54-1BE7-19A9-20A52B99FFE5}"/>
              </a:ext>
            </a:extLst>
          </p:cNvPr>
          <p:cNvSpPr txBox="1">
            <a:spLocks/>
          </p:cNvSpPr>
          <p:nvPr/>
        </p:nvSpPr>
        <p:spPr>
          <a:xfrm>
            <a:off x="335359" y="1063680"/>
            <a:ext cx="11060773" cy="434920"/>
          </a:xfrm>
          <a:prstGeom prst="rect">
            <a:avLst/>
          </a:prstGeom>
        </p:spPr>
        <p:txBody>
          <a:bodyPr vert="horz" lIns="0" tIns="0" rIns="0" bIns="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
                <a:srgbClr val="004586"/>
              </a:buClr>
              <a:buSzPct val="70000"/>
              <a:buNone/>
              <a:tabLst/>
              <a:defRPr/>
            </a:pPr>
            <a:r>
              <a:rPr kumimoji="0" lang="en-US" altLang="zh-CN"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Explanation-based:	TAPE (</a:t>
            </a:r>
            <a:r>
              <a:rPr kumimoji="0" lang="en-US" altLang="zh-CN" sz="2400" b="1" i="1"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ICLR’2024</a:t>
            </a:r>
            <a:r>
              <a:rPr kumimoji="0" lang="en-US" altLang="zh-CN"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a:t>
            </a:r>
            <a:endParaRPr kumimoji="0" lang="en-US" altLang="zh-CN" sz="18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endParaRPr>
          </a:p>
        </p:txBody>
      </p:sp>
      <p:sp>
        <p:nvSpPr>
          <p:cNvPr id="2" name="标题 1">
            <a:extLst>
              <a:ext uri="{FF2B5EF4-FFF2-40B4-BE49-F238E27FC236}">
                <a16:creationId xmlns:a16="http://schemas.microsoft.com/office/drawing/2014/main" id="{D7B1C11B-C588-3162-C7C5-B0299C362A3E}"/>
              </a:ext>
            </a:extLst>
          </p:cNvPr>
          <p:cNvSpPr>
            <a:spLocks noGrp="1"/>
          </p:cNvSpPr>
          <p:nvPr>
            <p:ph type="title"/>
          </p:nvPr>
        </p:nvSpPr>
        <p:spPr/>
        <p:txBody>
          <a:bodyPr/>
          <a:lstStyle/>
          <a:p>
            <a:pPr defTabSz="914400">
              <a:lnSpc>
                <a:spcPct val="100000"/>
              </a:lnSpc>
              <a:defRPr/>
            </a:pPr>
            <a:r>
              <a:rPr lang="en-US" altLang="zh-CN" sz="4500" dirty="0">
                <a:solidFill>
                  <a:prstClr val="white"/>
                </a:solidFill>
                <a:latin typeface="Times New Roman" panose="02020603050405020304" pitchFamily="18" charset="0"/>
                <a:ea typeface="宋体" charset="-122"/>
                <a:cs typeface="Times New Roman" panose="02020603050405020304" pitchFamily="18" charset="0"/>
              </a:rPr>
              <a:t>LLM-as-Enhancer</a:t>
            </a:r>
            <a:endParaRPr lang="zh-CN" altLang="en-US" sz="4500" dirty="0">
              <a:solidFill>
                <a:prstClr val="white"/>
              </a:solidFill>
              <a:latin typeface="Times New Roman" panose="02020603050405020304" pitchFamily="18" charset="0"/>
              <a:ea typeface="宋体"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81FFCE36-9F21-6011-FE21-8D68EC4709C7}"/>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C63437-A4DD-47E2-B39F-B4494D074D76}" type="slidenum">
              <a:rPr kumimoji="0" lang="en-US" altLang="zh-CN" sz="1200" b="0" i="0" u="none" strike="noStrike" kern="1200" cap="none" spc="0" normalizeH="0" baseline="0" noProof="0" smtClean="0">
                <a:ln>
                  <a:noFill/>
                </a:ln>
                <a:solidFill>
                  <a:prstClr val="white"/>
                </a:solidFill>
                <a:effectLst/>
                <a:uLnTx/>
                <a:uFillTx/>
                <a:latin typeface="微软雅黑" pitchFamily="34" charset="-122"/>
                <a:ea typeface="微软雅黑"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27</a:t>
            </a:fld>
            <a:endParaRPr kumimoji="0" lang="en-US" altLang="zh-CN" sz="12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6" name="文本框 5">
            <a:extLst>
              <a:ext uri="{FF2B5EF4-FFF2-40B4-BE49-F238E27FC236}">
                <a16:creationId xmlns:a16="http://schemas.microsoft.com/office/drawing/2014/main" id="{98B7B42C-6104-CF0D-98D9-2496F29D6EC9}"/>
              </a:ext>
            </a:extLst>
          </p:cNvPr>
          <p:cNvSpPr txBox="1"/>
          <p:nvPr/>
        </p:nvSpPr>
        <p:spPr>
          <a:xfrm>
            <a:off x="577445" y="5951306"/>
            <a:ext cx="11856640" cy="60016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[1] He X, Bresson X, Laurent T, et al. Harnessing explanations: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Llm</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-to-</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lm</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interpreter for enhanced text-attributed graph representation learning[C]//The Twelfth International Conference on Learning Representations (ICLR). 2024.</a:t>
            </a:r>
            <a:b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b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[2] Chen Z, Mao H, Li H, et al. Exploring the potential of large language models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llms</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in learning on graphs[J].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arXiv</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preprint arXiv:2307.03393, 2023.</a:t>
            </a:r>
          </a:p>
        </p:txBody>
      </p:sp>
      <p:pic>
        <p:nvPicPr>
          <p:cNvPr id="7" name="图片 6">
            <a:extLst>
              <a:ext uri="{FF2B5EF4-FFF2-40B4-BE49-F238E27FC236}">
                <a16:creationId xmlns:a16="http://schemas.microsoft.com/office/drawing/2014/main" id="{C5E16896-565E-EF00-7623-3E0357D6D454}"/>
              </a:ext>
            </a:extLst>
          </p:cNvPr>
          <p:cNvPicPr>
            <a:picLocks noChangeAspect="1"/>
          </p:cNvPicPr>
          <p:nvPr/>
        </p:nvPicPr>
        <p:blipFill>
          <a:blip r:embed="rId3"/>
          <a:stretch>
            <a:fillRect/>
          </a:stretch>
        </p:blipFill>
        <p:spPr>
          <a:xfrm>
            <a:off x="335359" y="1711587"/>
            <a:ext cx="6923662" cy="4026732"/>
          </a:xfrm>
          <a:prstGeom prst="rect">
            <a:avLst/>
          </a:prstGeom>
        </p:spPr>
      </p:pic>
      <p:sp>
        <p:nvSpPr>
          <p:cNvPr id="8" name="文本框 7">
            <a:extLst>
              <a:ext uri="{FF2B5EF4-FFF2-40B4-BE49-F238E27FC236}">
                <a16:creationId xmlns:a16="http://schemas.microsoft.com/office/drawing/2014/main" id="{D6193312-184E-E9A2-C3D0-0359A898DE9F}"/>
              </a:ext>
            </a:extLst>
          </p:cNvPr>
          <p:cNvSpPr txBox="1"/>
          <p:nvPr/>
        </p:nvSpPr>
        <p:spPr>
          <a:xfrm>
            <a:off x="2978484" y="893172"/>
            <a:ext cx="4634610" cy="276999"/>
          </a:xfrm>
          <a:prstGeom prst="rect">
            <a:avLst/>
          </a:prstGeom>
          <a:noFill/>
        </p:spPr>
        <p:txBody>
          <a:bodyPr wrap="square">
            <a:spAutoFit/>
          </a:bodyPr>
          <a:lstStyle/>
          <a:p>
            <a:r>
              <a:rPr kumimoji="0" lang="en-US" altLang="zh-CN" sz="120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Title, Abstract, Prediction &amp; </a:t>
            </a:r>
            <a:r>
              <a:rPr kumimoji="0" lang="en-US" altLang="zh-CN" sz="1200" u="none" strike="noStrike" kern="1200" cap="none" spc="0" normalizeH="0" baseline="0" noProof="0" dirty="0" err="1">
                <a:ln>
                  <a:noFill/>
                </a:ln>
                <a:solidFill>
                  <a:srgbClr val="1C1C1C"/>
                </a:solidFill>
                <a:effectLst/>
                <a:uLnTx/>
                <a:uFillTx/>
                <a:latin typeface="Times New Roman" pitchFamily="18" charset="0"/>
                <a:ea typeface="Microsoft YaHei" pitchFamily="50"/>
                <a:cs typeface="Times New Roman" panose="02020603050405020304" pitchFamily="18" charset="0"/>
              </a:rPr>
              <a:t>Explanatio</a:t>
            </a:r>
            <a:r>
              <a:rPr lang="en-US" altLang="zh-CN" sz="1200" dirty="0">
                <a:solidFill>
                  <a:srgbClr val="1C1C1C"/>
                </a:solidFill>
                <a:latin typeface="Times New Roman" pitchFamily="18" charset="0"/>
                <a:ea typeface="Microsoft YaHei" pitchFamily="50"/>
                <a:cs typeface="Times New Roman" panose="02020603050405020304" pitchFamily="18" charset="0"/>
              </a:rPr>
              <a:t>n</a:t>
            </a:r>
            <a:endParaRPr lang="zh-CN" altLang="en-US" sz="1200" dirty="0"/>
          </a:p>
        </p:txBody>
      </p:sp>
      <p:sp>
        <p:nvSpPr>
          <p:cNvPr id="5" name="矩形 4">
            <a:extLst>
              <a:ext uri="{FF2B5EF4-FFF2-40B4-BE49-F238E27FC236}">
                <a16:creationId xmlns:a16="http://schemas.microsoft.com/office/drawing/2014/main" id="{68CA6FED-D1FC-B369-D46A-D5245701CC83}"/>
              </a:ext>
            </a:extLst>
          </p:cNvPr>
          <p:cNvSpPr/>
          <p:nvPr/>
        </p:nvSpPr>
        <p:spPr>
          <a:xfrm>
            <a:off x="5577841" y="3633528"/>
            <a:ext cx="1330960" cy="1246348"/>
          </a:xfrm>
          <a:prstGeom prst="rect">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3A149AC4-C630-3FA8-3474-A1D49E77B50E}"/>
              </a:ext>
            </a:extLst>
          </p:cNvPr>
          <p:cNvSpPr txBox="1"/>
          <p:nvPr/>
        </p:nvSpPr>
        <p:spPr>
          <a:xfrm>
            <a:off x="7354085" y="2551837"/>
            <a:ext cx="4502556" cy="1754326"/>
          </a:xfrm>
          <a:prstGeom prst="rect">
            <a:avLst/>
          </a:prstGeom>
          <a:noFill/>
        </p:spPr>
        <p:txBody>
          <a:bodyPr wrap="square" rtlCol="0">
            <a:spAutoFit/>
          </a:bodyPr>
          <a:lstStyle/>
          <a:p>
            <a:r>
              <a:rPr lang="en-US" altLang="zh-CN" dirty="0" err="1">
                <a:latin typeface="微软雅黑" panose="020B0503020204020204" pitchFamily="34" charset="-122"/>
                <a:ea typeface="微软雅黑" panose="020B0503020204020204" pitchFamily="34" charset="-122"/>
              </a:rPr>
              <a:t>expl</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orig.</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pred.</a:t>
            </a:r>
            <a:r>
              <a:rPr lang="zh-CN" altLang="en-US" dirty="0">
                <a:latin typeface="微软雅黑" panose="020B0503020204020204" pitchFamily="34" charset="-122"/>
                <a:ea typeface="微软雅黑" panose="020B0503020204020204" pitchFamily="34" charset="-122"/>
              </a:rPr>
              <a:t>三部分分别作为结点初始特征训练三个</a:t>
            </a:r>
            <a:r>
              <a:rPr lang="en-US" altLang="zh-CN" dirty="0">
                <a:latin typeface="微软雅黑" panose="020B0503020204020204" pitchFamily="34" charset="-122"/>
                <a:ea typeface="微软雅黑" panose="020B0503020204020204" pitchFamily="34" charset="-122"/>
              </a:rPr>
              <a:t>GNN</a:t>
            </a: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对</a:t>
            </a:r>
            <a:r>
              <a:rPr lang="en-US" altLang="zh-CN" dirty="0">
                <a:latin typeface="微软雅黑" panose="020B0503020204020204" pitchFamily="34" charset="-122"/>
                <a:ea typeface="微软雅黑" panose="020B0503020204020204" pitchFamily="34" charset="-122"/>
              </a:rPr>
              <a:t>GNN</a:t>
            </a:r>
            <a:r>
              <a:rPr lang="zh-CN" altLang="en-US" dirty="0">
                <a:latin typeface="微软雅黑" panose="020B0503020204020204" pitchFamily="34" charset="-122"/>
                <a:ea typeface="微软雅黑" panose="020B0503020204020204" pitchFamily="34" charset="-122"/>
              </a:rPr>
              <a:t>的预测结果做平均得到最后的预测分数</a:t>
            </a:r>
          </a:p>
        </p:txBody>
      </p:sp>
    </p:spTree>
    <p:extLst>
      <p:ext uri="{BB962C8B-B14F-4D97-AF65-F5344CB8AC3E}">
        <p14:creationId xmlns:p14="http://schemas.microsoft.com/office/powerpoint/2010/main" val="19635111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045CD-4D1D-3E77-B77F-9301D47E3C4A}"/>
            </a:ext>
          </a:extLst>
        </p:cNvPr>
        <p:cNvGrpSpPr/>
        <p:nvPr/>
      </p:nvGrpSpPr>
      <p:grpSpPr>
        <a:xfrm>
          <a:off x="0" y="0"/>
          <a:ext cx="0" cy="0"/>
          <a:chOff x="0" y="0"/>
          <a:chExt cx="0" cy="0"/>
        </a:xfrm>
      </p:grpSpPr>
      <p:sp>
        <p:nvSpPr>
          <p:cNvPr id="4" name="文本占位符 2">
            <a:extLst>
              <a:ext uri="{FF2B5EF4-FFF2-40B4-BE49-F238E27FC236}">
                <a16:creationId xmlns:a16="http://schemas.microsoft.com/office/drawing/2014/main" id="{2F55EAC1-8C54-1BE7-19A9-20A52B99FFE5}"/>
              </a:ext>
            </a:extLst>
          </p:cNvPr>
          <p:cNvSpPr txBox="1">
            <a:spLocks/>
          </p:cNvSpPr>
          <p:nvPr/>
        </p:nvSpPr>
        <p:spPr>
          <a:xfrm>
            <a:off x="335359" y="1063680"/>
            <a:ext cx="11060773" cy="434920"/>
          </a:xfrm>
          <a:prstGeom prst="rect">
            <a:avLst/>
          </a:prstGeom>
        </p:spPr>
        <p:txBody>
          <a:bodyPr vert="horz" lIns="0" tIns="0" rIns="0" bIns="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
                <a:srgbClr val="004586"/>
              </a:buClr>
              <a:buSzPct val="70000"/>
              <a:buNone/>
              <a:tabLst/>
              <a:defRPr/>
            </a:pPr>
            <a:r>
              <a:rPr kumimoji="0" lang="en-US" altLang="zh-CN"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Explanation-based:	TAPE (</a:t>
            </a:r>
            <a:r>
              <a:rPr kumimoji="0" lang="en-US" altLang="zh-CN" sz="2400" b="1" i="1"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ICLR’2024</a:t>
            </a:r>
            <a:r>
              <a:rPr kumimoji="0" lang="en-US" altLang="zh-CN"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a:t>
            </a:r>
            <a:endParaRPr kumimoji="0" lang="en-US" altLang="zh-CN" sz="18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endParaRPr>
          </a:p>
        </p:txBody>
      </p:sp>
      <p:sp>
        <p:nvSpPr>
          <p:cNvPr id="2" name="标题 1">
            <a:extLst>
              <a:ext uri="{FF2B5EF4-FFF2-40B4-BE49-F238E27FC236}">
                <a16:creationId xmlns:a16="http://schemas.microsoft.com/office/drawing/2014/main" id="{D7B1C11B-C588-3162-C7C5-B0299C362A3E}"/>
              </a:ext>
            </a:extLst>
          </p:cNvPr>
          <p:cNvSpPr>
            <a:spLocks noGrp="1"/>
          </p:cNvSpPr>
          <p:nvPr>
            <p:ph type="title"/>
          </p:nvPr>
        </p:nvSpPr>
        <p:spPr/>
        <p:txBody>
          <a:bodyPr/>
          <a:lstStyle/>
          <a:p>
            <a:pPr defTabSz="914400">
              <a:lnSpc>
                <a:spcPct val="100000"/>
              </a:lnSpc>
              <a:defRPr/>
            </a:pPr>
            <a:r>
              <a:rPr lang="en-US" altLang="zh-CN" sz="4500" dirty="0">
                <a:solidFill>
                  <a:prstClr val="white"/>
                </a:solidFill>
                <a:latin typeface="Times New Roman" panose="02020603050405020304" pitchFamily="18" charset="0"/>
                <a:ea typeface="宋体" charset="-122"/>
                <a:cs typeface="Times New Roman" panose="02020603050405020304" pitchFamily="18" charset="0"/>
              </a:rPr>
              <a:t>LLM-as-Enhancer</a:t>
            </a:r>
            <a:endParaRPr lang="zh-CN" altLang="en-US" sz="4500" dirty="0">
              <a:solidFill>
                <a:prstClr val="white"/>
              </a:solidFill>
              <a:latin typeface="Times New Roman" panose="02020603050405020304" pitchFamily="18" charset="0"/>
              <a:ea typeface="宋体"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81FFCE36-9F21-6011-FE21-8D68EC4709C7}"/>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C63437-A4DD-47E2-B39F-B4494D074D76}" type="slidenum">
              <a:rPr kumimoji="0" lang="en-US" altLang="zh-CN" sz="1200" b="0" i="0" u="none" strike="noStrike" kern="1200" cap="none" spc="0" normalizeH="0" baseline="0" noProof="0" smtClean="0">
                <a:ln>
                  <a:noFill/>
                </a:ln>
                <a:solidFill>
                  <a:prstClr val="white"/>
                </a:solidFill>
                <a:effectLst/>
                <a:uLnTx/>
                <a:uFillTx/>
                <a:latin typeface="微软雅黑" pitchFamily="34" charset="-122"/>
                <a:ea typeface="微软雅黑"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28</a:t>
            </a:fld>
            <a:endParaRPr kumimoji="0" lang="en-US" altLang="zh-CN" sz="12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6" name="文本框 5">
            <a:extLst>
              <a:ext uri="{FF2B5EF4-FFF2-40B4-BE49-F238E27FC236}">
                <a16:creationId xmlns:a16="http://schemas.microsoft.com/office/drawing/2014/main" id="{98B7B42C-6104-CF0D-98D9-2496F29D6EC9}"/>
              </a:ext>
            </a:extLst>
          </p:cNvPr>
          <p:cNvSpPr txBox="1"/>
          <p:nvPr/>
        </p:nvSpPr>
        <p:spPr>
          <a:xfrm>
            <a:off x="503017" y="6135421"/>
            <a:ext cx="11856640" cy="60016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He X, Bresson X, Laurent T, et al. Harnessing explanations: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Llm</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-to-</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lm</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interpreter for enhanced text-attributed graph representation learning[C]//The Twelfth International Conference on Learning Representations (ICLR). 2024.</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endParaRPr>
          </a:p>
        </p:txBody>
      </p:sp>
      <p:sp>
        <p:nvSpPr>
          <p:cNvPr id="8" name="文本框 7">
            <a:extLst>
              <a:ext uri="{FF2B5EF4-FFF2-40B4-BE49-F238E27FC236}">
                <a16:creationId xmlns:a16="http://schemas.microsoft.com/office/drawing/2014/main" id="{D6193312-184E-E9A2-C3D0-0359A898DE9F}"/>
              </a:ext>
            </a:extLst>
          </p:cNvPr>
          <p:cNvSpPr txBox="1"/>
          <p:nvPr/>
        </p:nvSpPr>
        <p:spPr>
          <a:xfrm>
            <a:off x="2978484" y="893172"/>
            <a:ext cx="4634610" cy="276999"/>
          </a:xfrm>
          <a:prstGeom prst="rect">
            <a:avLst/>
          </a:prstGeom>
          <a:noFill/>
        </p:spPr>
        <p:txBody>
          <a:bodyPr wrap="square">
            <a:spAutoFit/>
          </a:bodyPr>
          <a:lstStyle/>
          <a:p>
            <a:r>
              <a:rPr kumimoji="0" lang="en-US" altLang="zh-CN" sz="120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Title, Abstract, Prediction &amp; </a:t>
            </a:r>
            <a:r>
              <a:rPr kumimoji="0" lang="en-US" altLang="zh-CN" sz="1200" u="none" strike="noStrike" kern="1200" cap="none" spc="0" normalizeH="0" baseline="0" noProof="0" dirty="0" err="1">
                <a:ln>
                  <a:noFill/>
                </a:ln>
                <a:solidFill>
                  <a:srgbClr val="1C1C1C"/>
                </a:solidFill>
                <a:effectLst/>
                <a:uLnTx/>
                <a:uFillTx/>
                <a:latin typeface="Times New Roman" pitchFamily="18" charset="0"/>
                <a:ea typeface="Microsoft YaHei" pitchFamily="50"/>
                <a:cs typeface="Times New Roman" panose="02020603050405020304" pitchFamily="18" charset="0"/>
              </a:rPr>
              <a:t>Explanatio</a:t>
            </a:r>
            <a:r>
              <a:rPr lang="en-US" altLang="zh-CN" sz="1200" dirty="0">
                <a:solidFill>
                  <a:srgbClr val="1C1C1C"/>
                </a:solidFill>
                <a:latin typeface="Times New Roman" pitchFamily="18" charset="0"/>
                <a:ea typeface="Microsoft YaHei" pitchFamily="50"/>
                <a:cs typeface="Times New Roman" panose="02020603050405020304" pitchFamily="18" charset="0"/>
              </a:rPr>
              <a:t>n</a:t>
            </a:r>
            <a:endParaRPr lang="zh-CN" altLang="en-US" sz="1200" dirty="0"/>
          </a:p>
        </p:txBody>
      </p:sp>
      <p:pic>
        <p:nvPicPr>
          <p:cNvPr id="11" name="图片 10">
            <a:extLst>
              <a:ext uri="{FF2B5EF4-FFF2-40B4-BE49-F238E27FC236}">
                <a16:creationId xmlns:a16="http://schemas.microsoft.com/office/drawing/2014/main" id="{80701E5E-4469-20B1-741A-08B23C3CBD31}"/>
              </a:ext>
            </a:extLst>
          </p:cNvPr>
          <p:cNvPicPr>
            <a:picLocks noChangeAspect="1"/>
          </p:cNvPicPr>
          <p:nvPr/>
        </p:nvPicPr>
        <p:blipFill>
          <a:blip r:embed="rId3"/>
          <a:stretch>
            <a:fillRect/>
          </a:stretch>
        </p:blipFill>
        <p:spPr>
          <a:xfrm>
            <a:off x="2496096" y="1663756"/>
            <a:ext cx="8900036" cy="4343217"/>
          </a:xfrm>
          <a:prstGeom prst="rect">
            <a:avLst/>
          </a:prstGeom>
        </p:spPr>
      </p:pic>
      <p:sp>
        <p:nvSpPr>
          <p:cNvPr id="7" name="文本框 6">
            <a:extLst>
              <a:ext uri="{FF2B5EF4-FFF2-40B4-BE49-F238E27FC236}">
                <a16:creationId xmlns:a16="http://schemas.microsoft.com/office/drawing/2014/main" id="{2CBAFBCD-3F5F-852A-4A44-9AF9A576977E}"/>
              </a:ext>
            </a:extLst>
          </p:cNvPr>
          <p:cNvSpPr txBox="1"/>
          <p:nvPr/>
        </p:nvSpPr>
        <p:spPr>
          <a:xfrm>
            <a:off x="7323304" y="1149720"/>
            <a:ext cx="3176693"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Enhancer</a:t>
            </a:r>
            <a:r>
              <a:rPr lang="zh-CN" altLang="en-US" dirty="0">
                <a:latin typeface="微软雅黑" panose="020B0503020204020204" pitchFamily="34" charset="-122"/>
                <a:ea typeface="微软雅黑" panose="020B0503020204020204" pitchFamily="34" charset="-122"/>
              </a:rPr>
              <a:t>赛道的</a:t>
            </a:r>
            <a:r>
              <a:rPr lang="en-US" altLang="zh-CN" dirty="0">
                <a:latin typeface="微软雅黑" panose="020B0503020204020204" pitchFamily="34" charset="-122"/>
                <a:ea typeface="微软雅黑" panose="020B0503020204020204" pitchFamily="34" charset="-122"/>
              </a:rPr>
              <a:t>SOTA</a:t>
            </a:r>
            <a:r>
              <a:rPr lang="zh-CN" altLang="en-US" dirty="0">
                <a:latin typeface="微软雅黑" panose="020B0503020204020204" pitchFamily="34" charset="-122"/>
                <a:ea typeface="微软雅黑" panose="020B0503020204020204" pitchFamily="34" charset="-122"/>
              </a:rPr>
              <a:t>方案</a:t>
            </a:r>
          </a:p>
        </p:txBody>
      </p:sp>
      <p:sp>
        <p:nvSpPr>
          <p:cNvPr id="10" name="矩形 9">
            <a:extLst>
              <a:ext uri="{FF2B5EF4-FFF2-40B4-BE49-F238E27FC236}">
                <a16:creationId xmlns:a16="http://schemas.microsoft.com/office/drawing/2014/main" id="{3328EE28-9495-36CC-02C5-75E4E68F3655}"/>
              </a:ext>
            </a:extLst>
          </p:cNvPr>
          <p:cNvSpPr/>
          <p:nvPr/>
        </p:nvSpPr>
        <p:spPr>
          <a:xfrm>
            <a:off x="2590800" y="5374640"/>
            <a:ext cx="1188720" cy="411900"/>
          </a:xfrm>
          <a:prstGeom prst="rect">
            <a:avLst/>
          </a:prstGeom>
          <a:noFill/>
          <a:ln w="317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连接符: 肘形 12">
            <a:extLst>
              <a:ext uri="{FF2B5EF4-FFF2-40B4-BE49-F238E27FC236}">
                <a16:creationId xmlns:a16="http://schemas.microsoft.com/office/drawing/2014/main" id="{FBCCF92E-973D-B26B-B727-DEF3D51C600D}"/>
              </a:ext>
            </a:extLst>
          </p:cNvPr>
          <p:cNvCxnSpPr>
            <a:stCxn id="10" idx="1"/>
          </p:cNvCxnSpPr>
          <p:nvPr/>
        </p:nvCxnSpPr>
        <p:spPr>
          <a:xfrm rot="10800000">
            <a:off x="1219200" y="4175760"/>
            <a:ext cx="1371600" cy="1404830"/>
          </a:xfrm>
          <a:prstGeom prst="bentConnector2">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430E93BF-4A44-0487-B5E9-C2914CA6B81F}"/>
              </a:ext>
            </a:extLst>
          </p:cNvPr>
          <p:cNvSpPr txBox="1"/>
          <p:nvPr/>
        </p:nvSpPr>
        <p:spPr>
          <a:xfrm>
            <a:off x="503017" y="2542666"/>
            <a:ext cx="1804247" cy="1477328"/>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为了避免数据集泄露问题而建立的仅包含</a:t>
            </a:r>
            <a:r>
              <a:rPr lang="en-US" altLang="zh-CN" dirty="0">
                <a:latin typeface="微软雅黑" panose="020B0503020204020204" pitchFamily="34" charset="-122"/>
                <a:ea typeface="微软雅黑" panose="020B0503020204020204" pitchFamily="34" charset="-122"/>
              </a:rPr>
              <a:t>2023</a:t>
            </a:r>
            <a:r>
              <a:rPr lang="zh-CN" altLang="en-US" dirty="0">
                <a:latin typeface="微软雅黑" panose="020B0503020204020204" pitchFamily="34" charset="-122"/>
                <a:ea typeface="微软雅黑" panose="020B0503020204020204" pitchFamily="34" charset="-122"/>
              </a:rPr>
              <a:t>年及以后发表的论文</a:t>
            </a:r>
          </a:p>
        </p:txBody>
      </p:sp>
    </p:spTree>
    <p:extLst>
      <p:ext uri="{BB962C8B-B14F-4D97-AF65-F5344CB8AC3E}">
        <p14:creationId xmlns:p14="http://schemas.microsoft.com/office/powerpoint/2010/main" val="28718451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045CD-4D1D-3E77-B77F-9301D47E3C4A}"/>
            </a:ext>
          </a:extLst>
        </p:cNvPr>
        <p:cNvGrpSpPr/>
        <p:nvPr/>
      </p:nvGrpSpPr>
      <p:grpSpPr>
        <a:xfrm>
          <a:off x="0" y="0"/>
          <a:ext cx="0" cy="0"/>
          <a:chOff x="0" y="0"/>
          <a:chExt cx="0" cy="0"/>
        </a:xfrm>
      </p:grpSpPr>
      <p:sp>
        <p:nvSpPr>
          <p:cNvPr id="4" name="文本占位符 2">
            <a:extLst>
              <a:ext uri="{FF2B5EF4-FFF2-40B4-BE49-F238E27FC236}">
                <a16:creationId xmlns:a16="http://schemas.microsoft.com/office/drawing/2014/main" id="{2F55EAC1-8C54-1BE7-19A9-20A52B99FFE5}"/>
              </a:ext>
            </a:extLst>
          </p:cNvPr>
          <p:cNvSpPr txBox="1">
            <a:spLocks/>
          </p:cNvSpPr>
          <p:nvPr/>
        </p:nvSpPr>
        <p:spPr>
          <a:xfrm>
            <a:off x="335359" y="1063680"/>
            <a:ext cx="11060773" cy="434920"/>
          </a:xfrm>
          <a:prstGeom prst="rect">
            <a:avLst/>
          </a:prstGeom>
        </p:spPr>
        <p:txBody>
          <a:bodyPr vert="horz" lIns="0" tIns="0" rIns="0" bIns="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
                <a:srgbClr val="004586"/>
              </a:buClr>
              <a:buSzPct val="70000"/>
              <a:buNone/>
              <a:tabLst/>
              <a:defRPr/>
            </a:pPr>
            <a:r>
              <a:rPr kumimoji="0" lang="en-US" altLang="zh-CN"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Explanation-based:	TAPE (</a:t>
            </a:r>
            <a:r>
              <a:rPr kumimoji="0" lang="en-US" altLang="zh-CN" sz="2400" b="1" i="1"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ICLR’2024)</a:t>
            </a:r>
            <a:endParaRPr kumimoji="0" lang="en-US" altLang="zh-CN" sz="18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endParaRPr>
          </a:p>
        </p:txBody>
      </p:sp>
      <p:sp>
        <p:nvSpPr>
          <p:cNvPr id="2" name="标题 1">
            <a:extLst>
              <a:ext uri="{FF2B5EF4-FFF2-40B4-BE49-F238E27FC236}">
                <a16:creationId xmlns:a16="http://schemas.microsoft.com/office/drawing/2014/main" id="{D7B1C11B-C588-3162-C7C5-B0299C362A3E}"/>
              </a:ext>
            </a:extLst>
          </p:cNvPr>
          <p:cNvSpPr>
            <a:spLocks noGrp="1"/>
          </p:cNvSpPr>
          <p:nvPr>
            <p:ph type="title"/>
          </p:nvPr>
        </p:nvSpPr>
        <p:spPr/>
        <p:txBody>
          <a:bodyPr/>
          <a:lstStyle/>
          <a:p>
            <a:pPr defTabSz="914400">
              <a:lnSpc>
                <a:spcPct val="100000"/>
              </a:lnSpc>
              <a:defRPr/>
            </a:pPr>
            <a:r>
              <a:rPr lang="en-US" altLang="zh-CN" sz="4500" dirty="0">
                <a:solidFill>
                  <a:prstClr val="white"/>
                </a:solidFill>
                <a:latin typeface="Times New Roman" panose="02020603050405020304" pitchFamily="18" charset="0"/>
                <a:ea typeface="宋体" charset="-122"/>
                <a:cs typeface="Times New Roman" panose="02020603050405020304" pitchFamily="18" charset="0"/>
              </a:rPr>
              <a:t>LLM-as-Enhancer</a:t>
            </a:r>
            <a:endParaRPr lang="zh-CN" altLang="en-US" sz="4500" dirty="0">
              <a:solidFill>
                <a:prstClr val="white"/>
              </a:solidFill>
              <a:latin typeface="Times New Roman" panose="02020603050405020304" pitchFamily="18" charset="0"/>
              <a:ea typeface="宋体"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81FFCE36-9F21-6011-FE21-8D68EC4709C7}"/>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C63437-A4DD-47E2-B39F-B4494D074D76}" type="slidenum">
              <a:rPr kumimoji="0" lang="en-US" altLang="zh-CN" sz="1200" b="0" i="0" u="none" strike="noStrike" kern="1200" cap="none" spc="0" normalizeH="0" baseline="0" noProof="0" smtClean="0">
                <a:ln>
                  <a:noFill/>
                </a:ln>
                <a:solidFill>
                  <a:prstClr val="white"/>
                </a:solidFill>
                <a:effectLst/>
                <a:uLnTx/>
                <a:uFillTx/>
                <a:latin typeface="微软雅黑" pitchFamily="34" charset="-122"/>
                <a:ea typeface="微软雅黑"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29</a:t>
            </a:fld>
            <a:endParaRPr kumimoji="0" lang="en-US" altLang="zh-CN" sz="12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6" name="文本框 5">
            <a:extLst>
              <a:ext uri="{FF2B5EF4-FFF2-40B4-BE49-F238E27FC236}">
                <a16:creationId xmlns:a16="http://schemas.microsoft.com/office/drawing/2014/main" id="{98B7B42C-6104-CF0D-98D9-2496F29D6EC9}"/>
              </a:ext>
            </a:extLst>
          </p:cNvPr>
          <p:cNvSpPr txBox="1"/>
          <p:nvPr/>
        </p:nvSpPr>
        <p:spPr>
          <a:xfrm>
            <a:off x="492857" y="5964828"/>
            <a:ext cx="11856640" cy="76944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CN" sz="1100" dirty="0">
                <a:solidFill>
                  <a:prstClr val="black">
                    <a:lumMod val="50000"/>
                    <a:lumOff val="50000"/>
                  </a:prstClr>
                </a:solidFill>
                <a:latin typeface="Times New Roman" panose="02020603050405020304" pitchFamily="18" charset="0"/>
                <a:ea typeface="宋体" charset="-122"/>
                <a:cs typeface="Times New Roman" panose="02020603050405020304" pitchFamily="18" charset="0"/>
              </a:rPr>
              <a:t>[1] </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He X, Bresson X, Laurent T, et al. Harnessing explanations: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Llm</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-to-</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lm</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interpreter for enhanced text-attributed graph representation learning[C]//The Twelfth International Conference on Learning Representations (ICLR). 2024.</a:t>
            </a:r>
          </a:p>
          <a:p>
            <a:pPr eaLnBrk="0" fontAlgn="base" hangingPunct="0">
              <a:spcBef>
                <a:spcPct val="0"/>
              </a:spcBef>
              <a:spcAft>
                <a:spcPct val="0"/>
              </a:spcAf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[2] Chen Z, Mao H, Li H, et al. Exploring the potential of large language models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llms</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in learning on graphs[J].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arXiv</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preprint arXiv:2307.03393, 2023.</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endParaRPr>
          </a:p>
        </p:txBody>
      </p:sp>
      <p:sp>
        <p:nvSpPr>
          <p:cNvPr id="8" name="文本框 7">
            <a:extLst>
              <a:ext uri="{FF2B5EF4-FFF2-40B4-BE49-F238E27FC236}">
                <a16:creationId xmlns:a16="http://schemas.microsoft.com/office/drawing/2014/main" id="{D6193312-184E-E9A2-C3D0-0359A898DE9F}"/>
              </a:ext>
            </a:extLst>
          </p:cNvPr>
          <p:cNvSpPr txBox="1"/>
          <p:nvPr/>
        </p:nvSpPr>
        <p:spPr>
          <a:xfrm>
            <a:off x="2978484" y="893172"/>
            <a:ext cx="4634610" cy="276999"/>
          </a:xfrm>
          <a:prstGeom prst="rect">
            <a:avLst/>
          </a:prstGeom>
          <a:noFill/>
        </p:spPr>
        <p:txBody>
          <a:bodyPr wrap="square">
            <a:spAutoFit/>
          </a:bodyPr>
          <a:lstStyle/>
          <a:p>
            <a:r>
              <a:rPr kumimoji="0" lang="en-US" altLang="zh-CN" sz="120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Title, Abstract, Prediction &amp; </a:t>
            </a:r>
            <a:r>
              <a:rPr kumimoji="0" lang="en-US" altLang="zh-CN" sz="1200" u="none" strike="noStrike" kern="1200" cap="none" spc="0" normalizeH="0" baseline="0" noProof="0" dirty="0" err="1">
                <a:ln>
                  <a:noFill/>
                </a:ln>
                <a:solidFill>
                  <a:srgbClr val="1C1C1C"/>
                </a:solidFill>
                <a:effectLst/>
                <a:uLnTx/>
                <a:uFillTx/>
                <a:latin typeface="Times New Roman" pitchFamily="18" charset="0"/>
                <a:ea typeface="Microsoft YaHei" pitchFamily="50"/>
                <a:cs typeface="Times New Roman" panose="02020603050405020304" pitchFamily="18" charset="0"/>
              </a:rPr>
              <a:t>Explanatio</a:t>
            </a:r>
            <a:r>
              <a:rPr lang="en-US" altLang="zh-CN" sz="1200" dirty="0">
                <a:solidFill>
                  <a:srgbClr val="1C1C1C"/>
                </a:solidFill>
                <a:latin typeface="Times New Roman" pitchFamily="18" charset="0"/>
                <a:ea typeface="Microsoft YaHei" pitchFamily="50"/>
                <a:cs typeface="Times New Roman" panose="02020603050405020304" pitchFamily="18" charset="0"/>
              </a:rPr>
              <a:t>n</a:t>
            </a:r>
            <a:endParaRPr lang="zh-CN" altLang="en-US" sz="1200" dirty="0"/>
          </a:p>
        </p:txBody>
      </p:sp>
      <p:pic>
        <p:nvPicPr>
          <p:cNvPr id="14" name="图片 13">
            <a:extLst>
              <a:ext uri="{FF2B5EF4-FFF2-40B4-BE49-F238E27FC236}">
                <a16:creationId xmlns:a16="http://schemas.microsoft.com/office/drawing/2014/main" id="{CAE5647F-D920-07DF-2FED-4C92536DE491}"/>
              </a:ext>
            </a:extLst>
          </p:cNvPr>
          <p:cNvPicPr>
            <a:picLocks noChangeAspect="1"/>
          </p:cNvPicPr>
          <p:nvPr/>
        </p:nvPicPr>
        <p:blipFill>
          <a:blip r:embed="rId3"/>
          <a:stretch>
            <a:fillRect/>
          </a:stretch>
        </p:blipFill>
        <p:spPr>
          <a:xfrm>
            <a:off x="795868" y="1498600"/>
            <a:ext cx="6295346" cy="4471665"/>
          </a:xfrm>
          <a:prstGeom prst="rect">
            <a:avLst/>
          </a:prstGeom>
        </p:spPr>
      </p:pic>
      <p:sp>
        <p:nvSpPr>
          <p:cNvPr id="15" name="文本框 14">
            <a:extLst>
              <a:ext uri="{FF2B5EF4-FFF2-40B4-BE49-F238E27FC236}">
                <a16:creationId xmlns:a16="http://schemas.microsoft.com/office/drawing/2014/main" id="{ECB5D660-A026-5DA1-0251-90CAD7EB82CD}"/>
              </a:ext>
            </a:extLst>
          </p:cNvPr>
          <p:cNvSpPr txBox="1"/>
          <p:nvPr/>
        </p:nvSpPr>
        <p:spPr>
          <a:xfrm>
            <a:off x="7394225" y="3408548"/>
            <a:ext cx="4502556" cy="646331"/>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GNN</a:t>
            </a:r>
            <a:r>
              <a:rPr lang="zh-CN" altLang="en-US" dirty="0">
                <a:latin typeface="微软雅黑" panose="020B0503020204020204" pitchFamily="34" charset="-122"/>
                <a:ea typeface="微软雅黑" panose="020B0503020204020204" pitchFamily="34" charset="-122"/>
              </a:rPr>
              <a:t>选择</a:t>
            </a:r>
            <a:r>
              <a:rPr lang="en-US" altLang="zh-CN" dirty="0" err="1">
                <a:latin typeface="微软雅黑" panose="020B0503020204020204" pitchFamily="34" charset="-122"/>
                <a:ea typeface="微软雅黑" panose="020B0503020204020204" pitchFamily="34" charset="-122"/>
              </a:rPr>
              <a:t>RevGAT</a:t>
            </a:r>
            <a:r>
              <a:rPr lang="zh-CN" altLang="en-US" dirty="0">
                <a:latin typeface="微软雅黑" panose="020B0503020204020204" pitchFamily="34" charset="-122"/>
                <a:ea typeface="微软雅黑" panose="020B0503020204020204" pitchFamily="34" charset="-122"/>
              </a:rPr>
              <a:t>时，可以在</a:t>
            </a:r>
            <a:r>
              <a:rPr lang="en-US" altLang="zh-CN" dirty="0" err="1">
                <a:latin typeface="微软雅黑" panose="020B0503020204020204" pitchFamily="34" charset="-122"/>
                <a:ea typeface="微软雅黑" panose="020B0503020204020204" pitchFamily="34" charset="-122"/>
              </a:rPr>
              <a:t>ogbn-arxiv</a:t>
            </a:r>
            <a:r>
              <a:rPr lang="zh-CN" altLang="en-US" dirty="0">
                <a:latin typeface="微软雅黑" panose="020B0503020204020204" pitchFamily="34" charset="-122"/>
                <a:ea typeface="微软雅黑" panose="020B0503020204020204" pitchFamily="34" charset="-122"/>
              </a:rPr>
              <a:t>上“屠榜”。</a:t>
            </a:r>
          </a:p>
        </p:txBody>
      </p:sp>
    </p:spTree>
    <p:extLst>
      <p:ext uri="{BB962C8B-B14F-4D97-AF65-F5344CB8AC3E}">
        <p14:creationId xmlns:p14="http://schemas.microsoft.com/office/powerpoint/2010/main" val="1469301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E8231-E453-E58A-E953-2954F80A103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5835A15-63DB-BC47-0428-F55475BAD2E0}"/>
              </a:ext>
            </a:extLst>
          </p:cNvPr>
          <p:cNvSpPr>
            <a:spLocks noGrp="1"/>
          </p:cNvSpPr>
          <p:nvPr>
            <p:ph type="title"/>
          </p:nvPr>
        </p:nvSpPr>
        <p:spPr/>
        <p:txBody>
          <a:bodyPr/>
          <a:lstStyle/>
          <a:p>
            <a:pPr defTabSz="914400">
              <a:lnSpc>
                <a:spcPct val="100000"/>
              </a:lnSpc>
              <a:defRPr/>
            </a:pPr>
            <a:r>
              <a:rPr lang="en-US" altLang="zh-CN" sz="4500" dirty="0">
                <a:solidFill>
                  <a:prstClr val="white"/>
                </a:solidFill>
                <a:latin typeface="Times New Roman" panose="02020603050405020304" pitchFamily="18" charset="0"/>
                <a:ea typeface="宋体" charset="-122"/>
                <a:cs typeface="Times New Roman" panose="02020603050405020304" pitchFamily="18" charset="0"/>
              </a:rPr>
              <a:t>Background</a:t>
            </a:r>
            <a:endParaRPr lang="zh-CN" altLang="en-US" sz="4500" dirty="0">
              <a:solidFill>
                <a:prstClr val="white"/>
              </a:solidFill>
              <a:latin typeface="Times New Roman" panose="02020603050405020304" pitchFamily="18" charset="0"/>
              <a:ea typeface="宋体"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4C0A4344-0496-4B2E-6696-7621A1F37E4F}"/>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C63437-A4DD-47E2-B39F-B4494D074D76}" type="slidenum">
              <a:rPr kumimoji="0" lang="en-US" altLang="zh-CN" sz="1200" b="0" i="0" u="none" strike="noStrike" kern="1200" cap="none" spc="0" normalizeH="0" baseline="0" noProof="0" smtClean="0">
                <a:ln>
                  <a:noFill/>
                </a:ln>
                <a:solidFill>
                  <a:prstClr val="white"/>
                </a:solidFill>
                <a:effectLst/>
                <a:uLnTx/>
                <a:uFillTx/>
                <a:latin typeface="微软雅黑" pitchFamily="34" charset="-122"/>
                <a:ea typeface="微软雅黑"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0" lang="en-US" altLang="zh-CN" sz="12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4" name="文本占位符 2">
            <a:extLst>
              <a:ext uri="{FF2B5EF4-FFF2-40B4-BE49-F238E27FC236}">
                <a16:creationId xmlns:a16="http://schemas.microsoft.com/office/drawing/2014/main" id="{081C97B9-90B8-C034-557F-2DE8A3436DFF}"/>
              </a:ext>
            </a:extLst>
          </p:cNvPr>
          <p:cNvSpPr txBox="1">
            <a:spLocks/>
          </p:cNvSpPr>
          <p:nvPr/>
        </p:nvSpPr>
        <p:spPr>
          <a:xfrm>
            <a:off x="335360" y="1063680"/>
            <a:ext cx="9164240" cy="434920"/>
          </a:xfrm>
          <a:prstGeom prst="rect">
            <a:avLst/>
          </a:prstGeom>
        </p:spPr>
        <p:txBody>
          <a:bodyPr vert="horz" lIns="0" tIns="0" rIns="0" bIns="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
                <a:srgbClr val="004586"/>
              </a:buClr>
              <a:buSzPct val="70000"/>
              <a:buNone/>
              <a:tabLst/>
              <a:defRPr/>
            </a:pPr>
            <a:r>
              <a:rPr kumimoji="0" lang="zh-CN" altLang="en-US"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图（</a:t>
            </a:r>
            <a:r>
              <a:rPr kumimoji="0" lang="en-US" altLang="zh-CN"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Graph</a:t>
            </a:r>
            <a:r>
              <a:rPr kumimoji="0" lang="zh-CN" altLang="en-US"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a:t>
            </a:r>
            <a:endParaRPr kumimoji="0" lang="en-US" altLang="zh-CN" sz="18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endParaRPr>
          </a:p>
        </p:txBody>
      </p:sp>
      <p:grpSp>
        <p:nvGrpSpPr>
          <p:cNvPr id="18" name="组合 17">
            <a:extLst>
              <a:ext uri="{FF2B5EF4-FFF2-40B4-BE49-F238E27FC236}">
                <a16:creationId xmlns:a16="http://schemas.microsoft.com/office/drawing/2014/main" id="{4F04E4B4-BF93-0A18-DAF5-E4146C836857}"/>
              </a:ext>
            </a:extLst>
          </p:cNvPr>
          <p:cNvGrpSpPr/>
          <p:nvPr/>
        </p:nvGrpSpPr>
        <p:grpSpPr>
          <a:xfrm>
            <a:off x="1806468" y="3773523"/>
            <a:ext cx="2760051" cy="2256276"/>
            <a:chOff x="2057440" y="4000286"/>
            <a:chExt cx="2760051" cy="2256276"/>
          </a:xfrm>
        </p:grpSpPr>
        <p:pic>
          <p:nvPicPr>
            <p:cNvPr id="35" name="图片 34">
              <a:extLst>
                <a:ext uri="{FF2B5EF4-FFF2-40B4-BE49-F238E27FC236}">
                  <a16:creationId xmlns:a16="http://schemas.microsoft.com/office/drawing/2014/main" id="{C08394B2-717D-A99C-8BF2-D663C278E6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40" y="4000286"/>
              <a:ext cx="2738819" cy="2056221"/>
            </a:xfrm>
            <a:prstGeom prst="rect">
              <a:avLst/>
            </a:prstGeom>
          </p:spPr>
        </p:pic>
        <p:sp>
          <p:nvSpPr>
            <p:cNvPr id="6" name="文本框 5">
              <a:extLst>
                <a:ext uri="{FF2B5EF4-FFF2-40B4-BE49-F238E27FC236}">
                  <a16:creationId xmlns:a16="http://schemas.microsoft.com/office/drawing/2014/main" id="{FA437113-3A73-665B-0EA4-2F72A035A7EE}"/>
                </a:ext>
              </a:extLst>
            </p:cNvPr>
            <p:cNvSpPr txBox="1"/>
            <p:nvPr/>
          </p:nvSpPr>
          <p:spPr>
            <a:xfrm>
              <a:off x="3105571" y="5856452"/>
              <a:ext cx="1711920" cy="400110"/>
            </a:xfrm>
            <a:prstGeom prst="rect">
              <a:avLst/>
            </a:prstGeom>
            <a:no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rPr>
                <a:t>Web</a:t>
              </a:r>
              <a:endParaRPr lang="zh-CN" altLang="en-US" sz="2000" b="1" dirty="0">
                <a:latin typeface="微软雅黑" panose="020B0503020204020204" pitchFamily="34" charset="-122"/>
                <a:ea typeface="微软雅黑" panose="020B0503020204020204" pitchFamily="34" charset="-122"/>
              </a:endParaRPr>
            </a:p>
          </p:txBody>
        </p:sp>
      </p:grpSp>
      <p:grpSp>
        <p:nvGrpSpPr>
          <p:cNvPr id="17" name="组合 16">
            <a:extLst>
              <a:ext uri="{FF2B5EF4-FFF2-40B4-BE49-F238E27FC236}">
                <a16:creationId xmlns:a16="http://schemas.microsoft.com/office/drawing/2014/main" id="{10B178B8-B803-4013-30A3-7EEBE90A8118}"/>
              </a:ext>
            </a:extLst>
          </p:cNvPr>
          <p:cNvGrpSpPr/>
          <p:nvPr/>
        </p:nvGrpSpPr>
        <p:grpSpPr>
          <a:xfrm>
            <a:off x="6609572" y="1498600"/>
            <a:ext cx="3050985" cy="2032957"/>
            <a:chOff x="7141613" y="1663756"/>
            <a:chExt cx="3050985" cy="2032957"/>
          </a:xfrm>
        </p:grpSpPr>
        <p:pic>
          <p:nvPicPr>
            <p:cNvPr id="31" name="图片 30">
              <a:extLst>
                <a:ext uri="{FF2B5EF4-FFF2-40B4-BE49-F238E27FC236}">
                  <a16:creationId xmlns:a16="http://schemas.microsoft.com/office/drawing/2014/main" id="{4CD2BB48-336A-C28D-46C3-BD120CC2E1CA}"/>
                </a:ext>
              </a:extLst>
            </p:cNvPr>
            <p:cNvPicPr>
              <a:picLocks noChangeAspect="1"/>
            </p:cNvPicPr>
            <p:nvPr/>
          </p:nvPicPr>
          <p:blipFill>
            <a:blip r:embed="rId4"/>
            <a:stretch>
              <a:fillRect/>
            </a:stretch>
          </p:blipFill>
          <p:spPr>
            <a:xfrm>
              <a:off x="7141613" y="1663756"/>
              <a:ext cx="2955289" cy="1697587"/>
            </a:xfrm>
            <a:prstGeom prst="rect">
              <a:avLst/>
            </a:prstGeom>
          </p:spPr>
        </p:pic>
        <p:sp>
          <p:nvSpPr>
            <p:cNvPr id="7" name="文本框 6">
              <a:extLst>
                <a:ext uri="{FF2B5EF4-FFF2-40B4-BE49-F238E27FC236}">
                  <a16:creationId xmlns:a16="http://schemas.microsoft.com/office/drawing/2014/main" id="{F1FE73D1-0215-6FA1-51FF-F877B012BC3D}"/>
                </a:ext>
              </a:extLst>
            </p:cNvPr>
            <p:cNvSpPr txBox="1"/>
            <p:nvPr/>
          </p:nvSpPr>
          <p:spPr>
            <a:xfrm>
              <a:off x="7937771" y="3296603"/>
              <a:ext cx="2254827"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分子结构图</a:t>
              </a:r>
            </a:p>
          </p:txBody>
        </p:sp>
      </p:grpSp>
      <p:grpSp>
        <p:nvGrpSpPr>
          <p:cNvPr id="19" name="组合 18">
            <a:extLst>
              <a:ext uri="{FF2B5EF4-FFF2-40B4-BE49-F238E27FC236}">
                <a16:creationId xmlns:a16="http://schemas.microsoft.com/office/drawing/2014/main" id="{11361324-512B-EA07-8617-E97DE3F1B26C}"/>
              </a:ext>
            </a:extLst>
          </p:cNvPr>
          <p:cNvGrpSpPr/>
          <p:nvPr/>
        </p:nvGrpSpPr>
        <p:grpSpPr>
          <a:xfrm>
            <a:off x="7062286" y="3661657"/>
            <a:ext cx="2049860" cy="2403016"/>
            <a:chOff x="7707205" y="3846013"/>
            <a:chExt cx="2049860" cy="2403016"/>
          </a:xfrm>
        </p:grpSpPr>
        <p:pic>
          <p:nvPicPr>
            <p:cNvPr id="27" name="图片 26">
              <a:extLst>
                <a:ext uri="{FF2B5EF4-FFF2-40B4-BE49-F238E27FC236}">
                  <a16:creationId xmlns:a16="http://schemas.microsoft.com/office/drawing/2014/main" id="{F19AF106-ACFE-9212-AAE1-6649388FF6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07205" y="3846013"/>
              <a:ext cx="2049860" cy="2010439"/>
            </a:xfrm>
            <a:prstGeom prst="rect">
              <a:avLst/>
            </a:prstGeom>
          </p:spPr>
        </p:pic>
        <p:sp>
          <p:nvSpPr>
            <p:cNvPr id="8" name="文本框 7">
              <a:extLst>
                <a:ext uri="{FF2B5EF4-FFF2-40B4-BE49-F238E27FC236}">
                  <a16:creationId xmlns:a16="http://schemas.microsoft.com/office/drawing/2014/main" id="{F466CD47-08B2-9E74-C0C7-3CE3088A42EB}"/>
                </a:ext>
              </a:extLst>
            </p:cNvPr>
            <p:cNvSpPr txBox="1"/>
            <p:nvPr/>
          </p:nvSpPr>
          <p:spPr>
            <a:xfrm>
              <a:off x="8045145" y="5848919"/>
              <a:ext cx="1711920"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社交网络图</a:t>
              </a:r>
            </a:p>
          </p:txBody>
        </p:sp>
      </p:grpSp>
      <p:sp>
        <p:nvSpPr>
          <p:cNvPr id="10" name="文本框 9">
            <a:extLst>
              <a:ext uri="{FF2B5EF4-FFF2-40B4-BE49-F238E27FC236}">
                <a16:creationId xmlns:a16="http://schemas.microsoft.com/office/drawing/2014/main" id="{40E548F9-BEC3-7576-3CCD-52102DE2E2F3}"/>
              </a:ext>
            </a:extLst>
          </p:cNvPr>
          <p:cNvSpPr txBox="1"/>
          <p:nvPr/>
        </p:nvSpPr>
        <p:spPr>
          <a:xfrm>
            <a:off x="3941633" y="6145543"/>
            <a:ext cx="6337004"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生活中存在各种各样的图结构数据</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grpSp>
        <p:nvGrpSpPr>
          <p:cNvPr id="12" name="组合 11">
            <a:extLst>
              <a:ext uri="{FF2B5EF4-FFF2-40B4-BE49-F238E27FC236}">
                <a16:creationId xmlns:a16="http://schemas.microsoft.com/office/drawing/2014/main" id="{FBDB1998-A38D-3B3D-2885-5D4EDDC20B57}"/>
              </a:ext>
            </a:extLst>
          </p:cNvPr>
          <p:cNvGrpSpPr/>
          <p:nvPr/>
        </p:nvGrpSpPr>
        <p:grpSpPr>
          <a:xfrm>
            <a:off x="1969282" y="1395956"/>
            <a:ext cx="2860040" cy="2225995"/>
            <a:chOff x="2057440" y="1612119"/>
            <a:chExt cx="2860040" cy="2225995"/>
          </a:xfrm>
        </p:grpSpPr>
        <p:sp>
          <p:nvSpPr>
            <p:cNvPr id="5" name="文本框 4">
              <a:extLst>
                <a:ext uri="{FF2B5EF4-FFF2-40B4-BE49-F238E27FC236}">
                  <a16:creationId xmlns:a16="http://schemas.microsoft.com/office/drawing/2014/main" id="{4C5FEBA4-CCC9-5D6F-87B8-200CADD1350B}"/>
                </a:ext>
              </a:extLst>
            </p:cNvPr>
            <p:cNvSpPr txBox="1"/>
            <p:nvPr/>
          </p:nvSpPr>
          <p:spPr>
            <a:xfrm>
              <a:off x="2662653" y="3438004"/>
              <a:ext cx="2254827"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交通网络图</a:t>
              </a:r>
            </a:p>
          </p:txBody>
        </p:sp>
        <p:pic>
          <p:nvPicPr>
            <p:cNvPr id="11" name="图片 10">
              <a:extLst>
                <a:ext uri="{FF2B5EF4-FFF2-40B4-BE49-F238E27FC236}">
                  <a16:creationId xmlns:a16="http://schemas.microsoft.com/office/drawing/2014/main" id="{9052B24F-379E-E682-EACB-C8129C12E1C1}"/>
                </a:ext>
              </a:extLst>
            </p:cNvPr>
            <p:cNvPicPr>
              <a:picLocks noChangeAspect="1"/>
            </p:cNvPicPr>
            <p:nvPr/>
          </p:nvPicPr>
          <p:blipFill>
            <a:blip r:embed="rId6"/>
            <a:stretch>
              <a:fillRect/>
            </a:stretch>
          </p:blipFill>
          <p:spPr>
            <a:xfrm>
              <a:off x="2057440" y="1612119"/>
              <a:ext cx="2597237" cy="1884539"/>
            </a:xfrm>
            <a:prstGeom prst="rect">
              <a:avLst/>
            </a:prstGeom>
          </p:spPr>
        </p:pic>
      </p:grpSp>
    </p:spTree>
    <p:extLst>
      <p:ext uri="{BB962C8B-B14F-4D97-AF65-F5344CB8AC3E}">
        <p14:creationId xmlns:p14="http://schemas.microsoft.com/office/powerpoint/2010/main" val="17969813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AEBC8-515A-4425-92B1-0337F26BD5A5}"/>
            </a:ext>
          </a:extLst>
        </p:cNvPr>
        <p:cNvGrpSpPr/>
        <p:nvPr/>
      </p:nvGrpSpPr>
      <p:grpSpPr>
        <a:xfrm>
          <a:off x="0" y="0"/>
          <a:ext cx="0" cy="0"/>
          <a:chOff x="0" y="0"/>
          <a:chExt cx="0" cy="0"/>
        </a:xfrm>
      </p:grpSpPr>
      <p:sp>
        <p:nvSpPr>
          <p:cNvPr id="4" name="文本占位符 2">
            <a:extLst>
              <a:ext uri="{FF2B5EF4-FFF2-40B4-BE49-F238E27FC236}">
                <a16:creationId xmlns:a16="http://schemas.microsoft.com/office/drawing/2014/main" id="{60D72684-6F61-06AB-54F2-003DC1154B26}"/>
              </a:ext>
            </a:extLst>
          </p:cNvPr>
          <p:cNvSpPr txBox="1">
            <a:spLocks/>
          </p:cNvSpPr>
          <p:nvPr/>
        </p:nvSpPr>
        <p:spPr>
          <a:xfrm>
            <a:off x="335360" y="1063680"/>
            <a:ext cx="9164240" cy="434920"/>
          </a:xfrm>
          <a:prstGeom prst="rect">
            <a:avLst/>
          </a:prstGeom>
        </p:spPr>
        <p:txBody>
          <a:bodyPr vert="horz" lIns="0" tIns="0" rIns="0" bIns="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
                <a:srgbClr val="004586"/>
              </a:buClr>
              <a:buSzPct val="70000"/>
              <a:buNone/>
              <a:tabLst/>
              <a:defRPr/>
            </a:pPr>
            <a:r>
              <a:rPr kumimoji="0" lang="en-US" altLang="zh-CN"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Explanation-based:	</a:t>
            </a:r>
            <a:r>
              <a:rPr kumimoji="0" lang="zh-CN" altLang="en-US"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文本级别的增强</a:t>
            </a:r>
            <a:endParaRPr kumimoji="0" lang="en-US" altLang="zh-CN" sz="18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endParaRPr>
          </a:p>
        </p:txBody>
      </p:sp>
      <p:sp>
        <p:nvSpPr>
          <p:cNvPr id="2" name="标题 1">
            <a:extLst>
              <a:ext uri="{FF2B5EF4-FFF2-40B4-BE49-F238E27FC236}">
                <a16:creationId xmlns:a16="http://schemas.microsoft.com/office/drawing/2014/main" id="{5B31385D-CDBC-7E9B-16DE-E2F942002C33}"/>
              </a:ext>
            </a:extLst>
          </p:cNvPr>
          <p:cNvSpPr>
            <a:spLocks noGrp="1"/>
          </p:cNvSpPr>
          <p:nvPr>
            <p:ph type="title"/>
          </p:nvPr>
        </p:nvSpPr>
        <p:spPr/>
        <p:txBody>
          <a:bodyPr/>
          <a:lstStyle/>
          <a:p>
            <a:pPr defTabSz="914400">
              <a:lnSpc>
                <a:spcPct val="100000"/>
              </a:lnSpc>
              <a:defRPr/>
            </a:pPr>
            <a:r>
              <a:rPr lang="en-US" altLang="zh-CN" sz="4500" dirty="0">
                <a:solidFill>
                  <a:prstClr val="white"/>
                </a:solidFill>
                <a:latin typeface="Times New Roman" panose="02020603050405020304" pitchFamily="18" charset="0"/>
                <a:ea typeface="宋体" charset="-122"/>
                <a:cs typeface="Times New Roman" panose="02020603050405020304" pitchFamily="18" charset="0"/>
              </a:rPr>
              <a:t>LLM-as-Enhancer</a:t>
            </a:r>
            <a:endParaRPr lang="zh-CN" altLang="en-US" sz="4500" dirty="0">
              <a:solidFill>
                <a:prstClr val="white"/>
              </a:solidFill>
              <a:latin typeface="Times New Roman" panose="02020603050405020304" pitchFamily="18" charset="0"/>
              <a:ea typeface="宋体"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0B011780-0950-5751-EB7C-F9160DC3E7BC}"/>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C63437-A4DD-47E2-B39F-B4494D074D76}" type="slidenum">
              <a:rPr kumimoji="0" lang="en-US" altLang="zh-CN" sz="1200" b="0" i="0" u="none" strike="noStrike" kern="1200" cap="none" spc="0" normalizeH="0" baseline="0" noProof="0" smtClean="0">
                <a:ln>
                  <a:noFill/>
                </a:ln>
                <a:solidFill>
                  <a:prstClr val="white"/>
                </a:solidFill>
                <a:effectLst/>
                <a:uLnTx/>
                <a:uFillTx/>
                <a:latin typeface="微软雅黑" pitchFamily="34" charset="-122"/>
                <a:ea typeface="微软雅黑"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30</a:t>
            </a:fld>
            <a:endParaRPr kumimoji="0" lang="en-US" altLang="zh-CN" sz="12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6" name="文本框 5">
            <a:extLst>
              <a:ext uri="{FF2B5EF4-FFF2-40B4-BE49-F238E27FC236}">
                <a16:creationId xmlns:a16="http://schemas.microsoft.com/office/drawing/2014/main" id="{FFCC24C2-04F5-9077-AA74-FA59BC6CDB95}"/>
              </a:ext>
            </a:extLst>
          </p:cNvPr>
          <p:cNvSpPr txBox="1"/>
          <p:nvPr/>
        </p:nvSpPr>
        <p:spPr>
          <a:xfrm>
            <a:off x="577445" y="6104643"/>
            <a:ext cx="11856640" cy="43088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[1] Li Y, Li Z, Wang P, et al. A survey of graph meets large language model: Progress and future directions[J].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arXiv</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preprint arXiv:2311.12399, 2023.</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[2] Chen Z, Mao H, Li H, et al. Exploring the potential of large language models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llms</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in learning on graphs[J].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arXiv</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preprint arXiv:2307.03393, 2023.</a:t>
            </a:r>
          </a:p>
        </p:txBody>
      </p:sp>
      <p:sp>
        <p:nvSpPr>
          <p:cNvPr id="10" name="文本框 9">
            <a:extLst>
              <a:ext uri="{FF2B5EF4-FFF2-40B4-BE49-F238E27FC236}">
                <a16:creationId xmlns:a16="http://schemas.microsoft.com/office/drawing/2014/main" id="{3FD5C0DC-FCFD-F8B6-E3A8-A6535010CF9C}"/>
              </a:ext>
            </a:extLst>
          </p:cNvPr>
          <p:cNvSpPr txBox="1"/>
          <p:nvPr/>
        </p:nvSpPr>
        <p:spPr>
          <a:xfrm>
            <a:off x="1627798" y="1779382"/>
            <a:ext cx="9164240" cy="1938992"/>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优点</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457200" indent="-457200">
              <a:buAutoNum type="arabicPeriod"/>
            </a:pPr>
            <a:r>
              <a:rPr lang="en-US" altLang="zh-CN" sz="2000" dirty="0">
                <a:latin typeface="微软雅黑" panose="020B0503020204020204" pitchFamily="34" charset="-122"/>
                <a:ea typeface="微软雅黑" panose="020B0503020204020204" pitchFamily="34" charset="-122"/>
              </a:rPr>
              <a:t>pipeline</a:t>
            </a:r>
            <a:r>
              <a:rPr lang="zh-CN" altLang="en-US" sz="2000" dirty="0">
                <a:latin typeface="微软雅黑" panose="020B0503020204020204" pitchFamily="34" charset="-122"/>
                <a:ea typeface="微软雅黑" panose="020B0503020204020204" pitchFamily="34" charset="-122"/>
              </a:rPr>
              <a:t>的每个部分的模块性强，可以分别独立设计（比如替换</a:t>
            </a:r>
            <a:r>
              <a:rPr lang="en-US" altLang="zh-CN" sz="2000" dirty="0">
                <a:latin typeface="微软雅黑" panose="020B0503020204020204" pitchFamily="34" charset="-122"/>
                <a:ea typeface="微软雅黑" panose="020B0503020204020204" pitchFamily="34" charset="-122"/>
              </a:rPr>
              <a:t>embedding</a:t>
            </a:r>
            <a:r>
              <a:rPr lang="zh-CN" altLang="en-US" sz="2000" dirty="0">
                <a:latin typeface="微软雅黑" panose="020B0503020204020204" pitchFamily="34" charset="-122"/>
                <a:ea typeface="微软雅黑" panose="020B0503020204020204" pitchFamily="34" charset="-122"/>
              </a:rPr>
              <a:t>模型、替换</a:t>
            </a:r>
            <a:r>
              <a:rPr lang="en-US" altLang="zh-CN" sz="2000" dirty="0">
                <a:latin typeface="微软雅黑" panose="020B0503020204020204" pitchFamily="34" charset="-122"/>
                <a:ea typeface="微软雅黑" panose="020B0503020204020204" pitchFamily="34" charset="-122"/>
              </a:rPr>
              <a:t>GNN</a:t>
            </a:r>
            <a:r>
              <a:rPr lang="zh-CN" altLang="en-US" sz="2000" dirty="0">
                <a:latin typeface="微软雅黑" panose="020B0503020204020204" pitchFamily="34" charset="-122"/>
                <a:ea typeface="微软雅黑" panose="020B0503020204020204" pitchFamily="34" charset="-122"/>
              </a:rPr>
              <a:t>、更改继承策略等等）</a:t>
            </a:r>
            <a:endParaRPr lang="en-US" altLang="zh-CN" sz="2000" dirty="0">
              <a:latin typeface="微软雅黑" panose="020B0503020204020204" pitchFamily="34" charset="-122"/>
              <a:ea typeface="微软雅黑" panose="020B0503020204020204" pitchFamily="34" charset="-122"/>
            </a:endParaRPr>
          </a:p>
          <a:p>
            <a:pPr marL="457200" indent="-457200">
              <a:buAutoNum type="arabicPeriod"/>
            </a:pPr>
            <a:r>
              <a:rPr lang="zh-CN" altLang="en-US" sz="2000" dirty="0">
                <a:latin typeface="微软雅黑" panose="020B0503020204020204" pitchFamily="34" charset="-122"/>
                <a:ea typeface="微软雅黑" panose="020B0503020204020204" pitchFamily="34" charset="-122"/>
              </a:rPr>
              <a:t>相对于大型</a:t>
            </a:r>
            <a:r>
              <a:rPr lang="en-US" altLang="zh-CN" sz="2000" dirty="0">
                <a:latin typeface="微软雅黑" panose="020B0503020204020204" pitchFamily="34" charset="-122"/>
                <a:ea typeface="微软雅黑" panose="020B0503020204020204" pitchFamily="34" charset="-122"/>
              </a:rPr>
              <a:t>LM</a:t>
            </a:r>
            <a:r>
              <a:rPr lang="zh-CN" altLang="en-US" sz="2000" dirty="0">
                <a:latin typeface="微软雅黑" panose="020B0503020204020204" pitchFamily="34" charset="-122"/>
                <a:ea typeface="微软雅黑" panose="020B0503020204020204" pitchFamily="34" charset="-122"/>
              </a:rPr>
              <a:t>，专门用于</a:t>
            </a:r>
            <a:r>
              <a:rPr lang="en-US" altLang="zh-CN" sz="2000" dirty="0">
                <a:latin typeface="微软雅黑" panose="020B0503020204020204" pitchFamily="34" charset="-122"/>
                <a:ea typeface="微软雅黑" panose="020B0503020204020204" pitchFamily="34" charset="-122"/>
              </a:rPr>
              <a:t>embedding</a:t>
            </a:r>
            <a:r>
              <a:rPr lang="zh-CN" altLang="en-US" sz="2000" dirty="0">
                <a:latin typeface="微软雅黑" panose="020B0503020204020204" pitchFamily="34" charset="-122"/>
                <a:ea typeface="微软雅黑" panose="020B0503020204020204" pitchFamily="34" charset="-122"/>
              </a:rPr>
              <a:t>的模型效果往往更好。使用</a:t>
            </a:r>
            <a:r>
              <a:rPr lang="en-US" altLang="zh-CN" sz="2000" dirty="0">
                <a:latin typeface="微软雅黑" panose="020B0503020204020204" pitchFamily="34" charset="-122"/>
                <a:ea typeface="微软雅黑" panose="020B0503020204020204" pitchFamily="34" charset="-122"/>
              </a:rPr>
              <a:t>sentence-BERT</a:t>
            </a:r>
            <a:r>
              <a:rPr lang="zh-CN" altLang="en-US" sz="2000" dirty="0">
                <a:latin typeface="微软雅黑" panose="020B0503020204020204" pitchFamily="34" charset="-122"/>
                <a:ea typeface="微软雅黑" panose="020B0503020204020204" pitchFamily="34" charset="-122"/>
              </a:rPr>
              <a:t>时，即使不微调也可以取得接近</a:t>
            </a:r>
            <a:r>
              <a:rPr lang="en-US" altLang="zh-CN" sz="2000" dirty="0">
                <a:latin typeface="微软雅黑" panose="020B0503020204020204" pitchFamily="34" charset="-122"/>
                <a:ea typeface="微软雅黑" panose="020B0503020204020204" pitchFamily="34" charset="-122"/>
              </a:rPr>
              <a:t>SOTA</a:t>
            </a:r>
            <a:r>
              <a:rPr lang="zh-CN" altLang="en-US" sz="2000" dirty="0">
                <a:latin typeface="微软雅黑" panose="020B0503020204020204" pitchFamily="34" charset="-122"/>
                <a:ea typeface="微软雅黑" panose="020B0503020204020204" pitchFamily="34" charset="-122"/>
              </a:rPr>
              <a:t>的性能</a:t>
            </a:r>
            <a:endParaRPr lang="en-US" altLang="zh-CN" sz="2000" dirty="0">
              <a:latin typeface="微软雅黑" panose="020B0503020204020204" pitchFamily="34" charset="-122"/>
              <a:ea typeface="微软雅黑" panose="020B0503020204020204" pitchFamily="34" charset="-122"/>
            </a:endParaRPr>
          </a:p>
          <a:p>
            <a:pPr marL="457200" indent="-457200">
              <a:buAutoNum type="arabicPeriod"/>
            </a:pPr>
            <a:r>
              <a:rPr lang="zh-CN" altLang="en-US" sz="2000" dirty="0">
                <a:latin typeface="微软雅黑" panose="020B0503020204020204" pitchFamily="34" charset="-122"/>
                <a:ea typeface="微软雅黑" panose="020B0503020204020204" pitchFamily="34" charset="-122"/>
              </a:rPr>
              <a:t>可以应用于非公开</a:t>
            </a:r>
            <a:r>
              <a:rPr lang="en-US" altLang="zh-CN" sz="2000" dirty="0">
                <a:latin typeface="微软雅黑" panose="020B0503020204020204" pitchFamily="34" charset="-122"/>
                <a:ea typeface="微软雅黑" panose="020B0503020204020204" pitchFamily="34" charset="-122"/>
              </a:rPr>
              <a:t>LLM</a:t>
            </a:r>
          </a:p>
        </p:txBody>
      </p:sp>
      <p:sp>
        <p:nvSpPr>
          <p:cNvPr id="9" name="文本框 8">
            <a:extLst>
              <a:ext uri="{FF2B5EF4-FFF2-40B4-BE49-F238E27FC236}">
                <a16:creationId xmlns:a16="http://schemas.microsoft.com/office/drawing/2014/main" id="{0F6BE676-D1D2-FD3B-EA59-10FDE23B7405}"/>
              </a:ext>
            </a:extLst>
          </p:cNvPr>
          <p:cNvSpPr txBox="1"/>
          <p:nvPr/>
        </p:nvSpPr>
        <p:spPr>
          <a:xfrm>
            <a:off x="1627798" y="4039610"/>
            <a:ext cx="9164240" cy="1938992"/>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缺点</a:t>
            </a:r>
            <a:r>
              <a:rPr lang="zh-CN" altLang="en-US" sz="2000" dirty="0">
                <a:latin typeface="微软雅黑" panose="020B0503020204020204" pitchFamily="34" charset="-122"/>
                <a:ea typeface="微软雅黑" panose="020B0503020204020204" pitchFamily="34" charset="-122"/>
              </a:rPr>
              <a:t>：</a:t>
            </a:r>
          </a:p>
          <a:p>
            <a:pPr marL="457200" indent="-457200">
              <a:buAutoNum type="arabicPeriod"/>
            </a:pPr>
            <a:r>
              <a:rPr lang="zh-CN" altLang="en-US" sz="2000" dirty="0">
                <a:latin typeface="微软雅黑" panose="020B0503020204020204" pitchFamily="34" charset="-122"/>
                <a:ea typeface="微软雅黑" panose="020B0503020204020204" pitchFamily="34" charset="-122"/>
              </a:rPr>
              <a:t>对伪标签质量敏感，因此非常依赖</a:t>
            </a:r>
            <a:r>
              <a:rPr lang="en-US" altLang="zh-CN" sz="2000" dirty="0">
                <a:latin typeface="微软雅黑" panose="020B0503020204020204" pitchFamily="34" charset="-122"/>
                <a:ea typeface="微软雅黑" panose="020B0503020204020204" pitchFamily="34" charset="-122"/>
              </a:rPr>
              <a:t>LLM</a:t>
            </a:r>
            <a:r>
              <a:rPr lang="zh-CN" altLang="en-US" sz="2000" dirty="0">
                <a:latin typeface="微软雅黑" panose="020B0503020204020204" pitchFamily="34" charset="-122"/>
                <a:ea typeface="微软雅黑" panose="020B0503020204020204" pitchFamily="34" charset="-122"/>
              </a:rPr>
              <a:t>的</a:t>
            </a:r>
            <a:r>
              <a:rPr lang="en-US" altLang="zh-CN" sz="2000" dirty="0">
                <a:latin typeface="微软雅黑" panose="020B0503020204020204" pitchFamily="34" charset="-122"/>
                <a:ea typeface="微软雅黑" panose="020B0503020204020204" pitchFamily="34" charset="-122"/>
              </a:rPr>
              <a:t>Zero-Shot</a:t>
            </a:r>
            <a:r>
              <a:rPr lang="zh-CN" altLang="en-US" sz="2000" dirty="0">
                <a:latin typeface="微软雅黑" panose="020B0503020204020204" pitchFamily="34" charset="-122"/>
                <a:ea typeface="微软雅黑" panose="020B0503020204020204" pitchFamily="34" charset="-122"/>
              </a:rPr>
              <a:t>能力。低样本率时，伪标签反而会引起性能下降。</a:t>
            </a:r>
            <a:endParaRPr lang="en-US" altLang="zh-CN" sz="2000" dirty="0">
              <a:latin typeface="微软雅黑" panose="020B0503020204020204" pitchFamily="34" charset="-122"/>
              <a:ea typeface="微软雅黑" panose="020B0503020204020204" pitchFamily="34" charset="-122"/>
            </a:endParaRPr>
          </a:p>
          <a:p>
            <a:pPr marL="457200" indent="-457200">
              <a:buAutoNum type="arabicPeriod"/>
            </a:pPr>
            <a:r>
              <a:rPr lang="zh-CN" altLang="en-US" sz="2000" dirty="0">
                <a:latin typeface="微软雅黑" panose="020B0503020204020204" pitchFamily="34" charset="-122"/>
                <a:ea typeface="微软雅黑" panose="020B0503020204020204" pitchFamily="34" charset="-122"/>
              </a:rPr>
              <a:t>生成伪标签时，为了提升质量往往需要使用</a:t>
            </a:r>
            <a:r>
              <a:rPr lang="en-US" altLang="zh-CN" sz="2000" dirty="0">
                <a:latin typeface="微软雅黑" panose="020B0503020204020204" pitchFamily="34" charset="-122"/>
                <a:ea typeface="微软雅黑" panose="020B0503020204020204" pitchFamily="34" charset="-122"/>
              </a:rPr>
              <a:t>LLM</a:t>
            </a:r>
            <a:r>
              <a:rPr lang="zh-CN" altLang="en-US" sz="2000" dirty="0">
                <a:latin typeface="微软雅黑" panose="020B0503020204020204" pitchFamily="34" charset="-122"/>
                <a:ea typeface="微软雅黑" panose="020B0503020204020204" pitchFamily="34" charset="-122"/>
              </a:rPr>
              <a:t>生成多次，该过程的开销较大。</a:t>
            </a:r>
            <a:endParaRPr lang="en-US" altLang="zh-CN" sz="2000" dirty="0">
              <a:latin typeface="微软雅黑" panose="020B0503020204020204" pitchFamily="34" charset="-122"/>
              <a:ea typeface="微软雅黑" panose="020B0503020204020204" pitchFamily="34" charset="-122"/>
            </a:endParaRPr>
          </a:p>
          <a:p>
            <a:pPr marL="457200" indent="-457200">
              <a:buAutoNum type="arabicPeriod"/>
            </a:pP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210652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BFA8A-ED49-1B5C-9CF2-2808DEE0BC1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13AB401-6A7A-AB94-4057-4489617191BB}"/>
              </a:ext>
            </a:extLst>
          </p:cNvPr>
          <p:cNvSpPr>
            <a:spLocks noGrp="1"/>
          </p:cNvSpPr>
          <p:nvPr>
            <p:ph type="title"/>
          </p:nvPr>
        </p:nvSpPr>
        <p:spPr/>
        <p:txBody>
          <a:bodyPr/>
          <a:lstStyle/>
          <a:p>
            <a:pPr defTabSz="914400">
              <a:lnSpc>
                <a:spcPct val="100000"/>
              </a:lnSpc>
              <a:defRPr/>
            </a:pPr>
            <a:r>
              <a:rPr lang="en-US" altLang="zh-CN" sz="4500" dirty="0">
                <a:solidFill>
                  <a:prstClr val="white"/>
                </a:solidFill>
                <a:latin typeface="Times New Roman" panose="02020603050405020304" pitchFamily="18" charset="0"/>
                <a:ea typeface="宋体" charset="-122"/>
                <a:cs typeface="Times New Roman" panose="02020603050405020304" pitchFamily="18" charset="0"/>
              </a:rPr>
              <a:t>LLM-as-Predictor</a:t>
            </a:r>
            <a:endParaRPr lang="zh-CN" altLang="en-US" sz="4500" dirty="0">
              <a:solidFill>
                <a:prstClr val="white"/>
              </a:solidFill>
              <a:latin typeface="Times New Roman" panose="02020603050405020304" pitchFamily="18" charset="0"/>
              <a:ea typeface="宋体"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768FDBAD-8853-0DFE-FDED-2E5A7EF1E664}"/>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C63437-A4DD-47E2-B39F-B4494D074D76}" type="slidenum">
              <a:rPr kumimoji="0" lang="en-US" altLang="zh-CN" sz="1200" b="0" i="0" u="none" strike="noStrike" kern="1200" cap="none" spc="0" normalizeH="0" baseline="0" noProof="0" smtClean="0">
                <a:ln>
                  <a:noFill/>
                </a:ln>
                <a:solidFill>
                  <a:prstClr val="white"/>
                </a:solidFill>
                <a:effectLst/>
                <a:uLnTx/>
                <a:uFillTx/>
                <a:latin typeface="微软雅黑" pitchFamily="34" charset="-122"/>
                <a:ea typeface="微软雅黑"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31</a:t>
            </a:fld>
            <a:endParaRPr kumimoji="0" lang="en-US" altLang="zh-CN" sz="12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6" name="文本框 5">
            <a:extLst>
              <a:ext uri="{FF2B5EF4-FFF2-40B4-BE49-F238E27FC236}">
                <a16:creationId xmlns:a16="http://schemas.microsoft.com/office/drawing/2014/main" id="{C813956C-6266-4D5C-A150-73BBC0357B4D}"/>
              </a:ext>
            </a:extLst>
          </p:cNvPr>
          <p:cNvSpPr txBox="1"/>
          <p:nvPr/>
        </p:nvSpPr>
        <p:spPr>
          <a:xfrm>
            <a:off x="577445" y="5951306"/>
            <a:ext cx="11856640" cy="43088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[1] Li Y, Li Z, Wang P, et al. A survey of graph meets large language model: Progress and future directions[J].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arXiv</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preprint arXiv:2311.12399, 2023.</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[2] Chen Z, Mao H, Li H, et al. Exploring the potential of large language models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llms</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in learning on graphs[J].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arXiv</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preprint arXiv:2307.03393, 2023.</a:t>
            </a:r>
          </a:p>
        </p:txBody>
      </p:sp>
      <p:grpSp>
        <p:nvGrpSpPr>
          <p:cNvPr id="5" name="组合 4">
            <a:extLst>
              <a:ext uri="{FF2B5EF4-FFF2-40B4-BE49-F238E27FC236}">
                <a16:creationId xmlns:a16="http://schemas.microsoft.com/office/drawing/2014/main" id="{6CB1568D-A0BC-1ACA-28DC-7FBD45753CA0}"/>
              </a:ext>
            </a:extLst>
          </p:cNvPr>
          <p:cNvGrpSpPr/>
          <p:nvPr/>
        </p:nvGrpSpPr>
        <p:grpSpPr>
          <a:xfrm>
            <a:off x="335360" y="2090314"/>
            <a:ext cx="5039360" cy="3120342"/>
            <a:chOff x="1269925" y="1922054"/>
            <a:chExt cx="5537485" cy="3429176"/>
          </a:xfrm>
        </p:grpSpPr>
        <p:pic>
          <p:nvPicPr>
            <p:cNvPr id="9" name="图片 8">
              <a:extLst>
                <a:ext uri="{FF2B5EF4-FFF2-40B4-BE49-F238E27FC236}">
                  <a16:creationId xmlns:a16="http://schemas.microsoft.com/office/drawing/2014/main" id="{8F3A9985-8476-B2F8-4BC7-5E979FDACA66}"/>
                </a:ext>
              </a:extLst>
            </p:cNvPr>
            <p:cNvPicPr>
              <a:picLocks noChangeAspect="1"/>
            </p:cNvPicPr>
            <p:nvPr/>
          </p:nvPicPr>
          <p:blipFill>
            <a:blip r:embed="rId3"/>
            <a:stretch>
              <a:fillRect/>
            </a:stretch>
          </p:blipFill>
          <p:spPr>
            <a:xfrm>
              <a:off x="1269925" y="1922054"/>
              <a:ext cx="2895749" cy="3429176"/>
            </a:xfrm>
            <a:prstGeom prst="rect">
              <a:avLst/>
            </a:prstGeom>
          </p:spPr>
        </p:pic>
        <p:pic>
          <p:nvPicPr>
            <p:cNvPr id="4" name="图片 3">
              <a:extLst>
                <a:ext uri="{FF2B5EF4-FFF2-40B4-BE49-F238E27FC236}">
                  <a16:creationId xmlns:a16="http://schemas.microsoft.com/office/drawing/2014/main" id="{2556F08D-6E8F-BD25-347F-7552DE2D1DC4}"/>
                </a:ext>
              </a:extLst>
            </p:cNvPr>
            <p:cNvPicPr>
              <a:picLocks noChangeAspect="1"/>
            </p:cNvPicPr>
            <p:nvPr/>
          </p:nvPicPr>
          <p:blipFill>
            <a:blip r:embed="rId4"/>
            <a:stretch>
              <a:fillRect/>
            </a:stretch>
          </p:blipFill>
          <p:spPr>
            <a:xfrm>
              <a:off x="4165674" y="2014133"/>
              <a:ext cx="2641736" cy="3245017"/>
            </a:xfrm>
            <a:prstGeom prst="rect">
              <a:avLst/>
            </a:prstGeom>
          </p:spPr>
        </p:pic>
      </p:grpSp>
      <p:sp>
        <p:nvSpPr>
          <p:cNvPr id="12" name="文本框 11">
            <a:extLst>
              <a:ext uri="{FF2B5EF4-FFF2-40B4-BE49-F238E27FC236}">
                <a16:creationId xmlns:a16="http://schemas.microsoft.com/office/drawing/2014/main" id="{57820305-A4B7-1A36-6671-0397A3E3B19A}"/>
              </a:ext>
            </a:extLst>
          </p:cNvPr>
          <p:cNvSpPr txBox="1"/>
          <p:nvPr/>
        </p:nvSpPr>
        <p:spPr>
          <a:xfrm>
            <a:off x="5681212" y="1589113"/>
            <a:ext cx="6010350" cy="3785652"/>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Enhancer</a:t>
            </a:r>
            <a:r>
              <a:rPr lang="zh-CN" altLang="en-US" sz="2000" dirty="0">
                <a:latin typeface="微软雅黑" panose="020B0503020204020204" pitchFamily="34" charset="-122"/>
                <a:ea typeface="微软雅黑" panose="020B0503020204020204" pitchFamily="34" charset="-122"/>
              </a:rPr>
              <a:t>方法在图学习不同下游任务上迁移的代价比较大。</a:t>
            </a:r>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Predictor</a:t>
            </a:r>
            <a:r>
              <a:rPr lang="zh-CN" altLang="en-US" sz="2000" dirty="0">
                <a:latin typeface="微软雅黑" panose="020B0503020204020204" pitchFamily="34" charset="-122"/>
                <a:ea typeface="微软雅黑" panose="020B0503020204020204" pitchFamily="34" charset="-122"/>
              </a:rPr>
              <a:t>方法中，推理由</a:t>
            </a:r>
            <a:r>
              <a:rPr lang="en-US" altLang="zh-CN" sz="2000" dirty="0">
                <a:latin typeface="微软雅黑" panose="020B0503020204020204" pitchFamily="34" charset="-122"/>
                <a:ea typeface="微软雅黑" panose="020B0503020204020204" pitchFamily="34" charset="-122"/>
              </a:rPr>
              <a:t>LLM</a:t>
            </a:r>
            <a:r>
              <a:rPr lang="zh-CN" altLang="en-US" sz="2000" dirty="0">
                <a:latin typeface="微软雅黑" panose="020B0503020204020204" pitchFamily="34" charset="-122"/>
                <a:ea typeface="微软雅黑" panose="020B0503020204020204" pitchFamily="34" charset="-122"/>
              </a:rPr>
              <a:t>完成，而</a:t>
            </a:r>
            <a:r>
              <a:rPr lang="en-US" altLang="zh-CN" sz="2000" dirty="0">
                <a:latin typeface="微软雅黑" panose="020B0503020204020204" pitchFamily="34" charset="-122"/>
                <a:ea typeface="微软雅黑" panose="020B0503020204020204" pitchFamily="34" charset="-122"/>
              </a:rPr>
              <a:t>GNN</a:t>
            </a:r>
            <a:r>
              <a:rPr lang="zh-CN" altLang="en-US" sz="2000" dirty="0">
                <a:latin typeface="微软雅黑" panose="020B0503020204020204" pitchFamily="34" charset="-122"/>
                <a:ea typeface="微软雅黑" panose="020B0503020204020204" pitchFamily="34" charset="-122"/>
              </a:rPr>
              <a:t>作为辅助。意在利用</a:t>
            </a:r>
            <a:r>
              <a:rPr lang="en-US" altLang="zh-CN" sz="2000" dirty="0">
                <a:latin typeface="微软雅黑" panose="020B0503020204020204" pitchFamily="34" charset="-122"/>
                <a:ea typeface="微软雅黑" panose="020B0503020204020204" pitchFamily="34" charset="-122"/>
              </a:rPr>
              <a:t>LLM</a:t>
            </a:r>
            <a:r>
              <a:rPr lang="zh-CN" altLang="en-US" sz="2000" dirty="0">
                <a:latin typeface="微软雅黑" panose="020B0503020204020204" pitchFamily="34" charset="-122"/>
                <a:ea typeface="微软雅黑" panose="020B0503020204020204" pitchFamily="34" charset="-122"/>
              </a:rPr>
              <a:t>在下游任务上强大的能力，使得模型在图学习的多个任务下都可以使用，并且可以低成本迁移。但需要设计方法向</a:t>
            </a:r>
            <a:r>
              <a:rPr lang="en-US" altLang="zh-CN" sz="2000" dirty="0">
                <a:latin typeface="微软雅黑" panose="020B0503020204020204" pitchFamily="34" charset="-122"/>
                <a:ea typeface="微软雅黑" panose="020B0503020204020204" pitchFamily="34" charset="-122"/>
              </a:rPr>
              <a:t>LLM</a:t>
            </a:r>
            <a:r>
              <a:rPr lang="zh-CN" altLang="en-US" sz="2000" dirty="0">
                <a:latin typeface="微软雅黑" panose="020B0503020204020204" pitchFamily="34" charset="-122"/>
                <a:ea typeface="微软雅黑" panose="020B0503020204020204" pitchFamily="34" charset="-122"/>
              </a:rPr>
              <a:t>传递图结构性信息。</a:t>
            </a:r>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可以通过</a:t>
            </a:r>
            <a:r>
              <a:rPr lang="en-US" altLang="zh-CN" sz="2000" dirty="0">
                <a:latin typeface="微软雅黑" panose="020B0503020204020204" pitchFamily="34" charset="-122"/>
                <a:ea typeface="微软雅黑" panose="020B0503020204020204" pitchFamily="34" charset="-122"/>
              </a:rPr>
              <a:t>prompt</a:t>
            </a:r>
            <a:r>
              <a:rPr lang="zh-CN" altLang="en-US" sz="2000" dirty="0">
                <a:latin typeface="微软雅黑" panose="020B0503020204020204" pitchFamily="34" charset="-122"/>
                <a:ea typeface="微软雅黑" panose="020B0503020204020204" pitchFamily="34" charset="-122"/>
              </a:rPr>
              <a:t>的方式传递（</a:t>
            </a:r>
            <a:r>
              <a:rPr lang="en-US" altLang="zh-CN" sz="2000" b="1" dirty="0">
                <a:solidFill>
                  <a:srgbClr val="0070C0"/>
                </a:solidFill>
                <a:latin typeface="微软雅黑" panose="020B0503020204020204" pitchFamily="34" charset="-122"/>
                <a:ea typeface="微软雅黑" panose="020B0503020204020204" pitchFamily="34" charset="-122"/>
              </a:rPr>
              <a:t>Flatten-based</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也可以直接传递</a:t>
            </a:r>
            <a:r>
              <a:rPr lang="en-US" altLang="zh-CN" sz="2000" dirty="0">
                <a:latin typeface="微软雅黑" panose="020B0503020204020204" pitchFamily="34" charset="-122"/>
                <a:ea typeface="微软雅黑" panose="020B0503020204020204" pitchFamily="34" charset="-122"/>
              </a:rPr>
              <a:t>GNN</a:t>
            </a:r>
            <a:r>
              <a:rPr lang="zh-CN" altLang="en-US" sz="2000" dirty="0">
                <a:latin typeface="微软雅黑" panose="020B0503020204020204" pitchFamily="34" charset="-122"/>
                <a:ea typeface="微软雅黑" panose="020B0503020204020204" pitchFamily="34" charset="-122"/>
              </a:rPr>
              <a:t>生成的</a:t>
            </a:r>
            <a:r>
              <a:rPr lang="en-US" altLang="zh-CN" sz="2000" dirty="0">
                <a:latin typeface="微软雅黑" panose="020B0503020204020204" pitchFamily="34" charset="-122"/>
                <a:ea typeface="微软雅黑" panose="020B0503020204020204" pitchFamily="34" charset="-122"/>
              </a:rPr>
              <a:t>embedding</a:t>
            </a:r>
            <a:r>
              <a:rPr lang="zh-CN" altLang="en-US" sz="2000" dirty="0">
                <a:latin typeface="微软雅黑" panose="020B0503020204020204" pitchFamily="34" charset="-122"/>
                <a:ea typeface="微软雅黑" panose="020B0503020204020204" pitchFamily="34" charset="-122"/>
              </a:rPr>
              <a:t>（</a:t>
            </a:r>
            <a:r>
              <a:rPr lang="en-US" altLang="zh-CN" sz="2000" b="1" dirty="0">
                <a:solidFill>
                  <a:srgbClr val="0070C0"/>
                </a:solidFill>
                <a:latin typeface="微软雅黑" panose="020B0503020204020204" pitchFamily="34" charset="-122"/>
                <a:ea typeface="微软雅黑" panose="020B0503020204020204" pitchFamily="34" charset="-122"/>
              </a:rPr>
              <a:t>GNN-based</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sp>
        <p:nvSpPr>
          <p:cNvPr id="14" name="文本占位符 2">
            <a:extLst>
              <a:ext uri="{FF2B5EF4-FFF2-40B4-BE49-F238E27FC236}">
                <a16:creationId xmlns:a16="http://schemas.microsoft.com/office/drawing/2014/main" id="{5713B928-2980-700D-14E1-CCAB3572B0BF}"/>
              </a:ext>
            </a:extLst>
          </p:cNvPr>
          <p:cNvSpPr txBox="1">
            <a:spLocks/>
          </p:cNvSpPr>
          <p:nvPr/>
        </p:nvSpPr>
        <p:spPr>
          <a:xfrm>
            <a:off x="335360" y="1109194"/>
            <a:ext cx="9164240" cy="434920"/>
          </a:xfrm>
          <a:prstGeom prst="rect">
            <a:avLst/>
          </a:prstGeom>
        </p:spPr>
        <p:txBody>
          <a:bodyPr vert="horz" lIns="0" tIns="0" rIns="0" bIns="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
                <a:srgbClr val="004586"/>
              </a:buClr>
              <a:buSzPct val="70000"/>
              <a:buNone/>
              <a:tabLst/>
              <a:defRPr/>
            </a:pPr>
            <a:r>
              <a:rPr kumimoji="0" lang="en-US" altLang="zh-CN"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Motivation</a:t>
            </a:r>
            <a:endParaRPr kumimoji="0" lang="en-US" altLang="zh-CN" sz="18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endParaRPr>
          </a:p>
        </p:txBody>
      </p:sp>
    </p:spTree>
    <p:extLst>
      <p:ext uri="{BB962C8B-B14F-4D97-AF65-F5344CB8AC3E}">
        <p14:creationId xmlns:p14="http://schemas.microsoft.com/office/powerpoint/2010/main" val="12355104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BFA8A-ED49-1B5C-9CF2-2808DEE0BC15}"/>
            </a:ext>
          </a:extLst>
        </p:cNvPr>
        <p:cNvGrpSpPr/>
        <p:nvPr/>
      </p:nvGrpSpPr>
      <p:grpSpPr>
        <a:xfrm>
          <a:off x="0" y="0"/>
          <a:ext cx="0" cy="0"/>
          <a:chOff x="0" y="0"/>
          <a:chExt cx="0" cy="0"/>
        </a:xfrm>
      </p:grpSpPr>
      <p:sp>
        <p:nvSpPr>
          <p:cNvPr id="7" name="文本占位符 2">
            <a:extLst>
              <a:ext uri="{FF2B5EF4-FFF2-40B4-BE49-F238E27FC236}">
                <a16:creationId xmlns:a16="http://schemas.microsoft.com/office/drawing/2014/main" id="{C563641A-8569-936D-1818-06DE98B622FC}"/>
              </a:ext>
            </a:extLst>
          </p:cNvPr>
          <p:cNvSpPr txBox="1">
            <a:spLocks/>
          </p:cNvSpPr>
          <p:nvPr/>
        </p:nvSpPr>
        <p:spPr>
          <a:xfrm>
            <a:off x="335360" y="1063680"/>
            <a:ext cx="9164240" cy="434920"/>
          </a:xfrm>
          <a:prstGeom prst="rect">
            <a:avLst/>
          </a:prstGeom>
        </p:spPr>
        <p:txBody>
          <a:bodyPr vert="horz" lIns="0" tIns="0" rIns="0" bIns="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
                <a:srgbClr val="004586"/>
              </a:buClr>
              <a:buSzPct val="70000"/>
              <a:buNone/>
              <a:tabLst/>
              <a:defRPr/>
            </a:pPr>
            <a:r>
              <a:rPr kumimoji="0" lang="en-US" altLang="zh-CN"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Flatten-based:</a:t>
            </a:r>
            <a:r>
              <a:rPr lang="en-US" altLang="zh-CN" sz="2400" b="1" dirty="0">
                <a:solidFill>
                  <a:srgbClr val="1C1C1C"/>
                </a:solidFill>
                <a:latin typeface="Times New Roman" pitchFamily="18" charset="0"/>
                <a:ea typeface="Microsoft YaHei" pitchFamily="50"/>
                <a:cs typeface="Times New Roman" panose="02020603050405020304" pitchFamily="18" charset="0"/>
              </a:rPr>
              <a:t>  </a:t>
            </a:r>
            <a:r>
              <a:rPr lang="zh-CN" altLang="en-US" sz="2400" b="1" dirty="0">
                <a:solidFill>
                  <a:srgbClr val="1C1C1C"/>
                </a:solidFill>
                <a:latin typeface="Times New Roman" pitchFamily="18" charset="0"/>
                <a:ea typeface="Microsoft YaHei" pitchFamily="50"/>
                <a:cs typeface="Times New Roman" panose="02020603050405020304" pitchFamily="18" charset="0"/>
              </a:rPr>
              <a:t>图结构扁平化</a:t>
            </a:r>
            <a:endParaRPr kumimoji="0" lang="en-US" altLang="zh-CN" sz="18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endParaRPr>
          </a:p>
        </p:txBody>
      </p:sp>
      <p:sp>
        <p:nvSpPr>
          <p:cNvPr id="2" name="标题 1">
            <a:extLst>
              <a:ext uri="{FF2B5EF4-FFF2-40B4-BE49-F238E27FC236}">
                <a16:creationId xmlns:a16="http://schemas.microsoft.com/office/drawing/2014/main" id="{113AB401-6A7A-AB94-4057-4489617191BB}"/>
              </a:ext>
            </a:extLst>
          </p:cNvPr>
          <p:cNvSpPr>
            <a:spLocks noGrp="1"/>
          </p:cNvSpPr>
          <p:nvPr>
            <p:ph type="title"/>
          </p:nvPr>
        </p:nvSpPr>
        <p:spPr/>
        <p:txBody>
          <a:bodyPr/>
          <a:lstStyle/>
          <a:p>
            <a:pPr defTabSz="914400">
              <a:lnSpc>
                <a:spcPct val="100000"/>
              </a:lnSpc>
              <a:defRPr/>
            </a:pPr>
            <a:r>
              <a:rPr lang="en-US" altLang="zh-CN" sz="4500" dirty="0">
                <a:solidFill>
                  <a:prstClr val="white"/>
                </a:solidFill>
                <a:latin typeface="Times New Roman" panose="02020603050405020304" pitchFamily="18" charset="0"/>
                <a:ea typeface="宋体" charset="-122"/>
                <a:cs typeface="Times New Roman" panose="02020603050405020304" pitchFamily="18" charset="0"/>
              </a:rPr>
              <a:t>LLM-as-Predictor</a:t>
            </a:r>
            <a:endParaRPr lang="zh-CN" altLang="en-US" sz="4500" dirty="0">
              <a:solidFill>
                <a:prstClr val="white"/>
              </a:solidFill>
              <a:latin typeface="Times New Roman" panose="02020603050405020304" pitchFamily="18" charset="0"/>
              <a:ea typeface="宋体"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768FDBAD-8853-0DFE-FDED-2E5A7EF1E664}"/>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C63437-A4DD-47E2-B39F-B4494D074D76}" type="slidenum">
              <a:rPr kumimoji="0" lang="en-US" altLang="zh-CN" sz="1200" b="0" i="0" u="none" strike="noStrike" kern="1200" cap="none" spc="0" normalizeH="0" baseline="0" noProof="0" smtClean="0">
                <a:ln>
                  <a:noFill/>
                </a:ln>
                <a:solidFill>
                  <a:prstClr val="white"/>
                </a:solidFill>
                <a:effectLst/>
                <a:uLnTx/>
                <a:uFillTx/>
                <a:latin typeface="微软雅黑" pitchFamily="34" charset="-122"/>
                <a:ea typeface="微软雅黑"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32</a:t>
            </a:fld>
            <a:endParaRPr kumimoji="0" lang="en-US" altLang="zh-CN" sz="12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6" name="文本框 5">
            <a:extLst>
              <a:ext uri="{FF2B5EF4-FFF2-40B4-BE49-F238E27FC236}">
                <a16:creationId xmlns:a16="http://schemas.microsoft.com/office/drawing/2014/main" id="{C813956C-6266-4D5C-A150-73BBC0357B4D}"/>
              </a:ext>
            </a:extLst>
          </p:cNvPr>
          <p:cNvSpPr txBox="1"/>
          <p:nvPr/>
        </p:nvSpPr>
        <p:spPr>
          <a:xfrm>
            <a:off x="536805" y="6135421"/>
            <a:ext cx="11856640" cy="43088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[1] Li Y, Li Z, Wang P, et al. A survey of graph meets large language model: Progress and future directions[J].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arXiv</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preprint arXiv:2311.12399, 2023.</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[2] Chen Z, Mao H, Li H, et al. Exploring the potential of large language models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llms</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in learning on graphs[J].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arXiv</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preprint arXiv:2307.03393, 2023.</a:t>
            </a:r>
          </a:p>
        </p:txBody>
      </p:sp>
      <p:grpSp>
        <p:nvGrpSpPr>
          <p:cNvPr id="5" name="组合 4">
            <a:extLst>
              <a:ext uri="{FF2B5EF4-FFF2-40B4-BE49-F238E27FC236}">
                <a16:creationId xmlns:a16="http://schemas.microsoft.com/office/drawing/2014/main" id="{6CB1568D-A0BC-1ACA-28DC-7FBD45753CA0}"/>
              </a:ext>
            </a:extLst>
          </p:cNvPr>
          <p:cNvGrpSpPr/>
          <p:nvPr/>
        </p:nvGrpSpPr>
        <p:grpSpPr>
          <a:xfrm>
            <a:off x="335360" y="2090314"/>
            <a:ext cx="5039360" cy="3120342"/>
            <a:chOff x="1269925" y="1922054"/>
            <a:chExt cx="5537485" cy="3429176"/>
          </a:xfrm>
        </p:grpSpPr>
        <p:pic>
          <p:nvPicPr>
            <p:cNvPr id="9" name="图片 8">
              <a:extLst>
                <a:ext uri="{FF2B5EF4-FFF2-40B4-BE49-F238E27FC236}">
                  <a16:creationId xmlns:a16="http://schemas.microsoft.com/office/drawing/2014/main" id="{8F3A9985-8476-B2F8-4BC7-5E979FDACA66}"/>
                </a:ext>
              </a:extLst>
            </p:cNvPr>
            <p:cNvPicPr>
              <a:picLocks noChangeAspect="1"/>
            </p:cNvPicPr>
            <p:nvPr/>
          </p:nvPicPr>
          <p:blipFill>
            <a:blip r:embed="rId3"/>
            <a:stretch>
              <a:fillRect/>
            </a:stretch>
          </p:blipFill>
          <p:spPr>
            <a:xfrm>
              <a:off x="1269925" y="1922054"/>
              <a:ext cx="2895749" cy="3429176"/>
            </a:xfrm>
            <a:prstGeom prst="rect">
              <a:avLst/>
            </a:prstGeom>
          </p:spPr>
        </p:pic>
        <p:pic>
          <p:nvPicPr>
            <p:cNvPr id="4" name="图片 3">
              <a:extLst>
                <a:ext uri="{FF2B5EF4-FFF2-40B4-BE49-F238E27FC236}">
                  <a16:creationId xmlns:a16="http://schemas.microsoft.com/office/drawing/2014/main" id="{2556F08D-6E8F-BD25-347F-7552DE2D1DC4}"/>
                </a:ext>
              </a:extLst>
            </p:cNvPr>
            <p:cNvPicPr>
              <a:picLocks noChangeAspect="1"/>
            </p:cNvPicPr>
            <p:nvPr/>
          </p:nvPicPr>
          <p:blipFill>
            <a:blip r:embed="rId4"/>
            <a:stretch>
              <a:fillRect/>
            </a:stretch>
          </p:blipFill>
          <p:spPr>
            <a:xfrm>
              <a:off x="4165674" y="2014133"/>
              <a:ext cx="2641736" cy="3245017"/>
            </a:xfrm>
            <a:prstGeom prst="rect">
              <a:avLst/>
            </a:prstGeom>
          </p:spPr>
        </p:pic>
      </p:grpSp>
      <p:sp>
        <p:nvSpPr>
          <p:cNvPr id="8" name="文本框 7">
            <a:extLst>
              <a:ext uri="{FF2B5EF4-FFF2-40B4-BE49-F238E27FC236}">
                <a16:creationId xmlns:a16="http://schemas.microsoft.com/office/drawing/2014/main" id="{1424CE2B-05BF-CB22-84F7-165E2030A0AE}"/>
              </a:ext>
            </a:extLst>
          </p:cNvPr>
          <p:cNvSpPr txBox="1"/>
          <p:nvPr/>
        </p:nvSpPr>
        <p:spPr>
          <a:xfrm>
            <a:off x="5559292" y="3288756"/>
            <a:ext cx="6010350" cy="1211357"/>
          </a:xfrm>
          <a:prstGeom prst="rect">
            <a:avLst/>
          </a:prstGeom>
          <a:noFill/>
        </p:spPr>
        <p:txBody>
          <a:bodyPr wrap="square" rtlCol="0">
            <a:spAutoFit/>
          </a:bodyPr>
          <a:lstStyle/>
          <a:p>
            <a:pPr>
              <a:lnSpc>
                <a:spcPts val="3000"/>
              </a:lnSpc>
            </a:pPr>
            <a:r>
              <a:rPr lang="zh-CN" altLang="en-US" sz="2000" dirty="0">
                <a:latin typeface="微软雅黑" panose="020B0503020204020204" pitchFamily="34" charset="-122"/>
                <a:ea typeface="微软雅黑" panose="020B0503020204020204" pitchFamily="34" charset="-122"/>
              </a:rPr>
              <a:t>设计一些策略以文本形式将图的结构性信息嵌入</a:t>
            </a:r>
            <a:r>
              <a:rPr lang="en-US" altLang="zh-CN" sz="2000" dirty="0">
                <a:latin typeface="微软雅黑" panose="020B0503020204020204" pitchFamily="34" charset="-122"/>
                <a:ea typeface="微软雅黑" panose="020B0503020204020204" pitchFamily="34" charset="-122"/>
              </a:rPr>
              <a:t>Prompt</a:t>
            </a:r>
            <a:r>
              <a:rPr lang="zh-CN" altLang="en-US" sz="2000" dirty="0">
                <a:latin typeface="微软雅黑" panose="020B0503020204020204" pitchFamily="34" charset="-122"/>
                <a:ea typeface="微软雅黑" panose="020B0503020204020204" pitchFamily="34" charset="-122"/>
              </a:rPr>
              <a:t>。比如附上邻接链表、附上周边结点文本信息总结等。</a:t>
            </a:r>
            <a:endParaRPr lang="en-US" altLang="zh-CN" sz="20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61ADD34B-9741-9BFB-B016-D615CDC35B3E}"/>
              </a:ext>
            </a:extLst>
          </p:cNvPr>
          <p:cNvSpPr txBox="1"/>
          <p:nvPr/>
        </p:nvSpPr>
        <p:spPr>
          <a:xfrm>
            <a:off x="5559292" y="4706768"/>
            <a:ext cx="6010349" cy="826637"/>
          </a:xfrm>
          <a:prstGeom prst="rect">
            <a:avLst/>
          </a:prstGeom>
          <a:noFill/>
        </p:spPr>
        <p:txBody>
          <a:bodyPr wrap="square" rtlCol="0">
            <a:spAutoFit/>
          </a:bodyPr>
          <a:lstStyle/>
          <a:p>
            <a:pPr>
              <a:lnSpc>
                <a:spcPts val="3000"/>
              </a:lnSpc>
            </a:pPr>
            <a:r>
              <a:rPr lang="zh-CN" altLang="en-US" sz="2000" dirty="0">
                <a:latin typeface="微软雅黑" panose="020B0503020204020204" pitchFamily="34" charset="-122"/>
                <a:ea typeface="微软雅黑" panose="020B0503020204020204" pitchFamily="34" charset="-122"/>
              </a:rPr>
              <a:t>复合了图结构性信息和任务描述的</a:t>
            </a:r>
            <a:r>
              <a:rPr lang="en-US" altLang="zh-CN" sz="2000" dirty="0">
                <a:latin typeface="微软雅黑" panose="020B0503020204020204" pitchFamily="34" charset="-122"/>
                <a:ea typeface="微软雅黑" panose="020B0503020204020204" pitchFamily="34" charset="-122"/>
              </a:rPr>
              <a:t>prompt</a:t>
            </a:r>
            <a:r>
              <a:rPr lang="zh-CN" altLang="en-US" sz="2000" dirty="0">
                <a:latin typeface="微软雅黑" panose="020B0503020204020204" pitchFamily="34" charset="-122"/>
                <a:ea typeface="微软雅黑" panose="020B0503020204020204" pitchFamily="34" charset="-122"/>
              </a:rPr>
              <a:t>输入</a:t>
            </a:r>
            <a:r>
              <a:rPr lang="en-US" altLang="zh-CN" sz="2000" dirty="0">
                <a:latin typeface="微软雅黑" panose="020B0503020204020204" pitchFamily="34" charset="-122"/>
                <a:ea typeface="微软雅黑" panose="020B0503020204020204" pitchFamily="34" charset="-122"/>
              </a:rPr>
              <a:t>LLM</a:t>
            </a:r>
            <a:r>
              <a:rPr lang="zh-CN" altLang="en-US" sz="2000" dirty="0">
                <a:latin typeface="微软雅黑" panose="020B0503020204020204" pitchFamily="34" charset="-122"/>
                <a:ea typeface="微软雅黑" panose="020B0503020204020204" pitchFamily="34" charset="-122"/>
              </a:rPr>
              <a:t>，进行预测。</a:t>
            </a:r>
            <a:endParaRPr lang="en-US" altLang="zh-CN" sz="2000"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57820305-A4B7-1A36-6671-0397A3E3B19A}"/>
              </a:ext>
            </a:extLst>
          </p:cNvPr>
          <p:cNvSpPr txBox="1"/>
          <p:nvPr/>
        </p:nvSpPr>
        <p:spPr>
          <a:xfrm>
            <a:off x="5559292" y="1441874"/>
            <a:ext cx="6010350" cy="1015663"/>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直接以文本形式传入图结构性信息。相当于在</a:t>
            </a:r>
            <a:r>
              <a:rPr lang="en-US" altLang="zh-CN" sz="2000" dirty="0">
                <a:latin typeface="微软雅黑" panose="020B0503020204020204" pitchFamily="34" charset="-122"/>
                <a:ea typeface="微软雅黑" panose="020B0503020204020204" pitchFamily="34" charset="-122"/>
              </a:rPr>
              <a:t>prompt</a:t>
            </a:r>
            <a:r>
              <a:rPr lang="zh-CN" altLang="en-US" sz="2000" dirty="0">
                <a:latin typeface="微软雅黑" panose="020B0503020204020204" pitchFamily="34" charset="-122"/>
                <a:ea typeface="微软雅黑" panose="020B0503020204020204" pitchFamily="34" charset="-122"/>
              </a:rPr>
              <a:t>中直接完成了原本</a:t>
            </a:r>
            <a:r>
              <a:rPr lang="en-US" altLang="zh-CN" sz="2000" dirty="0">
                <a:latin typeface="微软雅黑" panose="020B0503020204020204" pitchFamily="34" charset="-122"/>
                <a:ea typeface="微软雅黑" panose="020B0503020204020204" pitchFamily="34" charset="-122"/>
              </a:rPr>
              <a:t>GNN</a:t>
            </a:r>
            <a:r>
              <a:rPr lang="zh-CN" altLang="en-US" sz="2000" dirty="0">
                <a:latin typeface="微软雅黑" panose="020B0503020204020204" pitchFamily="34" charset="-122"/>
                <a:ea typeface="微软雅黑" panose="020B0503020204020204" pitchFamily="34" charset="-122"/>
              </a:rPr>
              <a:t>所做的采样、聚合等步骤。</a:t>
            </a:r>
            <a:endParaRPr lang="en-US" altLang="zh-CN" sz="20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A9AEA5B-D7B8-D61C-99BA-33BB075C26F5}"/>
              </a:ext>
            </a:extLst>
          </p:cNvPr>
          <p:cNvSpPr txBox="1"/>
          <p:nvPr/>
        </p:nvSpPr>
        <p:spPr>
          <a:xfrm>
            <a:off x="5559292" y="2888646"/>
            <a:ext cx="1394402" cy="400110"/>
          </a:xfrm>
          <a:prstGeom prst="rect">
            <a:avLst/>
          </a:prstGeom>
          <a:noFill/>
        </p:spPr>
        <p:txBody>
          <a:bodyPr wrap="square">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主要流程</a:t>
            </a:r>
            <a:endParaRPr lang="en-US" altLang="zh-CN" sz="2000" dirty="0">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07C0DF20-3CB0-F4ED-9CD0-31AFEF9ED4F4}"/>
              </a:ext>
            </a:extLst>
          </p:cNvPr>
          <p:cNvSpPr/>
          <p:nvPr/>
        </p:nvSpPr>
        <p:spPr>
          <a:xfrm>
            <a:off x="254000" y="2090314"/>
            <a:ext cx="2716622" cy="3120342"/>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47396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BFA8A-ED49-1B5C-9CF2-2808DEE0BC1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13AB401-6A7A-AB94-4057-4489617191BB}"/>
              </a:ext>
            </a:extLst>
          </p:cNvPr>
          <p:cNvSpPr>
            <a:spLocks noGrp="1"/>
          </p:cNvSpPr>
          <p:nvPr>
            <p:ph type="title"/>
          </p:nvPr>
        </p:nvSpPr>
        <p:spPr/>
        <p:txBody>
          <a:bodyPr/>
          <a:lstStyle/>
          <a:p>
            <a:pPr defTabSz="914400">
              <a:lnSpc>
                <a:spcPct val="100000"/>
              </a:lnSpc>
              <a:defRPr/>
            </a:pPr>
            <a:r>
              <a:rPr lang="en-US" altLang="zh-CN" sz="4500" dirty="0">
                <a:solidFill>
                  <a:prstClr val="white"/>
                </a:solidFill>
                <a:latin typeface="Times New Roman" panose="02020603050405020304" pitchFamily="18" charset="0"/>
                <a:ea typeface="宋体" charset="-122"/>
                <a:cs typeface="Times New Roman" panose="02020603050405020304" pitchFamily="18" charset="0"/>
              </a:rPr>
              <a:t>LLM-as-Predictor</a:t>
            </a:r>
            <a:endParaRPr lang="zh-CN" altLang="en-US" sz="4500" dirty="0">
              <a:solidFill>
                <a:prstClr val="white"/>
              </a:solidFill>
              <a:latin typeface="Times New Roman" panose="02020603050405020304" pitchFamily="18" charset="0"/>
              <a:ea typeface="宋体"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768FDBAD-8853-0DFE-FDED-2E5A7EF1E664}"/>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C63437-A4DD-47E2-B39F-B4494D074D76}" type="slidenum">
              <a:rPr kumimoji="0" lang="en-US" altLang="zh-CN" sz="1200" b="0" i="0" u="none" strike="noStrike" kern="1200" cap="none" spc="0" normalizeH="0" baseline="0" noProof="0" smtClean="0">
                <a:ln>
                  <a:noFill/>
                </a:ln>
                <a:solidFill>
                  <a:prstClr val="white"/>
                </a:solidFill>
                <a:effectLst/>
                <a:uLnTx/>
                <a:uFillTx/>
                <a:latin typeface="微软雅黑" pitchFamily="34" charset="-122"/>
                <a:ea typeface="微软雅黑"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33</a:t>
            </a:fld>
            <a:endParaRPr kumimoji="0" lang="en-US" altLang="zh-CN" sz="12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6" name="文本框 5">
            <a:extLst>
              <a:ext uri="{FF2B5EF4-FFF2-40B4-BE49-F238E27FC236}">
                <a16:creationId xmlns:a16="http://schemas.microsoft.com/office/drawing/2014/main" id="{C813956C-6266-4D5C-A150-73BBC0357B4D}"/>
              </a:ext>
            </a:extLst>
          </p:cNvPr>
          <p:cNvSpPr txBox="1"/>
          <p:nvPr/>
        </p:nvSpPr>
        <p:spPr>
          <a:xfrm>
            <a:off x="577445" y="6304698"/>
            <a:ext cx="11856640" cy="2616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Chen Z, Mao H, Li H, et al. Exploring the potential of large language models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llms</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in learning on graphs[J].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arXiv</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preprint arXiv:2307.03393, 2023.</a:t>
            </a:r>
          </a:p>
        </p:txBody>
      </p:sp>
      <p:pic>
        <p:nvPicPr>
          <p:cNvPr id="7" name="图片 6">
            <a:extLst>
              <a:ext uri="{FF2B5EF4-FFF2-40B4-BE49-F238E27FC236}">
                <a16:creationId xmlns:a16="http://schemas.microsoft.com/office/drawing/2014/main" id="{CF6F03D4-D852-E1AE-B1AD-C02FA6DD89B7}"/>
              </a:ext>
            </a:extLst>
          </p:cNvPr>
          <p:cNvPicPr>
            <a:picLocks noChangeAspect="1"/>
          </p:cNvPicPr>
          <p:nvPr/>
        </p:nvPicPr>
        <p:blipFill>
          <a:blip r:embed="rId3"/>
          <a:stretch>
            <a:fillRect/>
          </a:stretch>
        </p:blipFill>
        <p:spPr>
          <a:xfrm>
            <a:off x="6410962" y="1763512"/>
            <a:ext cx="4803350" cy="1932489"/>
          </a:xfrm>
          <a:prstGeom prst="rect">
            <a:avLst/>
          </a:prstGeom>
        </p:spPr>
      </p:pic>
      <p:grpSp>
        <p:nvGrpSpPr>
          <p:cNvPr id="12" name="组合 11">
            <a:extLst>
              <a:ext uri="{FF2B5EF4-FFF2-40B4-BE49-F238E27FC236}">
                <a16:creationId xmlns:a16="http://schemas.microsoft.com/office/drawing/2014/main" id="{B2467F0A-5ABB-3AED-F3B6-546A646B8B58}"/>
              </a:ext>
            </a:extLst>
          </p:cNvPr>
          <p:cNvGrpSpPr/>
          <p:nvPr/>
        </p:nvGrpSpPr>
        <p:grpSpPr>
          <a:xfrm>
            <a:off x="335360" y="1006157"/>
            <a:ext cx="11521280" cy="523220"/>
            <a:chOff x="335360" y="1006157"/>
            <a:chExt cx="11521280" cy="523220"/>
          </a:xfrm>
        </p:grpSpPr>
        <p:sp>
          <p:nvSpPr>
            <p:cNvPr id="11" name="文本占位符 2">
              <a:extLst>
                <a:ext uri="{FF2B5EF4-FFF2-40B4-BE49-F238E27FC236}">
                  <a16:creationId xmlns:a16="http://schemas.microsoft.com/office/drawing/2014/main" id="{7D246C4E-2024-0764-CE53-5941470F3462}"/>
                </a:ext>
              </a:extLst>
            </p:cNvPr>
            <p:cNvSpPr txBox="1">
              <a:spLocks/>
            </p:cNvSpPr>
            <p:nvPr/>
          </p:nvSpPr>
          <p:spPr>
            <a:xfrm>
              <a:off x="335360" y="1063680"/>
              <a:ext cx="2255440" cy="434920"/>
            </a:xfrm>
            <a:prstGeom prst="rect">
              <a:avLst/>
            </a:prstGeom>
          </p:spPr>
          <p:txBody>
            <a:bodyPr vert="horz" lIns="0" tIns="0" rIns="0" bIns="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
                  <a:srgbClr val="004586"/>
                </a:buClr>
                <a:buSzPct val="70000"/>
                <a:buNone/>
                <a:tabLst/>
                <a:defRPr/>
              </a:pPr>
              <a:r>
                <a:rPr kumimoji="0" lang="en-US" altLang="zh-CN"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Flatten-based:</a:t>
              </a:r>
              <a:endParaRPr kumimoji="0" lang="en-US" altLang="zh-CN" sz="18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endParaRPr>
            </a:p>
          </p:txBody>
        </p:sp>
        <p:sp>
          <p:nvSpPr>
            <p:cNvPr id="5" name="文本框 4">
              <a:extLst>
                <a:ext uri="{FF2B5EF4-FFF2-40B4-BE49-F238E27FC236}">
                  <a16:creationId xmlns:a16="http://schemas.microsoft.com/office/drawing/2014/main" id="{79EF0823-C5A3-77A0-E454-A7C33AA4AB91}"/>
                </a:ext>
              </a:extLst>
            </p:cNvPr>
            <p:cNvSpPr txBox="1"/>
            <p:nvPr/>
          </p:nvSpPr>
          <p:spPr>
            <a:xfrm>
              <a:off x="5511720" y="1006157"/>
              <a:ext cx="6344920" cy="461665"/>
            </a:xfrm>
            <a:prstGeom prst="rect">
              <a:avLst/>
            </a:prstGeom>
            <a:noFill/>
          </p:spPr>
          <p:txBody>
            <a:bodyPr wrap="square">
              <a:spAutoFit/>
            </a:bodyPr>
            <a:lstStyle/>
            <a:p>
              <a:r>
                <a:rPr kumimoji="0" lang="zh-CN" altLang="en-US"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a:t>
              </a:r>
              <a:r>
                <a:rPr kumimoji="0" lang="en-US" altLang="zh-CN"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SIGKDD explorations’2023</a:t>
              </a:r>
              <a:r>
                <a:rPr kumimoji="0" lang="zh-CN" altLang="en-US"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a:t>
              </a:r>
              <a:endParaRPr lang="zh-CN" altLang="en-US" sz="2400" dirty="0"/>
            </a:p>
          </p:txBody>
        </p:sp>
        <p:sp>
          <p:nvSpPr>
            <p:cNvPr id="10" name="文本框 9">
              <a:extLst>
                <a:ext uri="{FF2B5EF4-FFF2-40B4-BE49-F238E27FC236}">
                  <a16:creationId xmlns:a16="http://schemas.microsoft.com/office/drawing/2014/main" id="{B68BEAD2-C10A-9484-B1C5-1FAFF50D421C}"/>
                </a:ext>
              </a:extLst>
            </p:cNvPr>
            <p:cNvSpPr txBox="1"/>
            <p:nvPr/>
          </p:nvSpPr>
          <p:spPr>
            <a:xfrm>
              <a:off x="2333668" y="1006157"/>
              <a:ext cx="3518492" cy="523220"/>
            </a:xfrm>
            <a:prstGeom prst="rect">
              <a:avLst/>
            </a:prstGeom>
            <a:noFill/>
          </p:spPr>
          <p:txBody>
            <a:bodyPr wrap="square">
              <a:spAutoFit/>
            </a:bodyPr>
            <a:lstStyle/>
            <a:p>
              <a:r>
                <a:rPr lang="en-US" altLang="zh-CN" sz="1400" b="1" dirty="0">
                  <a:latin typeface="Times New Roman" panose="02020603050405020304" pitchFamily="18" charset="0"/>
                  <a:cs typeface="Times New Roman" panose="02020603050405020304" pitchFamily="18" charset="0"/>
                </a:rPr>
                <a:t>Exploring the Potential of Large Language </a:t>
              </a:r>
            </a:p>
            <a:p>
              <a:r>
                <a:rPr lang="en-US" altLang="zh-CN" sz="1400" b="1" dirty="0">
                  <a:latin typeface="Times New Roman" panose="02020603050405020304" pitchFamily="18" charset="0"/>
                  <a:cs typeface="Times New Roman" panose="02020603050405020304" pitchFamily="18" charset="0"/>
                </a:rPr>
                <a:t>Models (LLMs) in Learning on Graphs</a:t>
              </a:r>
              <a:endParaRPr lang="zh-CN" altLang="en-US" sz="1400" dirty="0"/>
            </a:p>
          </p:txBody>
        </p:sp>
      </p:grpSp>
      <p:pic>
        <p:nvPicPr>
          <p:cNvPr id="13" name="图片 12">
            <a:extLst>
              <a:ext uri="{FF2B5EF4-FFF2-40B4-BE49-F238E27FC236}">
                <a16:creationId xmlns:a16="http://schemas.microsoft.com/office/drawing/2014/main" id="{4FB87D4B-2403-EBDB-C84A-074DC04A2F9F}"/>
              </a:ext>
            </a:extLst>
          </p:cNvPr>
          <p:cNvPicPr>
            <a:picLocks noChangeAspect="1"/>
          </p:cNvPicPr>
          <p:nvPr/>
        </p:nvPicPr>
        <p:blipFill rotWithShape="1">
          <a:blip r:embed="rId4"/>
          <a:srcRect r="19527"/>
          <a:stretch/>
        </p:blipFill>
        <p:spPr>
          <a:xfrm>
            <a:off x="1133433" y="2089316"/>
            <a:ext cx="4490640" cy="1280882"/>
          </a:xfrm>
          <a:prstGeom prst="rect">
            <a:avLst/>
          </a:prstGeom>
        </p:spPr>
      </p:pic>
      <p:sp>
        <p:nvSpPr>
          <p:cNvPr id="14" name="文本框 13">
            <a:extLst>
              <a:ext uri="{FF2B5EF4-FFF2-40B4-BE49-F238E27FC236}">
                <a16:creationId xmlns:a16="http://schemas.microsoft.com/office/drawing/2014/main" id="{23AD0AEA-AC46-CF3A-79E9-1937AD02F639}"/>
              </a:ext>
            </a:extLst>
          </p:cNvPr>
          <p:cNvSpPr txBox="1"/>
          <p:nvPr/>
        </p:nvSpPr>
        <p:spPr>
          <a:xfrm>
            <a:off x="1048808" y="1686963"/>
            <a:ext cx="4832455"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以总结邻居的形式完成类似</a:t>
            </a:r>
            <a:r>
              <a:rPr lang="en-US" altLang="zh-CN" dirty="0">
                <a:latin typeface="微软雅黑" panose="020B0503020204020204" pitchFamily="34" charset="-122"/>
                <a:ea typeface="微软雅黑" panose="020B0503020204020204" pitchFamily="34" charset="-122"/>
              </a:rPr>
              <a:t>GNN</a:t>
            </a:r>
            <a:r>
              <a:rPr lang="zh-CN" altLang="en-US" dirty="0">
                <a:latin typeface="微软雅黑" panose="020B0503020204020204" pitchFamily="34" charset="-122"/>
                <a:ea typeface="微软雅黑" panose="020B0503020204020204" pitchFamily="34" charset="-122"/>
              </a:rPr>
              <a:t>聚合的过程。</a:t>
            </a:r>
          </a:p>
        </p:txBody>
      </p:sp>
      <p:sp>
        <p:nvSpPr>
          <p:cNvPr id="15" name="文本框 14">
            <a:extLst>
              <a:ext uri="{FF2B5EF4-FFF2-40B4-BE49-F238E27FC236}">
                <a16:creationId xmlns:a16="http://schemas.microsoft.com/office/drawing/2014/main" id="{E09BA3E4-BC4E-4538-C831-B79205A21B0A}"/>
              </a:ext>
            </a:extLst>
          </p:cNvPr>
          <p:cNvSpPr txBox="1"/>
          <p:nvPr/>
        </p:nvSpPr>
        <p:spPr>
          <a:xfrm>
            <a:off x="983493" y="3844698"/>
            <a:ext cx="479052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总结这一步也是用</a:t>
            </a:r>
            <a:r>
              <a:rPr lang="en-US" altLang="zh-CN" dirty="0">
                <a:latin typeface="微软雅黑" panose="020B0503020204020204" pitchFamily="34" charset="-122"/>
                <a:ea typeface="微软雅黑" panose="020B0503020204020204" pitchFamily="34" charset="-122"/>
              </a:rPr>
              <a:t>prompt</a:t>
            </a:r>
            <a:r>
              <a:rPr lang="zh-CN" altLang="en-US" dirty="0">
                <a:latin typeface="微软雅黑" panose="020B0503020204020204" pitchFamily="34" charset="-122"/>
                <a:ea typeface="微软雅黑" panose="020B0503020204020204" pitchFamily="34" charset="-122"/>
              </a:rPr>
              <a:t>直接让</a:t>
            </a:r>
            <a:r>
              <a:rPr lang="en-US" altLang="zh-CN" dirty="0">
                <a:latin typeface="微软雅黑" panose="020B0503020204020204" pitchFamily="34" charset="-122"/>
                <a:ea typeface="微软雅黑" panose="020B0503020204020204" pitchFamily="34" charset="-122"/>
              </a:rPr>
              <a:t>LLM</a:t>
            </a:r>
            <a:r>
              <a:rPr lang="zh-CN" altLang="en-US" dirty="0">
                <a:latin typeface="微软雅黑" panose="020B0503020204020204" pitchFamily="34" charset="-122"/>
                <a:ea typeface="微软雅黑" panose="020B0503020204020204" pitchFamily="34" charset="-122"/>
              </a:rPr>
              <a:t>生成的。</a:t>
            </a:r>
          </a:p>
        </p:txBody>
      </p:sp>
      <p:pic>
        <p:nvPicPr>
          <p:cNvPr id="17" name="图片 16">
            <a:extLst>
              <a:ext uri="{FF2B5EF4-FFF2-40B4-BE49-F238E27FC236}">
                <a16:creationId xmlns:a16="http://schemas.microsoft.com/office/drawing/2014/main" id="{826F2F80-2C88-C344-6F4A-373F5D80B4C5}"/>
              </a:ext>
            </a:extLst>
          </p:cNvPr>
          <p:cNvPicPr>
            <a:picLocks noChangeAspect="1"/>
          </p:cNvPicPr>
          <p:nvPr/>
        </p:nvPicPr>
        <p:blipFill>
          <a:blip r:embed="rId5"/>
          <a:stretch>
            <a:fillRect/>
          </a:stretch>
        </p:blipFill>
        <p:spPr>
          <a:xfrm>
            <a:off x="661506" y="4236225"/>
            <a:ext cx="5434494" cy="1426965"/>
          </a:xfrm>
          <a:prstGeom prst="rect">
            <a:avLst/>
          </a:prstGeom>
        </p:spPr>
      </p:pic>
      <p:sp>
        <p:nvSpPr>
          <p:cNvPr id="19" name="文本框 18">
            <a:extLst>
              <a:ext uri="{FF2B5EF4-FFF2-40B4-BE49-F238E27FC236}">
                <a16:creationId xmlns:a16="http://schemas.microsoft.com/office/drawing/2014/main" id="{46F0E051-F702-9605-ECB4-10AF9F87903E}"/>
              </a:ext>
            </a:extLst>
          </p:cNvPr>
          <p:cNvSpPr txBox="1"/>
          <p:nvPr/>
        </p:nvSpPr>
        <p:spPr>
          <a:xfrm>
            <a:off x="6698039" y="4626541"/>
            <a:ext cx="4832455"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可以在这个过程中使用</a:t>
            </a:r>
            <a:r>
              <a:rPr lang="en-US" altLang="zh-CN" dirty="0" err="1">
                <a:latin typeface="微软雅黑" panose="020B0503020204020204" pitchFamily="34" charset="-122"/>
                <a:ea typeface="微软雅黑" panose="020B0503020204020204" pitchFamily="34" charset="-122"/>
              </a:rPr>
              <a:t>CoT</a:t>
            </a:r>
            <a:r>
              <a:rPr lang="zh-CN" altLang="en-US" dirty="0">
                <a:latin typeface="微软雅黑" panose="020B0503020204020204" pitchFamily="34" charset="-122"/>
                <a:ea typeface="微软雅黑" panose="020B0503020204020204" pitchFamily="34" charset="-122"/>
              </a:rPr>
              <a:t>，加权投票等</a:t>
            </a:r>
            <a:r>
              <a:rPr lang="en-US" altLang="zh-CN" dirty="0">
                <a:latin typeface="微软雅黑" panose="020B0503020204020204" pitchFamily="34" charset="-122"/>
                <a:ea typeface="微软雅黑" panose="020B0503020204020204" pitchFamily="34" charset="-122"/>
              </a:rPr>
              <a:t>prompt</a:t>
            </a:r>
            <a:r>
              <a:rPr lang="zh-CN" altLang="en-US" dirty="0">
                <a:latin typeface="微软雅黑" panose="020B0503020204020204" pitchFamily="34" charset="-122"/>
                <a:ea typeface="微软雅黑" panose="020B0503020204020204" pitchFamily="34" charset="-122"/>
              </a:rPr>
              <a:t>技术提升性能。</a:t>
            </a:r>
          </a:p>
        </p:txBody>
      </p:sp>
    </p:spTree>
    <p:extLst>
      <p:ext uri="{BB962C8B-B14F-4D97-AF65-F5344CB8AC3E}">
        <p14:creationId xmlns:p14="http://schemas.microsoft.com/office/powerpoint/2010/main" val="9914620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412FC-4B85-037F-C42A-B2C8EB6F25D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05AAC5E-6C12-B4BE-6654-E33B270B1870}"/>
              </a:ext>
            </a:extLst>
          </p:cNvPr>
          <p:cNvSpPr>
            <a:spLocks noGrp="1"/>
          </p:cNvSpPr>
          <p:nvPr>
            <p:ph type="title"/>
          </p:nvPr>
        </p:nvSpPr>
        <p:spPr/>
        <p:txBody>
          <a:bodyPr/>
          <a:lstStyle/>
          <a:p>
            <a:pPr defTabSz="914400">
              <a:lnSpc>
                <a:spcPct val="100000"/>
              </a:lnSpc>
              <a:defRPr/>
            </a:pPr>
            <a:r>
              <a:rPr lang="en-US" altLang="zh-CN" sz="4500" dirty="0">
                <a:solidFill>
                  <a:prstClr val="white"/>
                </a:solidFill>
                <a:latin typeface="Times New Roman" panose="02020603050405020304" pitchFamily="18" charset="0"/>
                <a:ea typeface="宋体" charset="-122"/>
                <a:cs typeface="Times New Roman" panose="02020603050405020304" pitchFamily="18" charset="0"/>
              </a:rPr>
              <a:t>LLM-as-Predictor</a:t>
            </a:r>
            <a:endParaRPr lang="zh-CN" altLang="en-US" sz="4500" dirty="0">
              <a:solidFill>
                <a:prstClr val="white"/>
              </a:solidFill>
              <a:latin typeface="Times New Roman" panose="02020603050405020304" pitchFamily="18" charset="0"/>
              <a:ea typeface="宋体"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F7298131-D3E7-04A1-E263-5BFD675F9732}"/>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C63437-A4DD-47E2-B39F-B4494D074D76}" type="slidenum">
              <a:rPr kumimoji="0" lang="en-US" altLang="zh-CN" sz="1200" b="0" i="0" u="none" strike="noStrike" kern="1200" cap="none" spc="0" normalizeH="0" baseline="0" noProof="0" smtClean="0">
                <a:ln>
                  <a:noFill/>
                </a:ln>
                <a:solidFill>
                  <a:prstClr val="white"/>
                </a:solidFill>
                <a:effectLst/>
                <a:uLnTx/>
                <a:uFillTx/>
                <a:latin typeface="微软雅黑" pitchFamily="34" charset="-122"/>
                <a:ea typeface="微软雅黑"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34</a:t>
            </a:fld>
            <a:endParaRPr kumimoji="0" lang="en-US" altLang="zh-CN" sz="12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11" name="文本占位符 2">
            <a:extLst>
              <a:ext uri="{FF2B5EF4-FFF2-40B4-BE49-F238E27FC236}">
                <a16:creationId xmlns:a16="http://schemas.microsoft.com/office/drawing/2014/main" id="{259755D1-C8BB-2B9A-8590-AF1A4443087D}"/>
              </a:ext>
            </a:extLst>
          </p:cNvPr>
          <p:cNvSpPr txBox="1">
            <a:spLocks/>
          </p:cNvSpPr>
          <p:nvPr/>
        </p:nvSpPr>
        <p:spPr>
          <a:xfrm>
            <a:off x="335360" y="1063680"/>
            <a:ext cx="9164240" cy="434920"/>
          </a:xfrm>
          <a:prstGeom prst="rect">
            <a:avLst/>
          </a:prstGeom>
        </p:spPr>
        <p:txBody>
          <a:bodyPr vert="horz" lIns="0" tIns="0" rIns="0" bIns="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
                <a:srgbClr val="004586"/>
              </a:buClr>
              <a:buSzPct val="70000"/>
              <a:buNone/>
              <a:tabLst/>
              <a:defRPr/>
            </a:pPr>
            <a:r>
              <a:rPr kumimoji="0" lang="en-US" altLang="zh-CN"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Flatten-based:</a:t>
            </a:r>
            <a:r>
              <a:rPr lang="en-US" altLang="zh-CN" sz="2400" b="1" dirty="0">
                <a:solidFill>
                  <a:srgbClr val="1C1C1C"/>
                </a:solidFill>
                <a:latin typeface="Times New Roman" pitchFamily="18" charset="0"/>
                <a:ea typeface="Microsoft YaHei" pitchFamily="50"/>
                <a:cs typeface="Times New Roman" panose="02020603050405020304" pitchFamily="18" charset="0"/>
              </a:rPr>
              <a:t>  </a:t>
            </a:r>
            <a:r>
              <a:rPr lang="zh-CN" altLang="en-US" sz="2400" b="1" dirty="0">
                <a:solidFill>
                  <a:srgbClr val="1C1C1C"/>
                </a:solidFill>
                <a:latin typeface="Times New Roman" pitchFamily="18" charset="0"/>
                <a:ea typeface="Microsoft YaHei" pitchFamily="50"/>
                <a:cs typeface="Times New Roman" panose="02020603050405020304" pitchFamily="18" charset="0"/>
              </a:rPr>
              <a:t>图结构扁平化</a:t>
            </a:r>
            <a:endParaRPr kumimoji="0" lang="en-US" altLang="zh-CN" sz="18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endParaRPr>
          </a:p>
        </p:txBody>
      </p:sp>
      <p:grpSp>
        <p:nvGrpSpPr>
          <p:cNvPr id="23" name="组合 22">
            <a:extLst>
              <a:ext uri="{FF2B5EF4-FFF2-40B4-BE49-F238E27FC236}">
                <a16:creationId xmlns:a16="http://schemas.microsoft.com/office/drawing/2014/main" id="{90A47CB8-ADC8-6DE3-2FC5-6C9BEE0470B8}"/>
              </a:ext>
            </a:extLst>
          </p:cNvPr>
          <p:cNvGrpSpPr/>
          <p:nvPr/>
        </p:nvGrpSpPr>
        <p:grpSpPr>
          <a:xfrm>
            <a:off x="1735732" y="1601776"/>
            <a:ext cx="8720535" cy="1642201"/>
            <a:chOff x="110085" y="1438867"/>
            <a:chExt cx="8720535" cy="1642201"/>
          </a:xfrm>
        </p:grpSpPr>
        <p:pic>
          <p:nvPicPr>
            <p:cNvPr id="15" name="图片 14">
              <a:extLst>
                <a:ext uri="{FF2B5EF4-FFF2-40B4-BE49-F238E27FC236}">
                  <a16:creationId xmlns:a16="http://schemas.microsoft.com/office/drawing/2014/main" id="{C5D67D36-3B62-620B-B3EE-AAF2AB9808C3}"/>
                </a:ext>
              </a:extLst>
            </p:cNvPr>
            <p:cNvPicPr>
              <a:picLocks noChangeAspect="1"/>
            </p:cNvPicPr>
            <p:nvPr/>
          </p:nvPicPr>
          <p:blipFill>
            <a:blip r:embed="rId3"/>
            <a:stretch>
              <a:fillRect/>
            </a:stretch>
          </p:blipFill>
          <p:spPr>
            <a:xfrm>
              <a:off x="577445" y="1438867"/>
              <a:ext cx="8253175" cy="1325995"/>
            </a:xfrm>
            <a:prstGeom prst="rect">
              <a:avLst/>
            </a:prstGeom>
          </p:spPr>
        </p:pic>
        <p:pic>
          <p:nvPicPr>
            <p:cNvPr id="18" name="图片 17">
              <a:extLst>
                <a:ext uri="{FF2B5EF4-FFF2-40B4-BE49-F238E27FC236}">
                  <a16:creationId xmlns:a16="http://schemas.microsoft.com/office/drawing/2014/main" id="{F3EB1010-207B-6FBD-7088-5607AB8AA357}"/>
                </a:ext>
              </a:extLst>
            </p:cNvPr>
            <p:cNvPicPr>
              <a:picLocks noChangeAspect="1"/>
            </p:cNvPicPr>
            <p:nvPr/>
          </p:nvPicPr>
          <p:blipFill rotWithShape="1">
            <a:blip r:embed="rId4"/>
            <a:srcRect t="53330" b="22843"/>
            <a:stretch/>
          </p:blipFill>
          <p:spPr>
            <a:xfrm>
              <a:off x="110085" y="2764862"/>
              <a:ext cx="8720535" cy="316206"/>
            </a:xfrm>
            <a:prstGeom prst="rect">
              <a:avLst/>
            </a:prstGeom>
          </p:spPr>
        </p:pic>
      </p:grpSp>
      <p:sp>
        <p:nvSpPr>
          <p:cNvPr id="22" name="文本框 21">
            <a:extLst>
              <a:ext uri="{FF2B5EF4-FFF2-40B4-BE49-F238E27FC236}">
                <a16:creationId xmlns:a16="http://schemas.microsoft.com/office/drawing/2014/main" id="{52088707-41CE-5390-7571-3096923F0A40}"/>
              </a:ext>
            </a:extLst>
          </p:cNvPr>
          <p:cNvSpPr txBox="1"/>
          <p:nvPr/>
        </p:nvSpPr>
        <p:spPr>
          <a:xfrm>
            <a:off x="1735732" y="3405317"/>
            <a:ext cx="3464560"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在不同数据集上性能差异较大！</a:t>
            </a:r>
          </a:p>
        </p:txBody>
      </p:sp>
      <p:sp>
        <p:nvSpPr>
          <p:cNvPr id="24" name="文本框 23">
            <a:extLst>
              <a:ext uri="{FF2B5EF4-FFF2-40B4-BE49-F238E27FC236}">
                <a16:creationId xmlns:a16="http://schemas.microsoft.com/office/drawing/2014/main" id="{764F416C-519A-F0A3-3543-F0B1E6B292AC}"/>
              </a:ext>
            </a:extLst>
          </p:cNvPr>
          <p:cNvSpPr txBox="1"/>
          <p:nvPr/>
        </p:nvSpPr>
        <p:spPr>
          <a:xfrm>
            <a:off x="5230064" y="3405317"/>
            <a:ext cx="5913128"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在不同数据集上，邻居信息的总结影响差异较大！</a:t>
            </a:r>
          </a:p>
        </p:txBody>
      </p:sp>
      <p:sp>
        <p:nvSpPr>
          <p:cNvPr id="25" name="文本框 24">
            <a:extLst>
              <a:ext uri="{FF2B5EF4-FFF2-40B4-BE49-F238E27FC236}">
                <a16:creationId xmlns:a16="http://schemas.microsoft.com/office/drawing/2014/main" id="{5E341BAA-C8DD-9027-CB4C-09FBD3CF5B3F}"/>
              </a:ext>
            </a:extLst>
          </p:cNvPr>
          <p:cNvSpPr txBox="1"/>
          <p:nvPr/>
        </p:nvSpPr>
        <p:spPr>
          <a:xfrm>
            <a:off x="1070160" y="4046981"/>
            <a:ext cx="10214195" cy="1754326"/>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还存在一些潜在的问题：</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不告诉</a:t>
            </a:r>
            <a:r>
              <a:rPr lang="en-US" altLang="zh-CN" dirty="0">
                <a:latin typeface="微软雅黑" panose="020B0503020204020204" pitchFamily="34" charset="-122"/>
                <a:ea typeface="微软雅黑" panose="020B0503020204020204" pitchFamily="34" charset="-122"/>
              </a:rPr>
              <a:t>LLM</a:t>
            </a:r>
            <a:r>
              <a:rPr lang="zh-CN" altLang="en-US" dirty="0">
                <a:latin typeface="微软雅黑" panose="020B0503020204020204" pitchFamily="34" charset="-122"/>
                <a:ea typeface="微软雅黑" panose="020B0503020204020204" pitchFamily="34" charset="-122"/>
              </a:rPr>
              <a:t>预定义的类别也可以预测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可能存在数据集泄露</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邻居信息可能造成性能损失甚至干扰预测、邻居结点文本属性中包含</a:t>
            </a:r>
            <a:r>
              <a:rPr lang="en-US" altLang="zh-CN" dirty="0">
                <a:latin typeface="微软雅黑" panose="020B0503020204020204" pitchFamily="34" charset="-122"/>
                <a:ea typeface="微软雅黑" panose="020B0503020204020204" pitchFamily="34" charset="-122"/>
              </a:rPr>
              <a:t>ground-truth</a:t>
            </a:r>
            <a:r>
              <a:rPr lang="zh-CN" altLang="en-US" dirty="0">
                <a:latin typeface="微软雅黑" panose="020B0503020204020204" pitchFamily="34" charset="-122"/>
                <a:ea typeface="微软雅黑" panose="020B0503020204020204" pitchFamily="34" charset="-122"/>
              </a:rPr>
              <a:t>时能引发性能提升 </a:t>
            </a:r>
            <a:r>
              <a:rPr lang="en-US" altLang="zh-CN" dirty="0">
                <a:latin typeface="微软雅黑" panose="020B0503020204020204" pitchFamily="34" charset="-122"/>
                <a:ea typeface="微软雅黑" panose="020B0503020204020204" pitchFamily="34" charset="-122"/>
              </a:rPr>
              <a:t>—— LLM</a:t>
            </a:r>
            <a:r>
              <a:rPr lang="zh-CN" altLang="en-US" dirty="0">
                <a:latin typeface="微软雅黑" panose="020B0503020204020204" pitchFamily="34" charset="-122"/>
                <a:ea typeface="微软雅黑" panose="020B0503020204020204" pitchFamily="34" charset="-122"/>
              </a:rPr>
              <a:t>更倾向于将图结构性信息作为文本使用（以其他形式提供结构信息时也存在该问题 </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65791756-2052-2912-EE54-D9ADC236E12B}"/>
              </a:ext>
            </a:extLst>
          </p:cNvPr>
          <p:cNvSpPr txBox="1"/>
          <p:nvPr/>
        </p:nvSpPr>
        <p:spPr>
          <a:xfrm>
            <a:off x="552045" y="6078306"/>
            <a:ext cx="11856640" cy="43088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[1] Chen Z, Mao H, Li H, et al. Exploring the potential of large language models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llms</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in learning on graphs[J].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arXiv</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preprint arXiv:2307.03393, 2023.</a:t>
            </a:r>
          </a:p>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CN" sz="1100" dirty="0">
                <a:solidFill>
                  <a:prstClr val="black">
                    <a:lumMod val="50000"/>
                    <a:lumOff val="50000"/>
                  </a:prstClr>
                </a:solidFill>
                <a:latin typeface="Times New Roman" panose="02020603050405020304" pitchFamily="18" charset="0"/>
                <a:ea typeface="宋体" charset="-122"/>
                <a:cs typeface="Times New Roman" panose="02020603050405020304" pitchFamily="18" charset="0"/>
              </a:rPr>
              <a:t>[2] </a:t>
            </a:r>
            <a:r>
              <a:rPr lang="en-US" altLang="zh-CN" sz="1100" b="0" i="0" dirty="0">
                <a:solidFill>
                  <a:schemeClr val="bg2">
                    <a:lumMod val="50000"/>
                  </a:schemeClr>
                </a:solidFill>
                <a:effectLst/>
                <a:latin typeface="Times New Roman" panose="02020603050405020304" pitchFamily="18" charset="0"/>
                <a:cs typeface="Times New Roman" panose="02020603050405020304" pitchFamily="18" charset="0"/>
              </a:rPr>
              <a:t>Huang J, Zhang X, Mei Q, et al. Can </a:t>
            </a:r>
            <a:r>
              <a:rPr lang="en-US" altLang="zh-CN" sz="1100" b="0" i="0" dirty="0" err="1">
                <a:solidFill>
                  <a:schemeClr val="bg2">
                    <a:lumMod val="50000"/>
                  </a:schemeClr>
                </a:solidFill>
                <a:effectLst/>
                <a:latin typeface="Times New Roman" panose="02020603050405020304" pitchFamily="18" charset="0"/>
                <a:cs typeface="Times New Roman" panose="02020603050405020304" pitchFamily="18" charset="0"/>
              </a:rPr>
              <a:t>llms</a:t>
            </a:r>
            <a:r>
              <a:rPr lang="en-US" altLang="zh-CN" sz="1100" b="0" i="0" dirty="0">
                <a:solidFill>
                  <a:schemeClr val="bg2">
                    <a:lumMod val="50000"/>
                  </a:schemeClr>
                </a:solidFill>
                <a:effectLst/>
                <a:latin typeface="Times New Roman" panose="02020603050405020304" pitchFamily="18" charset="0"/>
                <a:cs typeface="Times New Roman" panose="02020603050405020304" pitchFamily="18" charset="0"/>
              </a:rPr>
              <a:t> effectively leverage graph structural information: when and why[J]. </a:t>
            </a:r>
            <a:r>
              <a:rPr lang="en-US" altLang="zh-CN" sz="1100" b="0" i="0" dirty="0" err="1">
                <a:solidFill>
                  <a:schemeClr val="bg2">
                    <a:lumMod val="50000"/>
                  </a:schemeClr>
                </a:solidFill>
                <a:effectLst/>
                <a:latin typeface="Times New Roman" panose="02020603050405020304" pitchFamily="18" charset="0"/>
                <a:cs typeface="Times New Roman" panose="02020603050405020304" pitchFamily="18" charset="0"/>
              </a:rPr>
              <a:t>arXiv</a:t>
            </a:r>
            <a:r>
              <a:rPr lang="en-US" altLang="zh-CN" sz="1100" b="0" i="0" dirty="0">
                <a:solidFill>
                  <a:schemeClr val="bg2">
                    <a:lumMod val="50000"/>
                  </a:schemeClr>
                </a:solidFill>
                <a:effectLst/>
                <a:latin typeface="Times New Roman" panose="02020603050405020304" pitchFamily="18" charset="0"/>
                <a:cs typeface="Times New Roman" panose="02020603050405020304" pitchFamily="18" charset="0"/>
              </a:rPr>
              <a:t> preprint arXiv:2309.16595, 2023.</a:t>
            </a:r>
            <a:endParaRPr kumimoji="0" lang="en-US" altLang="zh-CN" sz="1100" b="0" i="0" u="none" strike="noStrike" kern="1200" cap="none" spc="0" normalizeH="0" baseline="0" noProof="0" dirty="0">
              <a:ln>
                <a:noFill/>
              </a:ln>
              <a:solidFill>
                <a:schemeClr val="bg2">
                  <a:lumMod val="50000"/>
                </a:schemeClr>
              </a:solidFill>
              <a:effectLst/>
              <a:uLnTx/>
              <a:uFillTx/>
              <a:latin typeface="Times New Roman" panose="02020603050405020304" pitchFamily="18" charset="0"/>
              <a:ea typeface="宋体" charset="-122"/>
              <a:cs typeface="Times New Roman" panose="02020603050405020304" pitchFamily="18" charset="0"/>
            </a:endParaRPr>
          </a:p>
        </p:txBody>
      </p:sp>
    </p:spTree>
    <p:extLst>
      <p:ext uri="{BB962C8B-B14F-4D97-AF65-F5344CB8AC3E}">
        <p14:creationId xmlns:p14="http://schemas.microsoft.com/office/powerpoint/2010/main" val="36430389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39265B-A743-ABF2-CB0A-C8D05A7E014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9A13DBD-DF36-B1BD-EAF5-52A1AF807434}"/>
              </a:ext>
            </a:extLst>
          </p:cNvPr>
          <p:cNvSpPr>
            <a:spLocks noGrp="1"/>
          </p:cNvSpPr>
          <p:nvPr>
            <p:ph type="title"/>
          </p:nvPr>
        </p:nvSpPr>
        <p:spPr/>
        <p:txBody>
          <a:bodyPr/>
          <a:lstStyle/>
          <a:p>
            <a:pPr defTabSz="914400">
              <a:lnSpc>
                <a:spcPct val="100000"/>
              </a:lnSpc>
              <a:defRPr/>
            </a:pPr>
            <a:r>
              <a:rPr lang="en-US" altLang="zh-CN" sz="4500" dirty="0">
                <a:solidFill>
                  <a:prstClr val="white"/>
                </a:solidFill>
                <a:latin typeface="Times New Roman" panose="02020603050405020304" pitchFamily="18" charset="0"/>
                <a:ea typeface="宋体" charset="-122"/>
                <a:cs typeface="Times New Roman" panose="02020603050405020304" pitchFamily="18" charset="0"/>
              </a:rPr>
              <a:t>LLM-as-Predictor</a:t>
            </a:r>
            <a:endParaRPr lang="zh-CN" altLang="en-US" sz="4500" dirty="0">
              <a:solidFill>
                <a:prstClr val="white"/>
              </a:solidFill>
              <a:latin typeface="Times New Roman" panose="02020603050405020304" pitchFamily="18" charset="0"/>
              <a:ea typeface="宋体"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A796007A-F47B-EDFA-27FC-FD575D0B5F03}"/>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C63437-A4DD-47E2-B39F-B4494D074D76}" type="slidenum">
              <a:rPr kumimoji="0" lang="en-US" altLang="zh-CN" sz="1200" b="0" i="0" u="none" strike="noStrike" kern="1200" cap="none" spc="0" normalizeH="0" baseline="0" noProof="0" smtClean="0">
                <a:ln>
                  <a:noFill/>
                </a:ln>
                <a:solidFill>
                  <a:prstClr val="white"/>
                </a:solidFill>
                <a:effectLst/>
                <a:uLnTx/>
                <a:uFillTx/>
                <a:latin typeface="微软雅黑" pitchFamily="34" charset="-122"/>
                <a:ea typeface="微软雅黑"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35</a:t>
            </a:fld>
            <a:endParaRPr kumimoji="0" lang="en-US" altLang="zh-CN" sz="12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11" name="文本占位符 2">
            <a:extLst>
              <a:ext uri="{FF2B5EF4-FFF2-40B4-BE49-F238E27FC236}">
                <a16:creationId xmlns:a16="http://schemas.microsoft.com/office/drawing/2014/main" id="{C75A1FAC-D9CA-5905-6893-9E38D5C2086F}"/>
              </a:ext>
            </a:extLst>
          </p:cNvPr>
          <p:cNvSpPr txBox="1">
            <a:spLocks/>
          </p:cNvSpPr>
          <p:nvPr/>
        </p:nvSpPr>
        <p:spPr>
          <a:xfrm>
            <a:off x="335360" y="1063680"/>
            <a:ext cx="9164240" cy="434920"/>
          </a:xfrm>
          <a:prstGeom prst="rect">
            <a:avLst/>
          </a:prstGeom>
        </p:spPr>
        <p:txBody>
          <a:bodyPr vert="horz" lIns="0" tIns="0" rIns="0" bIns="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
                <a:srgbClr val="004586"/>
              </a:buClr>
              <a:buSzPct val="70000"/>
              <a:buNone/>
              <a:tabLst/>
              <a:defRPr/>
            </a:pPr>
            <a:r>
              <a:rPr kumimoji="0" lang="en-US" altLang="zh-CN"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Flatten-based:</a:t>
            </a:r>
            <a:r>
              <a:rPr lang="en-US" altLang="zh-CN" sz="2400" b="1" dirty="0">
                <a:solidFill>
                  <a:srgbClr val="1C1C1C"/>
                </a:solidFill>
                <a:latin typeface="Times New Roman" pitchFamily="18" charset="0"/>
                <a:ea typeface="Microsoft YaHei" pitchFamily="50"/>
                <a:cs typeface="Times New Roman" panose="02020603050405020304" pitchFamily="18" charset="0"/>
              </a:rPr>
              <a:t>  </a:t>
            </a:r>
            <a:r>
              <a:rPr lang="zh-CN" altLang="en-US" sz="2400" b="1" dirty="0">
                <a:solidFill>
                  <a:srgbClr val="1C1C1C"/>
                </a:solidFill>
                <a:latin typeface="Times New Roman" pitchFamily="18" charset="0"/>
                <a:ea typeface="Microsoft YaHei" pitchFamily="50"/>
                <a:cs typeface="Times New Roman" panose="02020603050405020304" pitchFamily="18" charset="0"/>
              </a:rPr>
              <a:t>图结构扁平化</a:t>
            </a:r>
            <a:endParaRPr kumimoji="0" lang="en-US" altLang="zh-CN" sz="18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endParaRPr>
          </a:p>
        </p:txBody>
      </p:sp>
      <p:sp>
        <p:nvSpPr>
          <p:cNvPr id="4" name="文本框 3">
            <a:extLst>
              <a:ext uri="{FF2B5EF4-FFF2-40B4-BE49-F238E27FC236}">
                <a16:creationId xmlns:a16="http://schemas.microsoft.com/office/drawing/2014/main" id="{F814F133-3C69-CA9D-572E-39B219C6F207}"/>
              </a:ext>
            </a:extLst>
          </p:cNvPr>
          <p:cNvSpPr txBox="1"/>
          <p:nvPr/>
        </p:nvSpPr>
        <p:spPr>
          <a:xfrm>
            <a:off x="1627798" y="1846722"/>
            <a:ext cx="9164240" cy="1631216"/>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优点</a:t>
            </a:r>
            <a:r>
              <a:rPr lang="zh-CN" altLang="en-US" sz="2000" dirty="0">
                <a:latin typeface="微软雅黑" panose="020B0503020204020204" pitchFamily="34" charset="-122"/>
                <a:ea typeface="微软雅黑" panose="020B0503020204020204" pitchFamily="34" charset="-122"/>
              </a:rPr>
              <a:t>：</a:t>
            </a:r>
          </a:p>
          <a:p>
            <a:pPr marL="457200" indent="-457200">
              <a:buAutoNum type="arabicPeriod"/>
            </a:pPr>
            <a:r>
              <a:rPr lang="zh-CN" altLang="en-US" sz="2000" dirty="0">
                <a:latin typeface="微软雅黑" panose="020B0503020204020204" pitchFamily="34" charset="-122"/>
                <a:ea typeface="微软雅黑" panose="020B0503020204020204" pitchFamily="34" charset="-122"/>
              </a:rPr>
              <a:t>通用性强，迁移成本低。简单更改</a:t>
            </a:r>
            <a:r>
              <a:rPr lang="en-US" altLang="zh-CN" sz="2000" dirty="0">
                <a:latin typeface="微软雅黑" panose="020B0503020204020204" pitchFamily="34" charset="-122"/>
                <a:ea typeface="微软雅黑" panose="020B0503020204020204" pitchFamily="34" charset="-122"/>
              </a:rPr>
              <a:t>prompt</a:t>
            </a:r>
            <a:r>
              <a:rPr lang="zh-CN" altLang="en-US" sz="2000" dirty="0">
                <a:latin typeface="微软雅黑" panose="020B0503020204020204" pitchFamily="34" charset="-122"/>
                <a:ea typeface="微软雅黑" panose="020B0503020204020204" pitchFamily="34" charset="-122"/>
              </a:rPr>
              <a:t>便可以应用到不同下游任务，或更改图结构的传递、聚合方式</a:t>
            </a:r>
            <a:endParaRPr lang="en-US" altLang="zh-CN" sz="2000" dirty="0">
              <a:latin typeface="微软雅黑" panose="020B0503020204020204" pitchFamily="34" charset="-122"/>
              <a:ea typeface="微软雅黑" panose="020B0503020204020204" pitchFamily="34" charset="-122"/>
            </a:endParaRPr>
          </a:p>
          <a:p>
            <a:pPr marL="457200" indent="-457200">
              <a:buAutoNum type="arabicPeriod"/>
            </a:pPr>
            <a:r>
              <a:rPr lang="zh-CN" altLang="en-US" sz="2000" dirty="0">
                <a:latin typeface="微软雅黑" panose="020B0503020204020204" pitchFamily="34" charset="-122"/>
                <a:ea typeface="微软雅黑" panose="020B0503020204020204" pitchFamily="34" charset="-122"/>
              </a:rPr>
              <a:t>适用于非公开的</a:t>
            </a:r>
            <a:r>
              <a:rPr lang="en-US" altLang="zh-CN" sz="2000" dirty="0">
                <a:latin typeface="微软雅黑" panose="020B0503020204020204" pitchFamily="34" charset="-122"/>
                <a:ea typeface="微软雅黑" panose="020B0503020204020204" pitchFamily="34" charset="-122"/>
              </a:rPr>
              <a:t>LLM</a:t>
            </a:r>
          </a:p>
          <a:p>
            <a:pPr marL="457200" indent="-457200">
              <a:buAutoNum type="arabicPeriod"/>
            </a:pPr>
            <a:r>
              <a:rPr lang="zh-CN" altLang="en-US" sz="2000" dirty="0">
                <a:latin typeface="微软雅黑" panose="020B0503020204020204" pitchFamily="34" charset="-122"/>
                <a:ea typeface="微软雅黑" panose="020B0503020204020204" pitchFamily="34" charset="-122"/>
              </a:rPr>
              <a:t>部署成本主要取决于</a:t>
            </a:r>
            <a:r>
              <a:rPr lang="en-US" altLang="zh-CN" sz="2000" dirty="0">
                <a:latin typeface="微软雅黑" panose="020B0503020204020204" pitchFamily="34" charset="-122"/>
                <a:ea typeface="微软雅黑" panose="020B0503020204020204" pitchFamily="34" charset="-122"/>
              </a:rPr>
              <a:t>LLM</a:t>
            </a:r>
            <a:r>
              <a:rPr lang="zh-CN" altLang="en-US" sz="2000" dirty="0">
                <a:latin typeface="微软雅黑" panose="020B0503020204020204" pitchFamily="34" charset="-122"/>
                <a:ea typeface="微软雅黑" panose="020B0503020204020204" pitchFamily="34" charset="-122"/>
              </a:rPr>
              <a:t>，使用</a:t>
            </a:r>
            <a:r>
              <a:rPr lang="en-US" altLang="zh-CN" sz="2000" dirty="0">
                <a:latin typeface="微软雅黑" panose="020B0503020204020204" pitchFamily="34" charset="-122"/>
                <a:ea typeface="微软雅黑" panose="020B0503020204020204" pitchFamily="34" charset="-122"/>
              </a:rPr>
              <a:t>API</a:t>
            </a:r>
            <a:r>
              <a:rPr lang="zh-CN" altLang="en-US" sz="2000" dirty="0">
                <a:latin typeface="微软雅黑" panose="020B0503020204020204" pitchFamily="34" charset="-122"/>
                <a:ea typeface="微软雅黑" panose="020B0503020204020204" pitchFamily="34" charset="-122"/>
              </a:rPr>
              <a:t>远程访问时，主要取决于</a:t>
            </a:r>
            <a:r>
              <a:rPr lang="en-US" altLang="zh-CN" sz="2000" dirty="0">
                <a:latin typeface="微软雅黑" panose="020B0503020204020204" pitchFamily="34" charset="-122"/>
                <a:ea typeface="微软雅黑" panose="020B0503020204020204" pitchFamily="34" charset="-122"/>
              </a:rPr>
              <a:t>API</a:t>
            </a:r>
            <a:r>
              <a:rPr lang="zh-CN" altLang="en-US" sz="2000" dirty="0">
                <a:latin typeface="微软雅黑" panose="020B0503020204020204" pitchFamily="34" charset="-122"/>
                <a:ea typeface="微软雅黑" panose="020B0503020204020204" pitchFamily="34" charset="-122"/>
              </a:rPr>
              <a:t>开销。</a:t>
            </a:r>
            <a:endParaRPr lang="en-US" altLang="zh-CN" sz="2000"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9F436AEC-6D08-743C-92A9-5F08930BE148}"/>
              </a:ext>
            </a:extLst>
          </p:cNvPr>
          <p:cNvSpPr txBox="1"/>
          <p:nvPr/>
        </p:nvSpPr>
        <p:spPr>
          <a:xfrm>
            <a:off x="1627798" y="3602852"/>
            <a:ext cx="9164240" cy="1938992"/>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缺点</a:t>
            </a:r>
            <a:r>
              <a:rPr lang="zh-CN" altLang="en-US" sz="2000" dirty="0">
                <a:latin typeface="微软雅黑" panose="020B0503020204020204" pitchFamily="34" charset="-122"/>
                <a:ea typeface="微软雅黑" panose="020B0503020204020204" pitchFamily="34" charset="-122"/>
              </a:rPr>
              <a:t>：</a:t>
            </a:r>
          </a:p>
          <a:p>
            <a:pPr marL="457200" indent="-457200">
              <a:buAutoNum type="arabicPeriod"/>
            </a:pPr>
            <a:r>
              <a:rPr lang="zh-CN" altLang="en-US" sz="2000" dirty="0">
                <a:latin typeface="微软雅黑" panose="020B0503020204020204" pitchFamily="34" charset="-122"/>
                <a:ea typeface="微软雅黑" panose="020B0503020204020204" pitchFamily="34" charset="-122"/>
              </a:rPr>
              <a:t>性能不稳定，缺少说服力足够强的性能评价</a:t>
            </a:r>
            <a:endParaRPr lang="en-US" altLang="zh-CN" sz="2000" dirty="0">
              <a:latin typeface="微软雅黑" panose="020B0503020204020204" pitchFamily="34" charset="-122"/>
              <a:ea typeface="微软雅黑" panose="020B0503020204020204" pitchFamily="34" charset="-122"/>
            </a:endParaRPr>
          </a:p>
          <a:p>
            <a:pPr marL="457200" indent="-457200">
              <a:buAutoNum type="arabicPeriod"/>
            </a:pPr>
            <a:r>
              <a:rPr lang="zh-CN" altLang="en-US" sz="2000" dirty="0">
                <a:latin typeface="微软雅黑" panose="020B0503020204020204" pitchFamily="34" charset="-122"/>
                <a:ea typeface="微软雅黑" panose="020B0503020204020204" pitchFamily="34" charset="-122"/>
              </a:rPr>
              <a:t>受限于上下文窗口，不便用于规模较大的图</a:t>
            </a:r>
            <a:endParaRPr lang="en-US" altLang="zh-CN" sz="2000" dirty="0">
              <a:latin typeface="微软雅黑" panose="020B0503020204020204" pitchFamily="34" charset="-122"/>
              <a:ea typeface="微软雅黑" panose="020B0503020204020204" pitchFamily="34" charset="-122"/>
            </a:endParaRPr>
          </a:p>
          <a:p>
            <a:pPr marL="457200" indent="-457200">
              <a:buAutoNum type="arabicPeriod"/>
            </a:pPr>
            <a:r>
              <a:rPr lang="zh-CN" altLang="en-US" sz="2000" dirty="0">
                <a:latin typeface="微软雅黑" panose="020B0503020204020204" pitchFamily="34" charset="-122"/>
                <a:ea typeface="微软雅黑" panose="020B0503020204020204" pitchFamily="34" charset="-122"/>
              </a:rPr>
              <a:t>应用多数表决等</a:t>
            </a:r>
            <a:r>
              <a:rPr lang="en-US" altLang="zh-CN" sz="2000" dirty="0">
                <a:latin typeface="微软雅黑" panose="020B0503020204020204" pitchFamily="34" charset="-122"/>
                <a:ea typeface="微软雅黑" panose="020B0503020204020204" pitchFamily="34" charset="-122"/>
              </a:rPr>
              <a:t>prompt</a:t>
            </a:r>
            <a:r>
              <a:rPr lang="zh-CN" altLang="en-US" sz="2000" dirty="0">
                <a:latin typeface="微软雅黑" panose="020B0503020204020204" pitchFamily="34" charset="-122"/>
                <a:ea typeface="微软雅黑" panose="020B0503020204020204" pitchFamily="34" charset="-122"/>
              </a:rPr>
              <a:t>技术时，成本可能会随之提高。且使用爬虫手段时、多采样不能并行时，推理时间会随之增长</a:t>
            </a:r>
            <a:endParaRPr lang="en-US" altLang="zh-CN" sz="2000" dirty="0">
              <a:latin typeface="微软雅黑" panose="020B0503020204020204" pitchFamily="34" charset="-122"/>
              <a:ea typeface="微软雅黑" panose="020B0503020204020204" pitchFamily="34" charset="-122"/>
            </a:endParaRPr>
          </a:p>
          <a:p>
            <a:pPr marL="457200" indent="-457200">
              <a:buAutoNum type="arabicPeriod"/>
            </a:pPr>
            <a:r>
              <a:rPr lang="zh-CN" altLang="en-US" sz="2000" dirty="0">
                <a:latin typeface="微软雅黑" panose="020B0503020204020204" pitchFamily="34" charset="-122"/>
                <a:ea typeface="微软雅黑" panose="020B0503020204020204" pitchFamily="34" charset="-122"/>
              </a:rPr>
              <a:t>由于任务特殊性，难以应用</a:t>
            </a:r>
            <a:r>
              <a:rPr lang="en-US" altLang="zh-CN" sz="2000" dirty="0">
                <a:latin typeface="微软雅黑" panose="020B0503020204020204" pitchFamily="34" charset="-122"/>
                <a:ea typeface="微软雅黑" panose="020B0503020204020204" pitchFamily="34" charset="-122"/>
              </a:rPr>
              <a:t>PAL\</a:t>
            </a:r>
            <a:r>
              <a:rPr lang="en-US" altLang="zh-CN" sz="2000" dirty="0" err="1">
                <a:latin typeface="微软雅黑" panose="020B0503020204020204" pitchFamily="34" charset="-122"/>
                <a:ea typeface="微软雅黑" panose="020B0503020204020204" pitchFamily="34" charset="-122"/>
              </a:rPr>
              <a:t>PoT</a:t>
            </a:r>
            <a:r>
              <a:rPr lang="zh-CN" altLang="en-US" sz="2000" dirty="0">
                <a:latin typeface="微软雅黑" panose="020B0503020204020204" pitchFamily="34" charset="-122"/>
                <a:ea typeface="微软雅黑" panose="020B0503020204020204" pitchFamily="34" charset="-122"/>
              </a:rPr>
              <a:t>等推理任务上性能较好的</a:t>
            </a:r>
            <a:r>
              <a:rPr lang="en-US" altLang="zh-CN" sz="2000" dirty="0">
                <a:latin typeface="微软雅黑" panose="020B0503020204020204" pitchFamily="34" charset="-122"/>
                <a:ea typeface="微软雅黑" panose="020B0503020204020204" pitchFamily="34" charset="-122"/>
              </a:rPr>
              <a:t>prompt</a:t>
            </a:r>
            <a:r>
              <a:rPr lang="zh-CN" altLang="en-US" sz="2000" dirty="0">
                <a:latin typeface="微软雅黑" panose="020B0503020204020204" pitchFamily="34" charset="-122"/>
                <a:ea typeface="微软雅黑" panose="020B0503020204020204" pitchFamily="34" charset="-122"/>
              </a:rPr>
              <a:t>技术。</a:t>
            </a:r>
            <a:endParaRPr lang="en-US" altLang="zh-CN" sz="2000"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F6B93A52-A855-2C08-C14D-9AEA5D90422C}"/>
              </a:ext>
            </a:extLst>
          </p:cNvPr>
          <p:cNvSpPr txBox="1"/>
          <p:nvPr/>
        </p:nvSpPr>
        <p:spPr>
          <a:xfrm>
            <a:off x="536805" y="6041875"/>
            <a:ext cx="11856640" cy="43088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[1] Li Y, Li Z, Wang P, et al. A survey of graph meets large language model: Progress and future directions[J].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arXiv</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preprint arXiv:2311.12399, 2023.</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[2] Chen Z, Mao H, Li H, et al. Exploring the potential of large language models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llms</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in learning on graphs[J].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arXiv</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preprint arXiv:2307.03393, 2023.</a:t>
            </a:r>
          </a:p>
        </p:txBody>
      </p:sp>
    </p:spTree>
    <p:extLst>
      <p:ext uri="{BB962C8B-B14F-4D97-AF65-F5344CB8AC3E}">
        <p14:creationId xmlns:p14="http://schemas.microsoft.com/office/powerpoint/2010/main" val="40244522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91AA6-1F3D-BA6D-48B4-164A93F8672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58FC29F-FBD3-D1A5-D3A8-E31D94567743}"/>
              </a:ext>
            </a:extLst>
          </p:cNvPr>
          <p:cNvSpPr>
            <a:spLocks noGrp="1"/>
          </p:cNvSpPr>
          <p:nvPr>
            <p:ph type="title"/>
          </p:nvPr>
        </p:nvSpPr>
        <p:spPr/>
        <p:txBody>
          <a:bodyPr/>
          <a:lstStyle/>
          <a:p>
            <a:pPr defTabSz="914400">
              <a:lnSpc>
                <a:spcPct val="100000"/>
              </a:lnSpc>
              <a:defRPr/>
            </a:pPr>
            <a:r>
              <a:rPr lang="en-US" altLang="zh-CN" sz="4500" dirty="0">
                <a:solidFill>
                  <a:prstClr val="white"/>
                </a:solidFill>
                <a:latin typeface="Times New Roman" panose="02020603050405020304" pitchFamily="18" charset="0"/>
                <a:ea typeface="宋体" charset="-122"/>
                <a:cs typeface="Times New Roman" panose="02020603050405020304" pitchFamily="18" charset="0"/>
              </a:rPr>
              <a:t>LLM-as-Predictor</a:t>
            </a:r>
            <a:endParaRPr lang="zh-CN" altLang="en-US" sz="4500" dirty="0">
              <a:solidFill>
                <a:prstClr val="white"/>
              </a:solidFill>
              <a:latin typeface="Times New Roman" panose="02020603050405020304" pitchFamily="18" charset="0"/>
              <a:ea typeface="宋体"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01785530-1DC0-3524-BDBA-AC0D8AAFF06F}"/>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C63437-A4DD-47E2-B39F-B4494D074D76}" type="slidenum">
              <a:rPr kumimoji="0" lang="en-US" altLang="zh-CN" sz="1200" b="0" i="0" u="none" strike="noStrike" kern="1200" cap="none" spc="0" normalizeH="0" baseline="0" noProof="0" smtClean="0">
                <a:ln>
                  <a:noFill/>
                </a:ln>
                <a:solidFill>
                  <a:prstClr val="white"/>
                </a:solidFill>
                <a:effectLst/>
                <a:uLnTx/>
                <a:uFillTx/>
                <a:latin typeface="微软雅黑" pitchFamily="34" charset="-122"/>
                <a:ea typeface="微软雅黑"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36</a:t>
            </a:fld>
            <a:endParaRPr kumimoji="0" lang="en-US" altLang="zh-CN" sz="12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6" name="文本框 5">
            <a:extLst>
              <a:ext uri="{FF2B5EF4-FFF2-40B4-BE49-F238E27FC236}">
                <a16:creationId xmlns:a16="http://schemas.microsoft.com/office/drawing/2014/main" id="{C02474D3-ED24-0E2F-82E4-ADD9A622753F}"/>
              </a:ext>
            </a:extLst>
          </p:cNvPr>
          <p:cNvSpPr txBox="1"/>
          <p:nvPr/>
        </p:nvSpPr>
        <p:spPr>
          <a:xfrm>
            <a:off x="567285" y="6067337"/>
            <a:ext cx="11856640" cy="43088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[1] Li Y, Li Z, Wang P, et al. A survey of graph meets large language model: Progress and future directions[J].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arXiv</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preprint arXiv:2311.12399, 2023.</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[2] Chen Z, Mao H, Li H, et al. Exploring the potential of large language models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llms</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in learning on graphs[J].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arXiv</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preprint arXiv:2307.03393, 2023.</a:t>
            </a:r>
          </a:p>
        </p:txBody>
      </p:sp>
      <p:sp>
        <p:nvSpPr>
          <p:cNvPr id="11" name="文本占位符 2">
            <a:extLst>
              <a:ext uri="{FF2B5EF4-FFF2-40B4-BE49-F238E27FC236}">
                <a16:creationId xmlns:a16="http://schemas.microsoft.com/office/drawing/2014/main" id="{9BF51DF8-1FDC-E200-1172-7B87320679A4}"/>
              </a:ext>
            </a:extLst>
          </p:cNvPr>
          <p:cNvSpPr txBox="1">
            <a:spLocks/>
          </p:cNvSpPr>
          <p:nvPr/>
        </p:nvSpPr>
        <p:spPr>
          <a:xfrm>
            <a:off x="335360" y="1063680"/>
            <a:ext cx="9164240" cy="434920"/>
          </a:xfrm>
          <a:prstGeom prst="rect">
            <a:avLst/>
          </a:prstGeom>
        </p:spPr>
        <p:txBody>
          <a:bodyPr vert="horz" lIns="0" tIns="0" rIns="0" bIns="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
                <a:srgbClr val="004586"/>
              </a:buClr>
              <a:buSzPct val="70000"/>
              <a:buNone/>
              <a:tabLst/>
              <a:defRPr/>
            </a:pPr>
            <a:r>
              <a:rPr lang="en-US" altLang="zh-CN" sz="2400" b="1" dirty="0">
                <a:solidFill>
                  <a:srgbClr val="1C1C1C"/>
                </a:solidFill>
                <a:latin typeface="Times New Roman" pitchFamily="18" charset="0"/>
                <a:ea typeface="Microsoft YaHei" pitchFamily="50"/>
                <a:cs typeface="Times New Roman" panose="02020603050405020304" pitchFamily="18" charset="0"/>
              </a:rPr>
              <a:t>GNN</a:t>
            </a:r>
            <a:r>
              <a:rPr kumimoji="0" lang="en-US" altLang="zh-CN"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-based:</a:t>
            </a:r>
            <a:r>
              <a:rPr lang="en-US" altLang="zh-CN" sz="2400" b="1" dirty="0">
                <a:solidFill>
                  <a:srgbClr val="1C1C1C"/>
                </a:solidFill>
                <a:latin typeface="Times New Roman" pitchFamily="18" charset="0"/>
                <a:ea typeface="Microsoft YaHei" pitchFamily="50"/>
                <a:cs typeface="Times New Roman" panose="02020603050405020304" pitchFamily="18" charset="0"/>
              </a:rPr>
              <a:t>  GNN</a:t>
            </a:r>
            <a:r>
              <a:rPr lang="zh-CN" altLang="en-US" sz="2400" b="1" dirty="0">
                <a:solidFill>
                  <a:srgbClr val="1C1C1C"/>
                </a:solidFill>
                <a:latin typeface="Times New Roman" pitchFamily="18" charset="0"/>
                <a:ea typeface="Microsoft YaHei" pitchFamily="50"/>
                <a:cs typeface="Times New Roman" panose="02020603050405020304" pitchFamily="18" charset="0"/>
              </a:rPr>
              <a:t>与</a:t>
            </a:r>
            <a:r>
              <a:rPr lang="en-US" altLang="zh-CN" sz="2400" b="1" dirty="0">
                <a:solidFill>
                  <a:srgbClr val="1C1C1C"/>
                </a:solidFill>
                <a:latin typeface="Times New Roman" pitchFamily="18" charset="0"/>
                <a:ea typeface="Microsoft YaHei" pitchFamily="50"/>
                <a:cs typeface="Times New Roman" panose="02020603050405020304" pitchFamily="18" charset="0"/>
              </a:rPr>
              <a:t>LLM</a:t>
            </a:r>
            <a:r>
              <a:rPr lang="zh-CN" altLang="en-US" sz="2400" b="1" dirty="0">
                <a:solidFill>
                  <a:srgbClr val="1C1C1C"/>
                </a:solidFill>
                <a:latin typeface="Times New Roman" pitchFamily="18" charset="0"/>
                <a:ea typeface="Microsoft YaHei" pitchFamily="50"/>
                <a:cs typeface="Times New Roman" panose="02020603050405020304" pitchFamily="18" charset="0"/>
              </a:rPr>
              <a:t>协同处理</a:t>
            </a:r>
            <a:endParaRPr kumimoji="0" lang="en-US" altLang="zh-CN" sz="18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endParaRPr>
          </a:p>
        </p:txBody>
      </p:sp>
      <p:grpSp>
        <p:nvGrpSpPr>
          <p:cNvPr id="4" name="组合 3">
            <a:extLst>
              <a:ext uri="{FF2B5EF4-FFF2-40B4-BE49-F238E27FC236}">
                <a16:creationId xmlns:a16="http://schemas.microsoft.com/office/drawing/2014/main" id="{BD971B66-75C7-D377-2F5A-BAEBBBB02AEF}"/>
              </a:ext>
            </a:extLst>
          </p:cNvPr>
          <p:cNvGrpSpPr/>
          <p:nvPr/>
        </p:nvGrpSpPr>
        <p:grpSpPr>
          <a:xfrm>
            <a:off x="335360" y="2090314"/>
            <a:ext cx="5039360" cy="3120342"/>
            <a:chOff x="1269925" y="1922054"/>
            <a:chExt cx="5537485" cy="3429176"/>
          </a:xfrm>
        </p:grpSpPr>
        <p:pic>
          <p:nvPicPr>
            <p:cNvPr id="7" name="图片 6">
              <a:extLst>
                <a:ext uri="{FF2B5EF4-FFF2-40B4-BE49-F238E27FC236}">
                  <a16:creationId xmlns:a16="http://schemas.microsoft.com/office/drawing/2014/main" id="{19F7862E-5B06-458B-05C3-CE370AB46A09}"/>
                </a:ext>
              </a:extLst>
            </p:cNvPr>
            <p:cNvPicPr>
              <a:picLocks noChangeAspect="1"/>
            </p:cNvPicPr>
            <p:nvPr/>
          </p:nvPicPr>
          <p:blipFill>
            <a:blip r:embed="rId3"/>
            <a:stretch>
              <a:fillRect/>
            </a:stretch>
          </p:blipFill>
          <p:spPr>
            <a:xfrm>
              <a:off x="1269925" y="1922054"/>
              <a:ext cx="2895749" cy="3429176"/>
            </a:xfrm>
            <a:prstGeom prst="rect">
              <a:avLst/>
            </a:prstGeom>
          </p:spPr>
        </p:pic>
        <p:pic>
          <p:nvPicPr>
            <p:cNvPr id="8" name="图片 7">
              <a:extLst>
                <a:ext uri="{FF2B5EF4-FFF2-40B4-BE49-F238E27FC236}">
                  <a16:creationId xmlns:a16="http://schemas.microsoft.com/office/drawing/2014/main" id="{CC75D9B1-2ED2-DC01-9F37-CE2FC6CC7E7A}"/>
                </a:ext>
              </a:extLst>
            </p:cNvPr>
            <p:cNvPicPr>
              <a:picLocks noChangeAspect="1"/>
            </p:cNvPicPr>
            <p:nvPr/>
          </p:nvPicPr>
          <p:blipFill>
            <a:blip r:embed="rId4"/>
            <a:stretch>
              <a:fillRect/>
            </a:stretch>
          </p:blipFill>
          <p:spPr>
            <a:xfrm>
              <a:off x="4165674" y="2014133"/>
              <a:ext cx="2641736" cy="3245017"/>
            </a:xfrm>
            <a:prstGeom prst="rect">
              <a:avLst/>
            </a:prstGeom>
          </p:spPr>
        </p:pic>
      </p:grpSp>
      <p:sp>
        <p:nvSpPr>
          <p:cNvPr id="9" name="矩形 8">
            <a:extLst>
              <a:ext uri="{FF2B5EF4-FFF2-40B4-BE49-F238E27FC236}">
                <a16:creationId xmlns:a16="http://schemas.microsoft.com/office/drawing/2014/main" id="{072A06A0-490D-AB70-2B25-A2D3C2DC7B27}"/>
              </a:ext>
            </a:extLst>
          </p:cNvPr>
          <p:cNvSpPr/>
          <p:nvPr/>
        </p:nvSpPr>
        <p:spPr>
          <a:xfrm>
            <a:off x="2944044" y="2022230"/>
            <a:ext cx="2404098" cy="3120342"/>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048A3D4A-CAC6-CB51-4125-EFEBB2D86807}"/>
              </a:ext>
            </a:extLst>
          </p:cNvPr>
          <p:cNvSpPr txBox="1"/>
          <p:nvPr/>
        </p:nvSpPr>
        <p:spPr>
          <a:xfrm>
            <a:off x="5559292" y="3288756"/>
            <a:ext cx="6010350" cy="826637"/>
          </a:xfrm>
          <a:prstGeom prst="rect">
            <a:avLst/>
          </a:prstGeom>
          <a:noFill/>
        </p:spPr>
        <p:txBody>
          <a:bodyPr wrap="square" rtlCol="0">
            <a:spAutoFit/>
          </a:bodyPr>
          <a:lstStyle/>
          <a:p>
            <a:pPr>
              <a:lnSpc>
                <a:spcPts val="3000"/>
              </a:lnSpc>
            </a:pPr>
            <a:r>
              <a:rPr lang="zh-CN" altLang="en-US" sz="2000" dirty="0">
                <a:latin typeface="微软雅黑" panose="020B0503020204020204" pitchFamily="34" charset="-122"/>
                <a:ea typeface="微软雅黑" panose="020B0503020204020204" pitchFamily="34" charset="-122"/>
              </a:rPr>
              <a:t>设计一些策略以文本形式将包含图结构性信息的</a:t>
            </a:r>
            <a:r>
              <a:rPr lang="en-US" altLang="zh-CN" sz="2000" dirty="0">
                <a:latin typeface="微软雅黑" panose="020B0503020204020204" pitchFamily="34" charset="-122"/>
                <a:ea typeface="微软雅黑" panose="020B0503020204020204" pitchFamily="34" charset="-122"/>
              </a:rPr>
              <a:t>embedding</a:t>
            </a:r>
            <a:r>
              <a:rPr lang="zh-CN" altLang="en-US" sz="2000" dirty="0">
                <a:latin typeface="微软雅黑" panose="020B0503020204020204" pitchFamily="34" charset="-122"/>
                <a:ea typeface="微软雅黑" panose="020B0503020204020204" pitchFamily="34" charset="-122"/>
              </a:rPr>
              <a:t>嵌入到输入。</a:t>
            </a:r>
            <a:endParaRPr lang="en-US" altLang="zh-CN" sz="20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A5FC4C60-2ADD-0C0D-7205-714D5B4B9146}"/>
              </a:ext>
            </a:extLst>
          </p:cNvPr>
          <p:cNvSpPr txBox="1"/>
          <p:nvPr/>
        </p:nvSpPr>
        <p:spPr>
          <a:xfrm>
            <a:off x="5559292" y="4095005"/>
            <a:ext cx="5904575" cy="441916"/>
          </a:xfrm>
          <a:prstGeom prst="rect">
            <a:avLst/>
          </a:prstGeom>
          <a:noFill/>
        </p:spPr>
        <p:txBody>
          <a:bodyPr wrap="square" rtlCol="0">
            <a:spAutoFit/>
          </a:bodyPr>
          <a:lstStyle/>
          <a:p>
            <a:pPr>
              <a:lnSpc>
                <a:spcPts val="3000"/>
              </a:lnSpc>
            </a:pPr>
            <a:r>
              <a:rPr lang="en-US" altLang="zh-CN" sz="2000" dirty="0">
                <a:latin typeface="微软雅黑" panose="020B0503020204020204" pitchFamily="34" charset="-122"/>
                <a:ea typeface="微软雅黑" panose="020B0503020204020204" pitchFamily="34" charset="-122"/>
              </a:rPr>
              <a:t>LLM</a:t>
            </a:r>
            <a:r>
              <a:rPr lang="zh-CN" altLang="en-US" sz="2000" dirty="0">
                <a:latin typeface="微软雅黑" panose="020B0503020204020204" pitchFamily="34" charset="-122"/>
                <a:ea typeface="微软雅黑" panose="020B0503020204020204" pitchFamily="34" charset="-122"/>
              </a:rPr>
              <a:t>的输入复合了图结构性信息和任务描述。</a:t>
            </a:r>
            <a:endParaRPr lang="en-US" altLang="zh-CN" sz="2000"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3DBD2E3D-F2E4-D221-8FCF-371EF73C82A7}"/>
              </a:ext>
            </a:extLst>
          </p:cNvPr>
          <p:cNvSpPr txBox="1"/>
          <p:nvPr/>
        </p:nvSpPr>
        <p:spPr>
          <a:xfrm>
            <a:off x="5559292" y="1441874"/>
            <a:ext cx="6010350" cy="1015663"/>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以</a:t>
            </a:r>
            <a:r>
              <a:rPr lang="en-US" altLang="zh-CN" sz="2000" dirty="0">
                <a:latin typeface="微软雅黑" panose="020B0503020204020204" pitchFamily="34" charset="-122"/>
                <a:ea typeface="微软雅黑" panose="020B0503020204020204" pitchFamily="34" charset="-122"/>
              </a:rPr>
              <a:t>embedding</a:t>
            </a:r>
            <a:r>
              <a:rPr lang="zh-CN" altLang="en-US" sz="2000" dirty="0">
                <a:latin typeface="微软雅黑" panose="020B0503020204020204" pitchFamily="34" charset="-122"/>
                <a:ea typeface="微软雅黑" panose="020B0503020204020204" pitchFamily="34" charset="-122"/>
              </a:rPr>
              <a:t>形式传入图结构性信息。相当于在</a:t>
            </a:r>
            <a:r>
              <a:rPr lang="en-US" altLang="zh-CN" sz="2000" dirty="0">
                <a:latin typeface="微软雅黑" panose="020B0503020204020204" pitchFamily="34" charset="-122"/>
                <a:ea typeface="微软雅黑" panose="020B0503020204020204" pitchFamily="34" charset="-122"/>
              </a:rPr>
              <a:t>prompt</a:t>
            </a:r>
            <a:r>
              <a:rPr lang="zh-CN" altLang="en-US" sz="2000" dirty="0">
                <a:latin typeface="微软雅黑" panose="020B0503020204020204" pitchFamily="34" charset="-122"/>
                <a:ea typeface="微软雅黑" panose="020B0503020204020204" pitchFamily="34" charset="-122"/>
              </a:rPr>
              <a:t>中直接完成了原本</a:t>
            </a:r>
            <a:r>
              <a:rPr lang="en-US" altLang="zh-CN" sz="2000" dirty="0">
                <a:latin typeface="微软雅黑" panose="020B0503020204020204" pitchFamily="34" charset="-122"/>
                <a:ea typeface="微软雅黑" panose="020B0503020204020204" pitchFamily="34" charset="-122"/>
              </a:rPr>
              <a:t>GNN</a:t>
            </a:r>
            <a:r>
              <a:rPr lang="zh-CN" altLang="en-US" sz="2000" dirty="0">
                <a:latin typeface="微软雅黑" panose="020B0503020204020204" pitchFamily="34" charset="-122"/>
                <a:ea typeface="微软雅黑" panose="020B0503020204020204" pitchFamily="34" charset="-122"/>
              </a:rPr>
              <a:t>所做的采样、聚合等步骤。</a:t>
            </a:r>
            <a:endParaRPr lang="en-US" altLang="zh-CN" sz="20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41EAED18-7633-AB7E-2CB7-766DCD412337}"/>
              </a:ext>
            </a:extLst>
          </p:cNvPr>
          <p:cNvSpPr txBox="1"/>
          <p:nvPr/>
        </p:nvSpPr>
        <p:spPr>
          <a:xfrm>
            <a:off x="5559292" y="2888646"/>
            <a:ext cx="1394402" cy="400110"/>
          </a:xfrm>
          <a:prstGeom prst="rect">
            <a:avLst/>
          </a:prstGeom>
          <a:noFill/>
        </p:spPr>
        <p:txBody>
          <a:bodyPr wrap="square">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主要流程</a:t>
            </a:r>
            <a:endParaRPr lang="en-US" altLang="zh-CN" sz="20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68C2F58-EBE7-865F-265A-2E3ED58D5034}"/>
              </a:ext>
            </a:extLst>
          </p:cNvPr>
          <p:cNvPicPr>
            <a:picLocks noChangeAspect="1"/>
          </p:cNvPicPr>
          <p:nvPr/>
        </p:nvPicPr>
        <p:blipFill>
          <a:blip r:embed="rId5"/>
          <a:stretch>
            <a:fillRect/>
          </a:stretch>
        </p:blipFill>
        <p:spPr>
          <a:xfrm>
            <a:off x="5776798" y="4736353"/>
            <a:ext cx="5469562" cy="1149891"/>
          </a:xfrm>
          <a:prstGeom prst="rect">
            <a:avLst/>
          </a:prstGeom>
        </p:spPr>
      </p:pic>
    </p:spTree>
    <p:extLst>
      <p:ext uri="{BB962C8B-B14F-4D97-AF65-F5344CB8AC3E}">
        <p14:creationId xmlns:p14="http://schemas.microsoft.com/office/powerpoint/2010/main" val="30732315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12B94-B169-A42B-B444-0AA73C88854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5F0959E-2A3D-F90D-76C8-01EE8DE5CA8F}"/>
              </a:ext>
            </a:extLst>
          </p:cNvPr>
          <p:cNvSpPr>
            <a:spLocks noGrp="1"/>
          </p:cNvSpPr>
          <p:nvPr>
            <p:ph type="title"/>
          </p:nvPr>
        </p:nvSpPr>
        <p:spPr/>
        <p:txBody>
          <a:bodyPr/>
          <a:lstStyle/>
          <a:p>
            <a:pPr defTabSz="914400">
              <a:lnSpc>
                <a:spcPct val="100000"/>
              </a:lnSpc>
              <a:defRPr/>
            </a:pPr>
            <a:r>
              <a:rPr lang="en-US" altLang="zh-CN" sz="4500" dirty="0">
                <a:solidFill>
                  <a:prstClr val="white"/>
                </a:solidFill>
                <a:latin typeface="Times New Roman" panose="02020603050405020304" pitchFamily="18" charset="0"/>
                <a:ea typeface="宋体" charset="-122"/>
                <a:cs typeface="Times New Roman" panose="02020603050405020304" pitchFamily="18" charset="0"/>
              </a:rPr>
              <a:t>LLM-as-Predictor</a:t>
            </a:r>
            <a:endParaRPr lang="zh-CN" altLang="en-US" sz="4500" dirty="0">
              <a:solidFill>
                <a:prstClr val="white"/>
              </a:solidFill>
              <a:latin typeface="Times New Roman" panose="02020603050405020304" pitchFamily="18" charset="0"/>
              <a:ea typeface="宋体"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930784D4-2705-57BD-7D68-9B0D0685FE7A}"/>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C63437-A4DD-47E2-B39F-B4494D074D76}" type="slidenum">
              <a:rPr kumimoji="0" lang="en-US" altLang="zh-CN" sz="1200" b="0" i="0" u="none" strike="noStrike" kern="1200" cap="none" spc="0" normalizeH="0" baseline="0" noProof="0" smtClean="0">
                <a:ln>
                  <a:noFill/>
                </a:ln>
                <a:solidFill>
                  <a:prstClr val="white"/>
                </a:solidFill>
                <a:effectLst/>
                <a:uLnTx/>
                <a:uFillTx/>
                <a:latin typeface="微软雅黑" pitchFamily="34" charset="-122"/>
                <a:ea typeface="微软雅黑"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37</a:t>
            </a:fld>
            <a:endParaRPr kumimoji="0" lang="en-US" altLang="zh-CN" sz="12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6" name="文本框 5">
            <a:extLst>
              <a:ext uri="{FF2B5EF4-FFF2-40B4-BE49-F238E27FC236}">
                <a16:creationId xmlns:a16="http://schemas.microsoft.com/office/drawing/2014/main" id="{C2ECED08-92A9-269A-5169-8D914D2D31B5}"/>
              </a:ext>
            </a:extLst>
          </p:cNvPr>
          <p:cNvSpPr txBox="1"/>
          <p:nvPr/>
        </p:nvSpPr>
        <p:spPr>
          <a:xfrm>
            <a:off x="611311" y="6129105"/>
            <a:ext cx="11856640" cy="2616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CN" sz="1100" b="0" i="0" dirty="0">
                <a:solidFill>
                  <a:srgbClr val="222222"/>
                </a:solidFill>
                <a:effectLst/>
                <a:latin typeface="Arial" panose="020B0604020202020204" pitchFamily="34" charset="0"/>
              </a:rPr>
              <a:t>Tang J, Yang Y, Wei W, et al. </a:t>
            </a:r>
            <a:r>
              <a:rPr lang="en-US" altLang="zh-CN" sz="1100" b="0" i="0" dirty="0" err="1">
                <a:solidFill>
                  <a:srgbClr val="222222"/>
                </a:solidFill>
                <a:effectLst/>
                <a:latin typeface="Arial" panose="020B0604020202020204" pitchFamily="34" charset="0"/>
              </a:rPr>
              <a:t>Graphgpt</a:t>
            </a:r>
            <a:r>
              <a:rPr lang="en-US" altLang="zh-CN" sz="1100" b="0" i="0" dirty="0">
                <a:solidFill>
                  <a:srgbClr val="222222"/>
                </a:solidFill>
                <a:effectLst/>
                <a:latin typeface="Arial" panose="020B0604020202020204" pitchFamily="34" charset="0"/>
              </a:rPr>
              <a:t>: Graph instruction tuning for large language models[J]. </a:t>
            </a:r>
            <a:r>
              <a:rPr lang="en-US" altLang="zh-CN" sz="1100" b="0" i="0" dirty="0" err="1">
                <a:solidFill>
                  <a:srgbClr val="222222"/>
                </a:solidFill>
                <a:effectLst/>
                <a:latin typeface="Arial" panose="020B0604020202020204" pitchFamily="34" charset="0"/>
              </a:rPr>
              <a:t>arXiv</a:t>
            </a:r>
            <a:r>
              <a:rPr lang="en-US" altLang="zh-CN" sz="1100" b="0" i="0" dirty="0">
                <a:solidFill>
                  <a:srgbClr val="222222"/>
                </a:solidFill>
                <a:effectLst/>
                <a:latin typeface="Arial" panose="020B0604020202020204" pitchFamily="34" charset="0"/>
              </a:rPr>
              <a:t> preprint arXiv:2310.13023, 2023</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a:t>
            </a:r>
          </a:p>
        </p:txBody>
      </p:sp>
      <p:sp>
        <p:nvSpPr>
          <p:cNvPr id="11" name="文本占位符 2">
            <a:extLst>
              <a:ext uri="{FF2B5EF4-FFF2-40B4-BE49-F238E27FC236}">
                <a16:creationId xmlns:a16="http://schemas.microsoft.com/office/drawing/2014/main" id="{B8D19F41-C37E-39E1-3706-19E65F9A4CCF}"/>
              </a:ext>
            </a:extLst>
          </p:cNvPr>
          <p:cNvSpPr txBox="1">
            <a:spLocks/>
          </p:cNvSpPr>
          <p:nvPr/>
        </p:nvSpPr>
        <p:spPr>
          <a:xfrm>
            <a:off x="335360" y="1063680"/>
            <a:ext cx="9164240" cy="434920"/>
          </a:xfrm>
          <a:prstGeom prst="rect">
            <a:avLst/>
          </a:prstGeom>
        </p:spPr>
        <p:txBody>
          <a:bodyPr vert="horz" lIns="0" tIns="0" rIns="0" bIns="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
                <a:srgbClr val="004586"/>
              </a:buClr>
              <a:buSzPct val="70000"/>
              <a:buNone/>
              <a:tabLst/>
              <a:defRPr/>
            </a:pPr>
            <a:r>
              <a:rPr lang="en-US" altLang="zh-CN" sz="2400" b="1" dirty="0">
                <a:solidFill>
                  <a:srgbClr val="1C1C1C"/>
                </a:solidFill>
                <a:latin typeface="Times New Roman" pitchFamily="18" charset="0"/>
                <a:ea typeface="Microsoft YaHei" pitchFamily="50"/>
                <a:cs typeface="Times New Roman" panose="02020603050405020304" pitchFamily="18" charset="0"/>
              </a:rPr>
              <a:t>GNN</a:t>
            </a:r>
            <a:r>
              <a:rPr kumimoji="0" lang="en-US" altLang="zh-CN"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-based:   </a:t>
            </a:r>
            <a:r>
              <a:rPr kumimoji="0" lang="en-US" altLang="zh-CN" sz="2400" b="1" i="0" u="none" strike="noStrike" kern="1200" cap="none" spc="0" normalizeH="0" baseline="0" noProof="0" dirty="0" err="1">
                <a:ln>
                  <a:noFill/>
                </a:ln>
                <a:solidFill>
                  <a:srgbClr val="1C1C1C"/>
                </a:solidFill>
                <a:effectLst/>
                <a:uLnTx/>
                <a:uFillTx/>
                <a:latin typeface="Times New Roman" pitchFamily="18" charset="0"/>
                <a:ea typeface="Microsoft YaHei" pitchFamily="50"/>
                <a:cs typeface="Times New Roman" panose="02020603050405020304" pitchFamily="18" charset="0"/>
              </a:rPr>
              <a:t>GraphGPT</a:t>
            </a:r>
            <a:r>
              <a:rPr kumimoji="0" lang="en-US" altLang="zh-CN"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 </a:t>
            </a:r>
            <a:endParaRPr kumimoji="0" lang="en-US" altLang="zh-CN" sz="18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endParaRPr>
          </a:p>
        </p:txBody>
      </p:sp>
      <p:pic>
        <p:nvPicPr>
          <p:cNvPr id="14" name="图片 13">
            <a:extLst>
              <a:ext uri="{FF2B5EF4-FFF2-40B4-BE49-F238E27FC236}">
                <a16:creationId xmlns:a16="http://schemas.microsoft.com/office/drawing/2014/main" id="{BB085DE7-EA0B-0425-F3C3-F5BDE22C7001}"/>
              </a:ext>
            </a:extLst>
          </p:cNvPr>
          <p:cNvPicPr>
            <a:picLocks noChangeAspect="1"/>
          </p:cNvPicPr>
          <p:nvPr/>
        </p:nvPicPr>
        <p:blipFill>
          <a:blip r:embed="rId3"/>
          <a:stretch>
            <a:fillRect/>
          </a:stretch>
        </p:blipFill>
        <p:spPr>
          <a:xfrm>
            <a:off x="162521" y="1498600"/>
            <a:ext cx="11630767" cy="3668431"/>
          </a:xfrm>
          <a:prstGeom prst="rect">
            <a:avLst/>
          </a:prstGeom>
        </p:spPr>
      </p:pic>
    </p:spTree>
    <p:extLst>
      <p:ext uri="{BB962C8B-B14F-4D97-AF65-F5344CB8AC3E}">
        <p14:creationId xmlns:p14="http://schemas.microsoft.com/office/powerpoint/2010/main" val="2524391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12B94-B169-A42B-B444-0AA73C88854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5F0959E-2A3D-F90D-76C8-01EE8DE5CA8F}"/>
              </a:ext>
            </a:extLst>
          </p:cNvPr>
          <p:cNvSpPr>
            <a:spLocks noGrp="1"/>
          </p:cNvSpPr>
          <p:nvPr>
            <p:ph type="title"/>
          </p:nvPr>
        </p:nvSpPr>
        <p:spPr/>
        <p:txBody>
          <a:bodyPr/>
          <a:lstStyle/>
          <a:p>
            <a:pPr defTabSz="914400">
              <a:lnSpc>
                <a:spcPct val="100000"/>
              </a:lnSpc>
              <a:defRPr/>
            </a:pPr>
            <a:r>
              <a:rPr lang="en-US" altLang="zh-CN" sz="4500" dirty="0">
                <a:solidFill>
                  <a:prstClr val="white"/>
                </a:solidFill>
                <a:latin typeface="Times New Roman" panose="02020603050405020304" pitchFamily="18" charset="0"/>
                <a:ea typeface="宋体" charset="-122"/>
                <a:cs typeface="Times New Roman" panose="02020603050405020304" pitchFamily="18" charset="0"/>
              </a:rPr>
              <a:t>LLM-as-Predictor</a:t>
            </a:r>
            <a:endParaRPr lang="zh-CN" altLang="en-US" sz="4500" dirty="0">
              <a:solidFill>
                <a:prstClr val="white"/>
              </a:solidFill>
              <a:latin typeface="Times New Roman" panose="02020603050405020304" pitchFamily="18" charset="0"/>
              <a:ea typeface="宋体"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930784D4-2705-57BD-7D68-9B0D0685FE7A}"/>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C63437-A4DD-47E2-B39F-B4494D074D76}" type="slidenum">
              <a:rPr kumimoji="0" lang="en-US" altLang="zh-CN" sz="1200" b="0" i="0" u="none" strike="noStrike" kern="1200" cap="none" spc="0" normalizeH="0" baseline="0" noProof="0" smtClean="0">
                <a:ln>
                  <a:noFill/>
                </a:ln>
                <a:solidFill>
                  <a:prstClr val="white"/>
                </a:solidFill>
                <a:effectLst/>
                <a:uLnTx/>
                <a:uFillTx/>
                <a:latin typeface="微软雅黑" pitchFamily="34" charset="-122"/>
                <a:ea typeface="微软雅黑"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38</a:t>
            </a:fld>
            <a:endParaRPr kumimoji="0" lang="en-US" altLang="zh-CN" sz="12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6" name="文本框 5">
            <a:extLst>
              <a:ext uri="{FF2B5EF4-FFF2-40B4-BE49-F238E27FC236}">
                <a16:creationId xmlns:a16="http://schemas.microsoft.com/office/drawing/2014/main" id="{C2ECED08-92A9-269A-5169-8D914D2D31B5}"/>
              </a:ext>
            </a:extLst>
          </p:cNvPr>
          <p:cNvSpPr txBox="1"/>
          <p:nvPr/>
        </p:nvSpPr>
        <p:spPr>
          <a:xfrm>
            <a:off x="619760" y="6294261"/>
            <a:ext cx="11856640" cy="2616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CN" sz="1100" dirty="0">
                <a:solidFill>
                  <a:prstClr val="black">
                    <a:lumMod val="50000"/>
                    <a:lumOff val="50000"/>
                  </a:prstClr>
                </a:solidFill>
                <a:latin typeface="Times New Roman" panose="02020603050405020304" pitchFamily="18" charset="0"/>
                <a:ea typeface="宋体" charset="-122"/>
                <a:cs typeface="Times New Roman" panose="02020603050405020304" pitchFamily="18" charset="0"/>
              </a:rPr>
              <a:t>Tang J, Yang Y, Wei W, et al. </a:t>
            </a:r>
            <a:r>
              <a:rPr lang="en-US" altLang="zh-CN" sz="1100" dirty="0" err="1">
                <a:solidFill>
                  <a:prstClr val="black">
                    <a:lumMod val="50000"/>
                    <a:lumOff val="50000"/>
                  </a:prstClr>
                </a:solidFill>
                <a:latin typeface="Times New Roman" panose="02020603050405020304" pitchFamily="18" charset="0"/>
                <a:ea typeface="宋体" charset="-122"/>
                <a:cs typeface="Times New Roman" panose="02020603050405020304" pitchFamily="18" charset="0"/>
              </a:rPr>
              <a:t>Graphgpt</a:t>
            </a:r>
            <a:r>
              <a:rPr lang="en-US" altLang="zh-CN" sz="1100" dirty="0">
                <a:solidFill>
                  <a:prstClr val="black">
                    <a:lumMod val="50000"/>
                    <a:lumOff val="50000"/>
                  </a:prstClr>
                </a:solidFill>
                <a:latin typeface="Times New Roman" panose="02020603050405020304" pitchFamily="18" charset="0"/>
                <a:ea typeface="宋体" charset="-122"/>
                <a:cs typeface="Times New Roman" panose="02020603050405020304" pitchFamily="18" charset="0"/>
              </a:rPr>
              <a:t>: Graph instruction tuning for large language models[J]. </a:t>
            </a:r>
            <a:r>
              <a:rPr lang="en-US" altLang="zh-CN" sz="1100" dirty="0" err="1">
                <a:solidFill>
                  <a:prstClr val="black">
                    <a:lumMod val="50000"/>
                    <a:lumOff val="50000"/>
                  </a:prstClr>
                </a:solidFill>
                <a:latin typeface="Times New Roman" panose="02020603050405020304" pitchFamily="18" charset="0"/>
                <a:ea typeface="宋体" charset="-122"/>
                <a:cs typeface="Times New Roman" panose="02020603050405020304" pitchFamily="18" charset="0"/>
              </a:rPr>
              <a:t>arXiv</a:t>
            </a:r>
            <a:r>
              <a:rPr lang="en-US" altLang="zh-CN" sz="1100" dirty="0">
                <a:solidFill>
                  <a:prstClr val="black">
                    <a:lumMod val="50000"/>
                    <a:lumOff val="50000"/>
                  </a:prstClr>
                </a:solidFill>
                <a:latin typeface="Times New Roman" panose="02020603050405020304" pitchFamily="18" charset="0"/>
                <a:ea typeface="宋体" charset="-122"/>
                <a:cs typeface="Times New Roman" panose="02020603050405020304" pitchFamily="18" charset="0"/>
              </a:rPr>
              <a:t> preprint arXiv:2310.13023, 2023.</a:t>
            </a:r>
          </a:p>
        </p:txBody>
      </p:sp>
      <p:sp>
        <p:nvSpPr>
          <p:cNvPr id="11" name="文本占位符 2">
            <a:extLst>
              <a:ext uri="{FF2B5EF4-FFF2-40B4-BE49-F238E27FC236}">
                <a16:creationId xmlns:a16="http://schemas.microsoft.com/office/drawing/2014/main" id="{B8D19F41-C37E-39E1-3706-19E65F9A4CCF}"/>
              </a:ext>
            </a:extLst>
          </p:cNvPr>
          <p:cNvSpPr txBox="1">
            <a:spLocks/>
          </p:cNvSpPr>
          <p:nvPr/>
        </p:nvSpPr>
        <p:spPr>
          <a:xfrm>
            <a:off x="335360" y="1063680"/>
            <a:ext cx="9164240" cy="434920"/>
          </a:xfrm>
          <a:prstGeom prst="rect">
            <a:avLst/>
          </a:prstGeom>
        </p:spPr>
        <p:txBody>
          <a:bodyPr vert="horz" lIns="0" tIns="0" rIns="0" bIns="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
                <a:srgbClr val="004586"/>
              </a:buClr>
              <a:buSzPct val="70000"/>
              <a:buNone/>
              <a:tabLst/>
              <a:defRPr/>
            </a:pPr>
            <a:r>
              <a:rPr lang="en-US" altLang="zh-CN" sz="2400" b="1" dirty="0">
                <a:solidFill>
                  <a:srgbClr val="1C1C1C"/>
                </a:solidFill>
                <a:latin typeface="Times New Roman" pitchFamily="18" charset="0"/>
                <a:ea typeface="Microsoft YaHei" pitchFamily="50"/>
                <a:cs typeface="Times New Roman" panose="02020603050405020304" pitchFamily="18" charset="0"/>
              </a:rPr>
              <a:t>GNN</a:t>
            </a:r>
            <a:r>
              <a:rPr kumimoji="0" lang="en-US" altLang="zh-CN"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-based:   </a:t>
            </a:r>
            <a:r>
              <a:rPr kumimoji="0" lang="en-US" altLang="zh-CN" sz="2400" b="1" i="0" u="none" strike="noStrike" kern="1200" cap="none" spc="0" normalizeH="0" baseline="0" noProof="0" dirty="0" err="1">
                <a:ln>
                  <a:noFill/>
                </a:ln>
                <a:solidFill>
                  <a:srgbClr val="1C1C1C"/>
                </a:solidFill>
                <a:effectLst/>
                <a:uLnTx/>
                <a:uFillTx/>
                <a:latin typeface="Times New Roman" pitchFamily="18" charset="0"/>
                <a:ea typeface="Microsoft YaHei" pitchFamily="50"/>
                <a:cs typeface="Times New Roman" panose="02020603050405020304" pitchFamily="18" charset="0"/>
              </a:rPr>
              <a:t>GraphGPT</a:t>
            </a:r>
            <a:r>
              <a:rPr kumimoji="0" lang="en-US" altLang="zh-CN"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 </a:t>
            </a:r>
            <a:endParaRPr kumimoji="0" lang="en-US" altLang="zh-CN" sz="18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endParaRPr>
          </a:p>
        </p:txBody>
      </p:sp>
      <p:pic>
        <p:nvPicPr>
          <p:cNvPr id="14" name="图片 13">
            <a:extLst>
              <a:ext uri="{FF2B5EF4-FFF2-40B4-BE49-F238E27FC236}">
                <a16:creationId xmlns:a16="http://schemas.microsoft.com/office/drawing/2014/main" id="{BB085DE7-EA0B-0425-F3C3-F5BDE22C7001}"/>
              </a:ext>
            </a:extLst>
          </p:cNvPr>
          <p:cNvPicPr>
            <a:picLocks noChangeAspect="1"/>
          </p:cNvPicPr>
          <p:nvPr/>
        </p:nvPicPr>
        <p:blipFill rotWithShape="1">
          <a:blip r:embed="rId3"/>
          <a:srcRect r="62786"/>
          <a:stretch/>
        </p:blipFill>
        <p:spPr>
          <a:xfrm>
            <a:off x="172681" y="1663756"/>
            <a:ext cx="4560443" cy="3865273"/>
          </a:xfrm>
          <a:prstGeom prst="rect">
            <a:avLst/>
          </a:prstGeom>
        </p:spPr>
      </p:pic>
      <p:sp>
        <p:nvSpPr>
          <p:cNvPr id="5" name="文本框 4">
            <a:extLst>
              <a:ext uri="{FF2B5EF4-FFF2-40B4-BE49-F238E27FC236}">
                <a16:creationId xmlns:a16="http://schemas.microsoft.com/office/drawing/2014/main" id="{C8DE9E17-66A8-CEF4-6A72-F5069FF26E23}"/>
              </a:ext>
            </a:extLst>
          </p:cNvPr>
          <p:cNvSpPr txBox="1"/>
          <p:nvPr/>
        </p:nvSpPr>
        <p:spPr>
          <a:xfrm>
            <a:off x="5445760" y="1736448"/>
            <a:ext cx="5906347" cy="2031325"/>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第一部分包含两个</a:t>
            </a:r>
            <a:r>
              <a:rPr lang="en-US" altLang="zh-CN" dirty="0">
                <a:latin typeface="微软雅黑" panose="020B0503020204020204" pitchFamily="34" charset="-122"/>
                <a:ea typeface="微软雅黑" panose="020B0503020204020204" pitchFamily="34" charset="-122"/>
              </a:rPr>
              <a:t>encoder</a:t>
            </a:r>
            <a:r>
              <a:rPr lang="zh-CN" altLang="en-US" dirty="0">
                <a:latin typeface="微软雅黑" panose="020B0503020204020204" pitchFamily="34" charset="-122"/>
                <a:ea typeface="微软雅黑" panose="020B0503020204020204" pitchFamily="34" charset="-122"/>
              </a:rPr>
              <a:t>和一个</a:t>
            </a:r>
            <a:r>
              <a:rPr lang="en-US" altLang="zh-CN" dirty="0">
                <a:latin typeface="微软雅黑" panose="020B0503020204020204" pitchFamily="34" charset="-122"/>
                <a:ea typeface="微软雅黑" panose="020B0503020204020204" pitchFamily="34" charset="-122"/>
              </a:rPr>
              <a:t>projector</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两个</a:t>
            </a:r>
            <a:r>
              <a:rPr lang="en-US" altLang="zh-CN" dirty="0">
                <a:latin typeface="微软雅黑" panose="020B0503020204020204" pitchFamily="34" charset="-122"/>
                <a:ea typeface="微软雅黑" panose="020B0503020204020204" pitchFamily="34" charset="-122"/>
              </a:rPr>
              <a:t>encoder</a:t>
            </a:r>
            <a:r>
              <a:rPr lang="zh-CN" altLang="en-US" dirty="0">
                <a:latin typeface="微软雅黑" panose="020B0503020204020204" pitchFamily="34" charset="-122"/>
                <a:ea typeface="微软雅黑" panose="020B0503020204020204" pitchFamily="34" charset="-122"/>
              </a:rPr>
              <a:t>分别使用</a:t>
            </a:r>
            <a:r>
              <a:rPr lang="en-US" altLang="zh-CN" dirty="0">
                <a:latin typeface="微软雅黑" panose="020B0503020204020204" pitchFamily="34" charset="-122"/>
                <a:ea typeface="微软雅黑" panose="020B0503020204020204" pitchFamily="34" charset="-122"/>
              </a:rPr>
              <a:t>GNN</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LM</a:t>
            </a:r>
            <a:r>
              <a:rPr lang="zh-CN" altLang="en-US" dirty="0">
                <a:latin typeface="微软雅黑" panose="020B0503020204020204" pitchFamily="34" charset="-122"/>
                <a:ea typeface="微软雅黑" panose="020B0503020204020204" pitchFamily="34" charset="-122"/>
              </a:rPr>
              <a:t>，分别用于图的</a:t>
            </a:r>
            <a:r>
              <a:rPr lang="en-US" altLang="zh-CN" dirty="0">
                <a:latin typeface="微软雅黑" panose="020B0503020204020204" pitchFamily="34" charset="-122"/>
                <a:ea typeface="微软雅黑" panose="020B0503020204020204" pitchFamily="34" charset="-122"/>
              </a:rPr>
              <a:t>embedding</a:t>
            </a:r>
            <a:r>
              <a:rPr lang="zh-CN" altLang="en-US" dirty="0">
                <a:latin typeface="微软雅黑" panose="020B0503020204020204" pitchFamily="34" charset="-122"/>
                <a:ea typeface="微软雅黑" panose="020B0503020204020204" pitchFamily="34" charset="-122"/>
              </a:rPr>
              <a:t>和文本的</a:t>
            </a:r>
            <a:r>
              <a:rPr lang="en-US" altLang="zh-CN" dirty="0">
                <a:latin typeface="微软雅黑" panose="020B0503020204020204" pitchFamily="34" charset="-122"/>
                <a:ea typeface="微软雅黑" panose="020B0503020204020204" pitchFamily="34" charset="-122"/>
              </a:rPr>
              <a:t>embedding</a:t>
            </a:r>
            <a:r>
              <a:rPr lang="zh-CN" altLang="en-US" dirty="0">
                <a:latin typeface="微软雅黑" panose="020B0503020204020204" pitchFamily="34" charset="-122"/>
                <a:ea typeface="微软雅黑" panose="020B0503020204020204" pitchFamily="34" charset="-122"/>
              </a:rPr>
              <a:t>。采用对比学习的方式训练。</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在指令微调时，固定</a:t>
            </a:r>
            <a:r>
              <a:rPr lang="en-US" altLang="zh-CN" dirty="0">
                <a:latin typeface="微软雅黑" panose="020B0503020204020204" pitchFamily="34" charset="-122"/>
                <a:ea typeface="微软雅黑" panose="020B0503020204020204" pitchFamily="34" charset="-122"/>
              </a:rPr>
              <a:t>LM</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GNN</a:t>
            </a:r>
            <a:r>
              <a:rPr lang="zh-CN" altLang="en-US" dirty="0">
                <a:latin typeface="微软雅黑" panose="020B0503020204020204" pitchFamily="34" charset="-122"/>
                <a:ea typeface="微软雅黑" panose="020B0503020204020204" pitchFamily="34" charset="-122"/>
              </a:rPr>
              <a:t>，只训练</a:t>
            </a:r>
            <a:r>
              <a:rPr lang="en-US" altLang="zh-CN" dirty="0">
                <a:latin typeface="微软雅黑" panose="020B0503020204020204" pitchFamily="34" charset="-122"/>
                <a:ea typeface="微软雅黑" panose="020B0503020204020204" pitchFamily="34" charset="-122"/>
              </a:rPr>
              <a:t>projector</a:t>
            </a:r>
            <a:r>
              <a:rPr lang="zh-CN" altLang="en-US" dirty="0">
                <a:latin typeface="微软雅黑" panose="020B0503020204020204" pitchFamily="34" charset="-122"/>
                <a:ea typeface="微软雅黑" panose="020B0503020204020204" pitchFamily="34" charset="-122"/>
              </a:rPr>
              <a:t>。</a:t>
            </a:r>
          </a:p>
        </p:txBody>
      </p:sp>
      <p:pic>
        <p:nvPicPr>
          <p:cNvPr id="8" name="图片 7">
            <a:extLst>
              <a:ext uri="{FF2B5EF4-FFF2-40B4-BE49-F238E27FC236}">
                <a16:creationId xmlns:a16="http://schemas.microsoft.com/office/drawing/2014/main" id="{870429E2-88C3-0D80-FE42-B593AD48D25F}"/>
              </a:ext>
            </a:extLst>
          </p:cNvPr>
          <p:cNvPicPr>
            <a:picLocks noChangeAspect="1"/>
          </p:cNvPicPr>
          <p:nvPr/>
        </p:nvPicPr>
        <p:blipFill>
          <a:blip r:embed="rId4"/>
          <a:stretch>
            <a:fillRect/>
          </a:stretch>
        </p:blipFill>
        <p:spPr>
          <a:xfrm>
            <a:off x="5594141" y="4172551"/>
            <a:ext cx="4823878" cy="1356478"/>
          </a:xfrm>
          <a:prstGeom prst="rect">
            <a:avLst/>
          </a:prstGeom>
        </p:spPr>
      </p:pic>
    </p:spTree>
    <p:extLst>
      <p:ext uri="{BB962C8B-B14F-4D97-AF65-F5344CB8AC3E}">
        <p14:creationId xmlns:p14="http://schemas.microsoft.com/office/powerpoint/2010/main" val="16988040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12B94-B169-A42B-B444-0AA73C88854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5F0959E-2A3D-F90D-76C8-01EE8DE5CA8F}"/>
              </a:ext>
            </a:extLst>
          </p:cNvPr>
          <p:cNvSpPr>
            <a:spLocks noGrp="1"/>
          </p:cNvSpPr>
          <p:nvPr>
            <p:ph type="title"/>
          </p:nvPr>
        </p:nvSpPr>
        <p:spPr/>
        <p:txBody>
          <a:bodyPr/>
          <a:lstStyle/>
          <a:p>
            <a:pPr defTabSz="914400">
              <a:lnSpc>
                <a:spcPct val="100000"/>
              </a:lnSpc>
              <a:defRPr/>
            </a:pPr>
            <a:r>
              <a:rPr lang="en-US" altLang="zh-CN" sz="4500" dirty="0">
                <a:solidFill>
                  <a:prstClr val="white"/>
                </a:solidFill>
                <a:latin typeface="Times New Roman" panose="02020603050405020304" pitchFamily="18" charset="0"/>
                <a:ea typeface="宋体" charset="-122"/>
                <a:cs typeface="Times New Roman" panose="02020603050405020304" pitchFamily="18" charset="0"/>
              </a:rPr>
              <a:t>LLM-as-Predictor</a:t>
            </a:r>
            <a:endParaRPr lang="zh-CN" altLang="en-US" sz="4500" dirty="0">
              <a:solidFill>
                <a:prstClr val="white"/>
              </a:solidFill>
              <a:latin typeface="Times New Roman" panose="02020603050405020304" pitchFamily="18" charset="0"/>
              <a:ea typeface="宋体"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930784D4-2705-57BD-7D68-9B0D0685FE7A}"/>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C63437-A4DD-47E2-B39F-B4494D074D76}" type="slidenum">
              <a:rPr kumimoji="0" lang="en-US" altLang="zh-CN" sz="1200" b="0" i="0" u="none" strike="noStrike" kern="1200" cap="none" spc="0" normalizeH="0" baseline="0" noProof="0" smtClean="0">
                <a:ln>
                  <a:noFill/>
                </a:ln>
                <a:solidFill>
                  <a:prstClr val="white"/>
                </a:solidFill>
                <a:effectLst/>
                <a:uLnTx/>
                <a:uFillTx/>
                <a:latin typeface="微软雅黑" pitchFamily="34" charset="-122"/>
                <a:ea typeface="微软雅黑"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39</a:t>
            </a:fld>
            <a:endParaRPr kumimoji="0" lang="en-US" altLang="zh-CN" sz="12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11" name="文本占位符 2">
            <a:extLst>
              <a:ext uri="{FF2B5EF4-FFF2-40B4-BE49-F238E27FC236}">
                <a16:creationId xmlns:a16="http://schemas.microsoft.com/office/drawing/2014/main" id="{B8D19F41-C37E-39E1-3706-19E65F9A4CCF}"/>
              </a:ext>
            </a:extLst>
          </p:cNvPr>
          <p:cNvSpPr txBox="1">
            <a:spLocks/>
          </p:cNvSpPr>
          <p:nvPr/>
        </p:nvSpPr>
        <p:spPr>
          <a:xfrm>
            <a:off x="335360" y="1063680"/>
            <a:ext cx="9164240" cy="434920"/>
          </a:xfrm>
          <a:prstGeom prst="rect">
            <a:avLst/>
          </a:prstGeom>
        </p:spPr>
        <p:txBody>
          <a:bodyPr vert="horz" lIns="0" tIns="0" rIns="0" bIns="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
                <a:srgbClr val="004586"/>
              </a:buClr>
              <a:buSzPct val="70000"/>
              <a:buNone/>
              <a:tabLst/>
              <a:defRPr/>
            </a:pPr>
            <a:r>
              <a:rPr lang="en-US" altLang="zh-CN" sz="2400" b="1" dirty="0">
                <a:solidFill>
                  <a:srgbClr val="1C1C1C"/>
                </a:solidFill>
                <a:latin typeface="Times New Roman" pitchFamily="18" charset="0"/>
                <a:ea typeface="Microsoft YaHei" pitchFamily="50"/>
                <a:cs typeface="Times New Roman" panose="02020603050405020304" pitchFamily="18" charset="0"/>
              </a:rPr>
              <a:t>GNN</a:t>
            </a:r>
            <a:r>
              <a:rPr kumimoji="0" lang="en-US" altLang="zh-CN"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-based:   </a:t>
            </a:r>
            <a:r>
              <a:rPr kumimoji="0" lang="en-US" altLang="zh-CN" sz="2400" b="1" i="0" u="none" strike="noStrike" kern="1200" cap="none" spc="0" normalizeH="0" baseline="0" noProof="0" dirty="0" err="1">
                <a:ln>
                  <a:noFill/>
                </a:ln>
                <a:solidFill>
                  <a:srgbClr val="1C1C1C"/>
                </a:solidFill>
                <a:effectLst/>
                <a:uLnTx/>
                <a:uFillTx/>
                <a:latin typeface="Times New Roman" pitchFamily="18" charset="0"/>
                <a:ea typeface="Microsoft YaHei" pitchFamily="50"/>
                <a:cs typeface="Times New Roman" panose="02020603050405020304" pitchFamily="18" charset="0"/>
              </a:rPr>
              <a:t>GraphGPT</a:t>
            </a:r>
            <a:r>
              <a:rPr kumimoji="0" lang="en-US" altLang="zh-CN"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 </a:t>
            </a:r>
            <a:endParaRPr kumimoji="0" lang="en-US" altLang="zh-CN" sz="18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endParaRPr>
          </a:p>
        </p:txBody>
      </p:sp>
      <p:pic>
        <p:nvPicPr>
          <p:cNvPr id="14" name="图片 13">
            <a:extLst>
              <a:ext uri="{FF2B5EF4-FFF2-40B4-BE49-F238E27FC236}">
                <a16:creationId xmlns:a16="http://schemas.microsoft.com/office/drawing/2014/main" id="{BB085DE7-EA0B-0425-F3C3-F5BDE22C7001}"/>
              </a:ext>
            </a:extLst>
          </p:cNvPr>
          <p:cNvPicPr>
            <a:picLocks noChangeAspect="1"/>
          </p:cNvPicPr>
          <p:nvPr/>
        </p:nvPicPr>
        <p:blipFill rotWithShape="1">
          <a:blip r:embed="rId3"/>
          <a:srcRect l="37476" r="32038"/>
          <a:stretch/>
        </p:blipFill>
        <p:spPr>
          <a:xfrm>
            <a:off x="335360" y="1500112"/>
            <a:ext cx="3462849" cy="3582571"/>
          </a:xfrm>
          <a:prstGeom prst="rect">
            <a:avLst/>
          </a:prstGeom>
        </p:spPr>
      </p:pic>
      <p:pic>
        <p:nvPicPr>
          <p:cNvPr id="5" name="图片 4">
            <a:extLst>
              <a:ext uri="{FF2B5EF4-FFF2-40B4-BE49-F238E27FC236}">
                <a16:creationId xmlns:a16="http://schemas.microsoft.com/office/drawing/2014/main" id="{507599E6-B824-3FDD-8218-60BF7B7C84A6}"/>
              </a:ext>
            </a:extLst>
          </p:cNvPr>
          <p:cNvPicPr>
            <a:picLocks noChangeAspect="1"/>
          </p:cNvPicPr>
          <p:nvPr/>
        </p:nvPicPr>
        <p:blipFill>
          <a:blip r:embed="rId4"/>
          <a:stretch>
            <a:fillRect/>
          </a:stretch>
        </p:blipFill>
        <p:spPr>
          <a:xfrm>
            <a:off x="225151" y="5258276"/>
            <a:ext cx="11438529" cy="903979"/>
          </a:xfrm>
          <a:prstGeom prst="rect">
            <a:avLst/>
          </a:prstGeom>
        </p:spPr>
      </p:pic>
      <p:sp>
        <p:nvSpPr>
          <p:cNvPr id="7" name="文本框 6">
            <a:extLst>
              <a:ext uri="{FF2B5EF4-FFF2-40B4-BE49-F238E27FC236}">
                <a16:creationId xmlns:a16="http://schemas.microsoft.com/office/drawing/2014/main" id="{271F2FE5-3BD2-71C4-B682-8A90C790AC57}"/>
              </a:ext>
            </a:extLst>
          </p:cNvPr>
          <p:cNvSpPr txBox="1"/>
          <p:nvPr/>
        </p:nvSpPr>
        <p:spPr>
          <a:xfrm>
            <a:off x="5029200" y="2275734"/>
            <a:ext cx="5906347" cy="2031325"/>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第二部分 指令微调：让</a:t>
            </a:r>
            <a:r>
              <a:rPr lang="en-US" altLang="zh-CN" dirty="0">
                <a:latin typeface="微软雅黑" panose="020B0503020204020204" pitchFamily="34" charset="-122"/>
                <a:ea typeface="微软雅黑" panose="020B0503020204020204" pitchFamily="34" charset="-122"/>
              </a:rPr>
              <a:t>LLM</a:t>
            </a:r>
            <a:r>
              <a:rPr lang="zh-CN" altLang="en-US" dirty="0">
                <a:latin typeface="微软雅黑" panose="020B0503020204020204" pitchFamily="34" charset="-122"/>
                <a:ea typeface="微软雅黑" panose="020B0503020204020204" pitchFamily="34" charset="-122"/>
              </a:rPr>
              <a:t>掌握图结构性信息。</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为</a:t>
            </a:r>
            <a:r>
              <a:rPr lang="en-US" altLang="zh-CN" dirty="0">
                <a:latin typeface="微软雅黑" panose="020B0503020204020204" pitchFamily="34" charset="-122"/>
                <a:ea typeface="微软雅黑" panose="020B0503020204020204" pitchFamily="34" charset="-122"/>
              </a:rPr>
              <a:t>LLM</a:t>
            </a:r>
            <a:r>
              <a:rPr lang="zh-CN" altLang="en-US" dirty="0">
                <a:latin typeface="微软雅黑" panose="020B0503020204020204" pitchFamily="34" charset="-122"/>
                <a:ea typeface="微软雅黑" panose="020B0503020204020204" pitchFamily="34" charset="-122"/>
              </a:rPr>
              <a:t>提供</a:t>
            </a:r>
            <a:r>
              <a:rPr lang="en-US" altLang="zh-CN" dirty="0">
                <a:latin typeface="微软雅黑" panose="020B0503020204020204" pitchFamily="34" charset="-122"/>
                <a:ea typeface="微软雅黑" panose="020B0503020204020204" pitchFamily="34" charset="-122"/>
              </a:rPr>
              <a:t>node embedding</a:t>
            </a:r>
            <a:r>
              <a:rPr lang="zh-CN" altLang="en-US" dirty="0">
                <a:latin typeface="微软雅黑" panose="020B0503020204020204" pitchFamily="34" charset="-122"/>
                <a:ea typeface="微软雅黑" panose="020B0503020204020204" pitchFamily="34" charset="-122"/>
              </a:rPr>
              <a:t>和</a:t>
            </a:r>
            <a:r>
              <a:rPr lang="zh-CN" altLang="en-US" b="1" dirty="0">
                <a:latin typeface="微软雅黑" panose="020B0503020204020204" pitchFamily="34" charset="-122"/>
                <a:ea typeface="微软雅黑" panose="020B0503020204020204" pitchFamily="34" charset="-122"/>
              </a:rPr>
              <a:t>打乱</a:t>
            </a:r>
            <a:r>
              <a:rPr lang="zh-CN" altLang="en-US" dirty="0">
                <a:latin typeface="微软雅黑" panose="020B0503020204020204" pitchFamily="34" charset="-122"/>
                <a:ea typeface="微软雅黑" panose="020B0503020204020204" pitchFamily="34" charset="-122"/>
              </a:rPr>
              <a:t>的包含文本属性的</a:t>
            </a:r>
            <a:r>
              <a:rPr lang="en-US" altLang="zh-CN" dirty="0">
                <a:latin typeface="微软雅黑" panose="020B0503020204020204" pitchFamily="34" charset="-122"/>
                <a:ea typeface="微软雅黑" panose="020B0503020204020204" pitchFamily="34" charset="-122"/>
              </a:rPr>
              <a:t>node list</a:t>
            </a:r>
            <a:r>
              <a:rPr lang="zh-CN" altLang="en-US" dirty="0">
                <a:latin typeface="微软雅黑" panose="020B0503020204020204" pitchFamily="34" charset="-122"/>
                <a:ea typeface="微软雅黑" panose="020B0503020204020204" pitchFamily="34" charset="-122"/>
              </a:rPr>
              <a:t>。要求</a:t>
            </a:r>
            <a:r>
              <a:rPr lang="en-US" altLang="zh-CN" dirty="0">
                <a:latin typeface="微软雅黑" panose="020B0503020204020204" pitchFamily="34" charset="-122"/>
                <a:ea typeface="微软雅黑" panose="020B0503020204020204" pitchFamily="34" charset="-122"/>
              </a:rPr>
              <a:t>LLM</a:t>
            </a:r>
            <a:r>
              <a:rPr lang="zh-CN" altLang="en-US" dirty="0">
                <a:latin typeface="微软雅黑" panose="020B0503020204020204" pitchFamily="34" charset="-122"/>
                <a:ea typeface="微软雅黑" panose="020B0503020204020204" pitchFamily="34" charset="-122"/>
              </a:rPr>
              <a:t>将</a:t>
            </a:r>
            <a:r>
              <a:rPr lang="en-US" altLang="zh-CN" dirty="0">
                <a:latin typeface="微软雅黑" panose="020B0503020204020204" pitchFamily="34" charset="-122"/>
                <a:ea typeface="微软雅黑" panose="020B0503020204020204" pitchFamily="34" charset="-122"/>
              </a:rPr>
              <a:t>embedding</a:t>
            </a:r>
            <a:r>
              <a:rPr lang="zh-CN" altLang="en-US" dirty="0">
                <a:latin typeface="微软雅黑" panose="020B0503020204020204" pitchFamily="34" charset="-122"/>
                <a:ea typeface="微软雅黑" panose="020B0503020204020204" pitchFamily="34" charset="-122"/>
              </a:rPr>
              <a:t>和每个文本属性描述匹配起来。</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在这个阶段</a:t>
            </a:r>
            <a:r>
              <a:rPr lang="en-US" altLang="zh-CN" dirty="0">
                <a:latin typeface="微软雅黑" panose="020B0503020204020204" pitchFamily="34" charset="-122"/>
                <a:ea typeface="微软雅黑" panose="020B0503020204020204" pitchFamily="34" charset="-122"/>
              </a:rPr>
              <a:t>LLM</a:t>
            </a:r>
            <a:r>
              <a:rPr lang="zh-CN" altLang="en-US" dirty="0">
                <a:latin typeface="微软雅黑" panose="020B0503020204020204" pitchFamily="34" charset="-122"/>
                <a:ea typeface="微软雅黑" panose="020B0503020204020204" pitchFamily="34" charset="-122"/>
              </a:rPr>
              <a:t>是固定住的，微调目标是</a:t>
            </a:r>
            <a:r>
              <a:rPr lang="en-US" altLang="zh-CN" dirty="0">
                <a:latin typeface="微软雅黑" panose="020B0503020204020204" pitchFamily="34" charset="-122"/>
                <a:ea typeface="微软雅黑" panose="020B0503020204020204" pitchFamily="34" charset="-122"/>
              </a:rPr>
              <a:t>projector</a:t>
            </a:r>
            <a:endParaRPr lang="zh-CN" altLang="en-US"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C9EDECCD-5405-EB28-3899-1A14709F0CC7}"/>
              </a:ext>
            </a:extLst>
          </p:cNvPr>
          <p:cNvSpPr txBox="1"/>
          <p:nvPr/>
        </p:nvSpPr>
        <p:spPr>
          <a:xfrm>
            <a:off x="619760" y="6294261"/>
            <a:ext cx="11856640" cy="2616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CN" sz="1100" dirty="0">
                <a:solidFill>
                  <a:prstClr val="black">
                    <a:lumMod val="50000"/>
                    <a:lumOff val="50000"/>
                  </a:prstClr>
                </a:solidFill>
                <a:latin typeface="Times New Roman" panose="02020603050405020304" pitchFamily="18" charset="0"/>
                <a:ea typeface="宋体" charset="-122"/>
                <a:cs typeface="Times New Roman" panose="02020603050405020304" pitchFamily="18" charset="0"/>
              </a:rPr>
              <a:t>Tang J, Yang Y, Wei W, et al. </a:t>
            </a:r>
            <a:r>
              <a:rPr lang="en-US" altLang="zh-CN" sz="1100" dirty="0" err="1">
                <a:solidFill>
                  <a:prstClr val="black">
                    <a:lumMod val="50000"/>
                    <a:lumOff val="50000"/>
                  </a:prstClr>
                </a:solidFill>
                <a:latin typeface="Times New Roman" panose="02020603050405020304" pitchFamily="18" charset="0"/>
                <a:ea typeface="宋体" charset="-122"/>
                <a:cs typeface="Times New Roman" panose="02020603050405020304" pitchFamily="18" charset="0"/>
              </a:rPr>
              <a:t>Graphgpt</a:t>
            </a:r>
            <a:r>
              <a:rPr lang="en-US" altLang="zh-CN" sz="1100" dirty="0">
                <a:solidFill>
                  <a:prstClr val="black">
                    <a:lumMod val="50000"/>
                    <a:lumOff val="50000"/>
                  </a:prstClr>
                </a:solidFill>
                <a:latin typeface="Times New Roman" panose="02020603050405020304" pitchFamily="18" charset="0"/>
                <a:ea typeface="宋体" charset="-122"/>
                <a:cs typeface="Times New Roman" panose="02020603050405020304" pitchFamily="18" charset="0"/>
              </a:rPr>
              <a:t>: Graph instruction tuning for large language models[J]. </a:t>
            </a:r>
            <a:r>
              <a:rPr lang="en-US" altLang="zh-CN" sz="1100" dirty="0" err="1">
                <a:solidFill>
                  <a:prstClr val="black">
                    <a:lumMod val="50000"/>
                    <a:lumOff val="50000"/>
                  </a:prstClr>
                </a:solidFill>
                <a:latin typeface="Times New Roman" panose="02020603050405020304" pitchFamily="18" charset="0"/>
                <a:ea typeface="宋体" charset="-122"/>
                <a:cs typeface="Times New Roman" panose="02020603050405020304" pitchFamily="18" charset="0"/>
              </a:rPr>
              <a:t>arXiv</a:t>
            </a:r>
            <a:r>
              <a:rPr lang="en-US" altLang="zh-CN" sz="1100" dirty="0">
                <a:solidFill>
                  <a:prstClr val="black">
                    <a:lumMod val="50000"/>
                    <a:lumOff val="50000"/>
                  </a:prstClr>
                </a:solidFill>
                <a:latin typeface="Times New Roman" panose="02020603050405020304" pitchFamily="18" charset="0"/>
                <a:ea typeface="宋体" charset="-122"/>
                <a:cs typeface="Times New Roman" panose="02020603050405020304" pitchFamily="18" charset="0"/>
              </a:rPr>
              <a:t> preprint arXiv:2310.13023, 2023.</a:t>
            </a:r>
          </a:p>
        </p:txBody>
      </p:sp>
    </p:spTree>
    <p:extLst>
      <p:ext uri="{BB962C8B-B14F-4D97-AF65-F5344CB8AC3E}">
        <p14:creationId xmlns:p14="http://schemas.microsoft.com/office/powerpoint/2010/main" val="431087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097D41-B964-1B1D-4358-54DE98D73DF0}"/>
            </a:ext>
          </a:extLst>
        </p:cNvPr>
        <p:cNvGrpSpPr/>
        <p:nvPr/>
      </p:nvGrpSpPr>
      <p:grpSpPr>
        <a:xfrm>
          <a:off x="0" y="0"/>
          <a:ext cx="0" cy="0"/>
          <a:chOff x="0" y="0"/>
          <a:chExt cx="0" cy="0"/>
        </a:xfrm>
      </p:grpSpPr>
      <p:grpSp>
        <p:nvGrpSpPr>
          <p:cNvPr id="12" name="组合 11">
            <a:extLst>
              <a:ext uri="{FF2B5EF4-FFF2-40B4-BE49-F238E27FC236}">
                <a16:creationId xmlns:a16="http://schemas.microsoft.com/office/drawing/2014/main" id="{54863EFF-3555-5C51-32B1-AA99D53FC0C4}"/>
              </a:ext>
            </a:extLst>
          </p:cNvPr>
          <p:cNvGrpSpPr/>
          <p:nvPr/>
        </p:nvGrpSpPr>
        <p:grpSpPr>
          <a:xfrm>
            <a:off x="3851879" y="2005131"/>
            <a:ext cx="3436679" cy="3540243"/>
            <a:chOff x="6613186" y="1800232"/>
            <a:chExt cx="3436679" cy="3540243"/>
          </a:xfrm>
        </p:grpSpPr>
        <p:pic>
          <p:nvPicPr>
            <p:cNvPr id="11" name="图片 10">
              <a:extLst>
                <a:ext uri="{FF2B5EF4-FFF2-40B4-BE49-F238E27FC236}">
                  <a16:creationId xmlns:a16="http://schemas.microsoft.com/office/drawing/2014/main" id="{A9BD91D4-FD25-E7C3-BDD6-DBD577AC9842}"/>
                </a:ext>
              </a:extLst>
            </p:cNvPr>
            <p:cNvPicPr>
              <a:picLocks noChangeAspect="1"/>
            </p:cNvPicPr>
            <p:nvPr/>
          </p:nvPicPr>
          <p:blipFill rotWithShape="1">
            <a:blip r:embed="rId3"/>
            <a:srcRect l="7156" r="7156" b="13546"/>
            <a:stretch/>
          </p:blipFill>
          <p:spPr>
            <a:xfrm>
              <a:off x="6613186" y="1800232"/>
              <a:ext cx="3436679" cy="3074869"/>
            </a:xfrm>
            <a:prstGeom prst="rect">
              <a:avLst/>
            </a:prstGeom>
          </p:spPr>
        </p:pic>
        <p:sp>
          <p:nvSpPr>
            <p:cNvPr id="8" name="文本框 7">
              <a:extLst>
                <a:ext uri="{FF2B5EF4-FFF2-40B4-BE49-F238E27FC236}">
                  <a16:creationId xmlns:a16="http://schemas.microsoft.com/office/drawing/2014/main" id="{E602E4FB-78EA-EFAB-9EBA-027E771F305E}"/>
                </a:ext>
              </a:extLst>
            </p:cNvPr>
            <p:cNvSpPr txBox="1"/>
            <p:nvPr/>
          </p:nvSpPr>
          <p:spPr>
            <a:xfrm>
              <a:off x="7812898" y="4940365"/>
              <a:ext cx="1279678"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电商图</a:t>
              </a:r>
            </a:p>
          </p:txBody>
        </p:sp>
      </p:grpSp>
      <p:sp>
        <p:nvSpPr>
          <p:cNvPr id="2" name="标题 1">
            <a:extLst>
              <a:ext uri="{FF2B5EF4-FFF2-40B4-BE49-F238E27FC236}">
                <a16:creationId xmlns:a16="http://schemas.microsoft.com/office/drawing/2014/main" id="{52746E2E-048C-85C7-AE7D-FE63A51613FD}"/>
              </a:ext>
            </a:extLst>
          </p:cNvPr>
          <p:cNvSpPr>
            <a:spLocks noGrp="1"/>
          </p:cNvSpPr>
          <p:nvPr>
            <p:ph type="title"/>
          </p:nvPr>
        </p:nvSpPr>
        <p:spPr/>
        <p:txBody>
          <a:bodyPr/>
          <a:lstStyle/>
          <a:p>
            <a:pPr defTabSz="914400">
              <a:lnSpc>
                <a:spcPct val="100000"/>
              </a:lnSpc>
              <a:defRPr/>
            </a:pPr>
            <a:r>
              <a:rPr lang="en-US" altLang="zh-CN" sz="4500" dirty="0">
                <a:solidFill>
                  <a:prstClr val="white"/>
                </a:solidFill>
                <a:latin typeface="Times New Roman" panose="02020603050405020304" pitchFamily="18" charset="0"/>
                <a:ea typeface="宋体" charset="-122"/>
                <a:cs typeface="Times New Roman" panose="02020603050405020304" pitchFamily="18" charset="0"/>
              </a:rPr>
              <a:t>Background</a:t>
            </a:r>
            <a:endParaRPr lang="zh-CN" altLang="en-US" sz="4500" dirty="0">
              <a:solidFill>
                <a:prstClr val="white"/>
              </a:solidFill>
              <a:latin typeface="Times New Roman" panose="02020603050405020304" pitchFamily="18" charset="0"/>
              <a:ea typeface="宋体"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089A7A87-FAED-32AE-5BB2-9BEE07F78780}"/>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C63437-A4DD-47E2-B39F-B4494D074D76}" type="slidenum">
              <a:rPr kumimoji="0" lang="en-US" altLang="zh-CN" sz="1200" b="0" i="0" u="none" strike="noStrike" kern="1200" cap="none" spc="0" normalizeH="0" baseline="0" noProof="0" smtClean="0">
                <a:ln>
                  <a:noFill/>
                </a:ln>
                <a:solidFill>
                  <a:prstClr val="white"/>
                </a:solidFill>
                <a:effectLst/>
                <a:uLnTx/>
                <a:uFillTx/>
                <a:latin typeface="微软雅黑" pitchFamily="34" charset="-122"/>
                <a:ea typeface="微软雅黑"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0" lang="en-US" altLang="zh-CN" sz="12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4" name="文本占位符 2">
            <a:extLst>
              <a:ext uri="{FF2B5EF4-FFF2-40B4-BE49-F238E27FC236}">
                <a16:creationId xmlns:a16="http://schemas.microsoft.com/office/drawing/2014/main" id="{743461A4-4B83-FBD1-9A0A-032503CB0658}"/>
              </a:ext>
            </a:extLst>
          </p:cNvPr>
          <p:cNvSpPr txBox="1">
            <a:spLocks/>
          </p:cNvSpPr>
          <p:nvPr/>
        </p:nvSpPr>
        <p:spPr>
          <a:xfrm>
            <a:off x="335360" y="1063680"/>
            <a:ext cx="9164240" cy="434920"/>
          </a:xfrm>
          <a:prstGeom prst="rect">
            <a:avLst/>
          </a:prstGeom>
        </p:spPr>
        <p:txBody>
          <a:bodyPr vert="horz" lIns="0" tIns="0" rIns="0" bIns="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
                <a:srgbClr val="004586"/>
              </a:buClr>
              <a:buSzPct val="70000"/>
              <a:buNone/>
              <a:tabLst/>
              <a:defRPr/>
            </a:pPr>
            <a:r>
              <a:rPr kumimoji="0" lang="zh-CN" altLang="en-US"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文本属性图（</a:t>
            </a:r>
            <a:r>
              <a:rPr kumimoji="0" lang="en-US" altLang="zh-CN"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TAG</a:t>
            </a:r>
            <a:r>
              <a:rPr kumimoji="0" lang="zh-CN" altLang="en-US"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a:t>
            </a:r>
            <a:endParaRPr kumimoji="0" lang="en-US" altLang="zh-CN" sz="18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endParaRPr>
          </a:p>
        </p:txBody>
      </p:sp>
      <p:grpSp>
        <p:nvGrpSpPr>
          <p:cNvPr id="10" name="组合 9">
            <a:extLst>
              <a:ext uri="{FF2B5EF4-FFF2-40B4-BE49-F238E27FC236}">
                <a16:creationId xmlns:a16="http://schemas.microsoft.com/office/drawing/2014/main" id="{65D993C9-EDD2-AEC6-5D92-B35A38E665AA}"/>
              </a:ext>
            </a:extLst>
          </p:cNvPr>
          <p:cNvGrpSpPr/>
          <p:nvPr/>
        </p:nvGrpSpPr>
        <p:grpSpPr>
          <a:xfrm>
            <a:off x="170449" y="1810527"/>
            <a:ext cx="3814480" cy="3734847"/>
            <a:chOff x="1462411" y="1498600"/>
            <a:chExt cx="3814480" cy="3734847"/>
          </a:xfrm>
        </p:grpSpPr>
        <p:pic>
          <p:nvPicPr>
            <p:cNvPr id="7" name="图片 6">
              <a:extLst>
                <a:ext uri="{FF2B5EF4-FFF2-40B4-BE49-F238E27FC236}">
                  <a16:creationId xmlns:a16="http://schemas.microsoft.com/office/drawing/2014/main" id="{D8D96BEA-6120-1F38-6174-A0C9E853C74D}"/>
                </a:ext>
              </a:extLst>
            </p:cNvPr>
            <p:cNvPicPr>
              <a:picLocks noChangeAspect="1"/>
            </p:cNvPicPr>
            <p:nvPr/>
          </p:nvPicPr>
          <p:blipFill rotWithShape="1">
            <a:blip r:embed="rId4"/>
            <a:srcRect l="3844" r="5419" b="18370"/>
            <a:stretch/>
          </p:blipFill>
          <p:spPr>
            <a:xfrm>
              <a:off x="1462411" y="1498600"/>
              <a:ext cx="3814480" cy="3330433"/>
            </a:xfrm>
            <a:prstGeom prst="rect">
              <a:avLst/>
            </a:prstGeom>
          </p:spPr>
        </p:pic>
        <p:sp>
          <p:nvSpPr>
            <p:cNvPr id="5" name="文本框 4">
              <a:extLst>
                <a:ext uri="{FF2B5EF4-FFF2-40B4-BE49-F238E27FC236}">
                  <a16:creationId xmlns:a16="http://schemas.microsoft.com/office/drawing/2014/main" id="{E0EC9074-9BD8-9EFD-0982-0BF296C2B44F}"/>
                </a:ext>
              </a:extLst>
            </p:cNvPr>
            <p:cNvSpPr txBox="1"/>
            <p:nvPr/>
          </p:nvSpPr>
          <p:spPr>
            <a:xfrm>
              <a:off x="2713114" y="4833337"/>
              <a:ext cx="1732702"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引用关系图</a:t>
              </a:r>
            </a:p>
          </p:txBody>
        </p:sp>
      </p:grpSp>
      <p:sp>
        <p:nvSpPr>
          <p:cNvPr id="14" name="文本框 13">
            <a:extLst>
              <a:ext uri="{FF2B5EF4-FFF2-40B4-BE49-F238E27FC236}">
                <a16:creationId xmlns:a16="http://schemas.microsoft.com/office/drawing/2014/main" id="{B7ED4544-C498-E8FC-8E38-630DB5F63F70}"/>
              </a:ext>
            </a:extLst>
          </p:cNvPr>
          <p:cNvSpPr txBox="1"/>
          <p:nvPr/>
        </p:nvSpPr>
        <p:spPr>
          <a:xfrm>
            <a:off x="7666359" y="2054327"/>
            <a:ext cx="4203917" cy="3471720"/>
          </a:xfrm>
          <a:prstGeom prst="rect">
            <a:avLst/>
          </a:prstGeom>
          <a:noFill/>
        </p:spPr>
        <p:txBody>
          <a:bodyPr wrap="square">
            <a:sp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latin typeface="微软雅黑" panose="020B0503020204020204" pitchFamily="34" charset="-122"/>
                <a:ea typeface="微软雅黑" panose="020B0503020204020204" pitchFamily="34" charset="-122"/>
              </a:rPr>
              <a:t>文本属性图是一类图结构数据，结点的属性以文本形式描述。</a:t>
            </a:r>
            <a:endParaRPr lang="en-US" altLang="zh-CN" dirty="0">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latin typeface="微软雅黑" panose="020B0503020204020204" pitchFamily="34" charset="-122"/>
                <a:ea typeface="微软雅黑" panose="020B0503020204020204" pitchFamily="34" charset="-122"/>
              </a:rPr>
              <a:t>引用关系图：每个结点代表一篇文章，标签为文章所属的</a:t>
            </a:r>
            <a:r>
              <a:rPr lang="en-US" altLang="zh-CN" dirty="0">
                <a:latin typeface="微软雅黑" panose="020B0503020204020204" pitchFamily="34" charset="-122"/>
                <a:ea typeface="微软雅黑" panose="020B0503020204020204" pitchFamily="34" charset="-122"/>
              </a:rPr>
              <a:t>CS</a:t>
            </a:r>
            <a:r>
              <a:rPr lang="zh-CN" altLang="en-US" dirty="0">
                <a:latin typeface="微软雅黑" panose="020B0503020204020204" pitchFamily="34" charset="-122"/>
                <a:ea typeface="微软雅黑" panose="020B0503020204020204" pitchFamily="34" charset="-122"/>
              </a:rPr>
              <a:t>研究类别，属性包括标题、摘要等等。边表示文章之间的引用关系。</a:t>
            </a:r>
            <a:endParaRPr lang="en-US" altLang="zh-CN" dirty="0">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latin typeface="微软雅黑" panose="020B0503020204020204" pitchFamily="34" charset="-122"/>
                <a:ea typeface="微软雅黑" panose="020B0503020204020204" pitchFamily="34" charset="-122"/>
              </a:rPr>
              <a:t>电商图：结点表示交易、用户、商品等，而属性则包含用户信息等等。边表示结点之间的交互关系。</a:t>
            </a:r>
          </a:p>
        </p:txBody>
      </p:sp>
    </p:spTree>
    <p:extLst>
      <p:ext uri="{BB962C8B-B14F-4D97-AF65-F5344CB8AC3E}">
        <p14:creationId xmlns:p14="http://schemas.microsoft.com/office/powerpoint/2010/main" val="1357698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12B94-B169-A42B-B444-0AA73C88854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5F0959E-2A3D-F90D-76C8-01EE8DE5CA8F}"/>
              </a:ext>
            </a:extLst>
          </p:cNvPr>
          <p:cNvSpPr>
            <a:spLocks noGrp="1"/>
          </p:cNvSpPr>
          <p:nvPr>
            <p:ph type="title"/>
          </p:nvPr>
        </p:nvSpPr>
        <p:spPr/>
        <p:txBody>
          <a:bodyPr/>
          <a:lstStyle/>
          <a:p>
            <a:pPr defTabSz="914400">
              <a:lnSpc>
                <a:spcPct val="100000"/>
              </a:lnSpc>
              <a:defRPr/>
            </a:pPr>
            <a:r>
              <a:rPr lang="en-US" altLang="zh-CN" sz="4500" dirty="0">
                <a:solidFill>
                  <a:prstClr val="white"/>
                </a:solidFill>
                <a:latin typeface="Times New Roman" panose="02020603050405020304" pitchFamily="18" charset="0"/>
                <a:ea typeface="宋体" charset="-122"/>
                <a:cs typeface="Times New Roman" panose="02020603050405020304" pitchFamily="18" charset="0"/>
              </a:rPr>
              <a:t>LLM-as-Predictor</a:t>
            </a:r>
            <a:endParaRPr lang="zh-CN" altLang="en-US" sz="4500" dirty="0">
              <a:solidFill>
                <a:prstClr val="white"/>
              </a:solidFill>
              <a:latin typeface="Times New Roman" panose="02020603050405020304" pitchFamily="18" charset="0"/>
              <a:ea typeface="宋体"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930784D4-2705-57BD-7D68-9B0D0685FE7A}"/>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C63437-A4DD-47E2-B39F-B4494D074D76}" type="slidenum">
              <a:rPr kumimoji="0" lang="en-US" altLang="zh-CN" sz="1200" b="0" i="0" u="none" strike="noStrike" kern="1200" cap="none" spc="0" normalizeH="0" baseline="0" noProof="0" smtClean="0">
                <a:ln>
                  <a:noFill/>
                </a:ln>
                <a:solidFill>
                  <a:prstClr val="white"/>
                </a:solidFill>
                <a:effectLst/>
                <a:uLnTx/>
                <a:uFillTx/>
                <a:latin typeface="微软雅黑" pitchFamily="34" charset="-122"/>
                <a:ea typeface="微软雅黑"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40</a:t>
            </a:fld>
            <a:endParaRPr kumimoji="0" lang="en-US" altLang="zh-CN" sz="12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11" name="文本占位符 2">
            <a:extLst>
              <a:ext uri="{FF2B5EF4-FFF2-40B4-BE49-F238E27FC236}">
                <a16:creationId xmlns:a16="http://schemas.microsoft.com/office/drawing/2014/main" id="{B8D19F41-C37E-39E1-3706-19E65F9A4CCF}"/>
              </a:ext>
            </a:extLst>
          </p:cNvPr>
          <p:cNvSpPr txBox="1">
            <a:spLocks/>
          </p:cNvSpPr>
          <p:nvPr/>
        </p:nvSpPr>
        <p:spPr>
          <a:xfrm>
            <a:off x="335360" y="1063680"/>
            <a:ext cx="9164240" cy="434920"/>
          </a:xfrm>
          <a:prstGeom prst="rect">
            <a:avLst/>
          </a:prstGeom>
        </p:spPr>
        <p:txBody>
          <a:bodyPr vert="horz" lIns="0" tIns="0" rIns="0" bIns="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
                <a:srgbClr val="004586"/>
              </a:buClr>
              <a:buSzPct val="70000"/>
              <a:buNone/>
              <a:tabLst/>
              <a:defRPr/>
            </a:pPr>
            <a:r>
              <a:rPr lang="en-US" altLang="zh-CN" sz="2400" b="1" dirty="0">
                <a:solidFill>
                  <a:srgbClr val="1C1C1C"/>
                </a:solidFill>
                <a:latin typeface="Times New Roman" pitchFamily="18" charset="0"/>
                <a:ea typeface="Microsoft YaHei" pitchFamily="50"/>
                <a:cs typeface="Times New Roman" panose="02020603050405020304" pitchFamily="18" charset="0"/>
              </a:rPr>
              <a:t>GNN</a:t>
            </a:r>
            <a:r>
              <a:rPr kumimoji="0" lang="en-US" altLang="zh-CN"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-based:   </a:t>
            </a:r>
            <a:r>
              <a:rPr kumimoji="0" lang="en-US" altLang="zh-CN" sz="2400" b="1" i="0" u="none" strike="noStrike" kern="1200" cap="none" spc="0" normalizeH="0" baseline="0" noProof="0" dirty="0" err="1">
                <a:ln>
                  <a:noFill/>
                </a:ln>
                <a:solidFill>
                  <a:srgbClr val="1C1C1C"/>
                </a:solidFill>
                <a:effectLst/>
                <a:uLnTx/>
                <a:uFillTx/>
                <a:latin typeface="Times New Roman" pitchFamily="18" charset="0"/>
                <a:ea typeface="Microsoft YaHei" pitchFamily="50"/>
                <a:cs typeface="Times New Roman" panose="02020603050405020304" pitchFamily="18" charset="0"/>
              </a:rPr>
              <a:t>GraphGPT</a:t>
            </a:r>
            <a:r>
              <a:rPr kumimoji="0" lang="en-US" altLang="zh-CN"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 </a:t>
            </a:r>
            <a:endParaRPr kumimoji="0" lang="en-US" altLang="zh-CN" sz="18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endParaRPr>
          </a:p>
        </p:txBody>
      </p:sp>
      <p:pic>
        <p:nvPicPr>
          <p:cNvPr id="14" name="图片 13">
            <a:extLst>
              <a:ext uri="{FF2B5EF4-FFF2-40B4-BE49-F238E27FC236}">
                <a16:creationId xmlns:a16="http://schemas.microsoft.com/office/drawing/2014/main" id="{BB085DE7-EA0B-0425-F3C3-F5BDE22C7001}"/>
              </a:ext>
            </a:extLst>
          </p:cNvPr>
          <p:cNvPicPr>
            <a:picLocks noChangeAspect="1"/>
          </p:cNvPicPr>
          <p:nvPr/>
        </p:nvPicPr>
        <p:blipFill rotWithShape="1">
          <a:blip r:embed="rId3"/>
          <a:srcRect l="67962"/>
          <a:stretch/>
        </p:blipFill>
        <p:spPr>
          <a:xfrm>
            <a:off x="611311" y="1450699"/>
            <a:ext cx="3036129" cy="2989020"/>
          </a:xfrm>
          <a:prstGeom prst="rect">
            <a:avLst/>
          </a:prstGeom>
        </p:spPr>
      </p:pic>
      <p:pic>
        <p:nvPicPr>
          <p:cNvPr id="5" name="图片 4">
            <a:extLst>
              <a:ext uri="{FF2B5EF4-FFF2-40B4-BE49-F238E27FC236}">
                <a16:creationId xmlns:a16="http://schemas.microsoft.com/office/drawing/2014/main" id="{332E2AB2-E060-48A9-FBC1-2E0ECEA531C5}"/>
              </a:ext>
            </a:extLst>
          </p:cNvPr>
          <p:cNvPicPr>
            <a:picLocks noChangeAspect="1"/>
          </p:cNvPicPr>
          <p:nvPr/>
        </p:nvPicPr>
        <p:blipFill>
          <a:blip r:embed="rId4"/>
          <a:stretch>
            <a:fillRect/>
          </a:stretch>
        </p:blipFill>
        <p:spPr>
          <a:xfrm>
            <a:off x="335360" y="4494810"/>
            <a:ext cx="10924038" cy="1579204"/>
          </a:xfrm>
          <a:prstGeom prst="rect">
            <a:avLst/>
          </a:prstGeom>
        </p:spPr>
      </p:pic>
      <p:sp>
        <p:nvSpPr>
          <p:cNvPr id="7" name="文本框 6">
            <a:extLst>
              <a:ext uri="{FF2B5EF4-FFF2-40B4-BE49-F238E27FC236}">
                <a16:creationId xmlns:a16="http://schemas.microsoft.com/office/drawing/2014/main" id="{271F2FE5-3BD2-71C4-B682-8A90C790AC57}"/>
              </a:ext>
            </a:extLst>
          </p:cNvPr>
          <p:cNvSpPr txBox="1"/>
          <p:nvPr/>
        </p:nvSpPr>
        <p:spPr>
          <a:xfrm>
            <a:off x="4636347" y="2258041"/>
            <a:ext cx="5906347" cy="147732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第三部分 指令微调</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蒸馏：让</a:t>
            </a:r>
            <a:r>
              <a:rPr lang="en-US" altLang="zh-CN" dirty="0">
                <a:latin typeface="微软雅黑" panose="020B0503020204020204" pitchFamily="34" charset="-122"/>
                <a:ea typeface="微软雅黑" panose="020B0503020204020204" pitchFamily="34" charset="-122"/>
              </a:rPr>
              <a:t>LLM</a:t>
            </a:r>
            <a:r>
              <a:rPr lang="zh-CN" altLang="en-US" dirty="0">
                <a:latin typeface="微软雅黑" panose="020B0503020204020204" pitchFamily="34" charset="-122"/>
                <a:ea typeface="微软雅黑" panose="020B0503020204020204" pitchFamily="34" charset="-122"/>
              </a:rPr>
              <a:t>掌握逐步推理能力。</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设计特定于任务的指令模板，固定</a:t>
            </a:r>
            <a:r>
              <a:rPr lang="en-US" altLang="zh-CN" dirty="0">
                <a:latin typeface="微软雅黑" panose="020B0503020204020204" pitchFamily="34" charset="-122"/>
                <a:ea typeface="微软雅黑" panose="020B0503020204020204" pitchFamily="34" charset="-122"/>
              </a:rPr>
              <a:t>GNN</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projector</a:t>
            </a:r>
            <a:r>
              <a:rPr lang="zh-CN" altLang="en-US" dirty="0">
                <a:latin typeface="微软雅黑" panose="020B0503020204020204" pitchFamily="34" charset="-122"/>
                <a:ea typeface="微软雅黑" panose="020B0503020204020204" pitchFamily="34" charset="-122"/>
              </a:rPr>
              <a:t>，这次微调</a:t>
            </a:r>
            <a:r>
              <a:rPr lang="en-US" altLang="zh-CN" dirty="0">
                <a:latin typeface="微软雅黑" panose="020B0503020204020204" pitchFamily="34" charset="-122"/>
                <a:ea typeface="微软雅黑" panose="020B0503020204020204" pitchFamily="34" charset="-122"/>
              </a:rPr>
              <a:t>LLM</a:t>
            </a:r>
            <a:r>
              <a:rPr lang="zh-CN" altLang="en-US" dirty="0">
                <a:latin typeface="微软雅黑" panose="020B0503020204020204" pitchFamily="34" charset="-122"/>
                <a:ea typeface="微软雅黑" panose="020B0503020204020204" pitchFamily="34" charset="-122"/>
              </a:rPr>
              <a:t>。目标序列需要包含推理过程，由</a:t>
            </a:r>
            <a:r>
              <a:rPr lang="en-US" altLang="zh-CN" dirty="0">
                <a:latin typeface="微软雅黑" panose="020B0503020204020204" pitchFamily="34" charset="-122"/>
                <a:ea typeface="微软雅黑" panose="020B0503020204020204" pitchFamily="34" charset="-122"/>
              </a:rPr>
              <a:t>ChatGPT</a:t>
            </a:r>
            <a:r>
              <a:rPr lang="zh-CN" altLang="en-US" dirty="0">
                <a:latin typeface="微软雅黑" panose="020B0503020204020204" pitchFamily="34" charset="-122"/>
                <a:ea typeface="微软雅黑" panose="020B0503020204020204" pitchFamily="34" charset="-122"/>
              </a:rPr>
              <a:t>生成。</a:t>
            </a:r>
            <a:endParaRPr lang="en-US" altLang="zh-CN"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8F9C1A48-D9B1-B7C3-CC85-D4AFBC93D8F1}"/>
              </a:ext>
            </a:extLst>
          </p:cNvPr>
          <p:cNvSpPr txBox="1"/>
          <p:nvPr/>
        </p:nvSpPr>
        <p:spPr>
          <a:xfrm>
            <a:off x="619760" y="6294261"/>
            <a:ext cx="11856640" cy="2616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CN" sz="1100" dirty="0">
                <a:solidFill>
                  <a:prstClr val="black">
                    <a:lumMod val="50000"/>
                    <a:lumOff val="50000"/>
                  </a:prstClr>
                </a:solidFill>
                <a:latin typeface="Times New Roman" panose="02020603050405020304" pitchFamily="18" charset="0"/>
                <a:ea typeface="宋体" charset="-122"/>
                <a:cs typeface="Times New Roman" panose="02020603050405020304" pitchFamily="18" charset="0"/>
              </a:rPr>
              <a:t>Tang J, Yang Y, Wei W, et al. </a:t>
            </a:r>
            <a:r>
              <a:rPr lang="en-US" altLang="zh-CN" sz="1100" dirty="0" err="1">
                <a:solidFill>
                  <a:prstClr val="black">
                    <a:lumMod val="50000"/>
                    <a:lumOff val="50000"/>
                  </a:prstClr>
                </a:solidFill>
                <a:latin typeface="Times New Roman" panose="02020603050405020304" pitchFamily="18" charset="0"/>
                <a:ea typeface="宋体" charset="-122"/>
                <a:cs typeface="Times New Roman" panose="02020603050405020304" pitchFamily="18" charset="0"/>
              </a:rPr>
              <a:t>Graphgpt</a:t>
            </a:r>
            <a:r>
              <a:rPr lang="en-US" altLang="zh-CN" sz="1100" dirty="0">
                <a:solidFill>
                  <a:prstClr val="black">
                    <a:lumMod val="50000"/>
                    <a:lumOff val="50000"/>
                  </a:prstClr>
                </a:solidFill>
                <a:latin typeface="Times New Roman" panose="02020603050405020304" pitchFamily="18" charset="0"/>
                <a:ea typeface="宋体" charset="-122"/>
                <a:cs typeface="Times New Roman" panose="02020603050405020304" pitchFamily="18" charset="0"/>
              </a:rPr>
              <a:t>: Graph instruction tuning for large language models[J]. </a:t>
            </a:r>
            <a:r>
              <a:rPr lang="en-US" altLang="zh-CN" sz="1100" dirty="0" err="1">
                <a:solidFill>
                  <a:prstClr val="black">
                    <a:lumMod val="50000"/>
                    <a:lumOff val="50000"/>
                  </a:prstClr>
                </a:solidFill>
                <a:latin typeface="Times New Roman" panose="02020603050405020304" pitchFamily="18" charset="0"/>
                <a:ea typeface="宋体" charset="-122"/>
                <a:cs typeface="Times New Roman" panose="02020603050405020304" pitchFamily="18" charset="0"/>
              </a:rPr>
              <a:t>arXiv</a:t>
            </a:r>
            <a:r>
              <a:rPr lang="en-US" altLang="zh-CN" sz="1100" dirty="0">
                <a:solidFill>
                  <a:prstClr val="black">
                    <a:lumMod val="50000"/>
                    <a:lumOff val="50000"/>
                  </a:prstClr>
                </a:solidFill>
                <a:latin typeface="Times New Roman" panose="02020603050405020304" pitchFamily="18" charset="0"/>
                <a:ea typeface="宋体" charset="-122"/>
                <a:cs typeface="Times New Roman" panose="02020603050405020304" pitchFamily="18" charset="0"/>
              </a:rPr>
              <a:t> preprint arXiv:2310.13023, 2023.</a:t>
            </a:r>
          </a:p>
        </p:txBody>
      </p:sp>
    </p:spTree>
    <p:extLst>
      <p:ext uri="{BB962C8B-B14F-4D97-AF65-F5344CB8AC3E}">
        <p14:creationId xmlns:p14="http://schemas.microsoft.com/office/powerpoint/2010/main" val="3231704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12B94-B169-A42B-B444-0AA73C88854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5F0959E-2A3D-F90D-76C8-01EE8DE5CA8F}"/>
              </a:ext>
            </a:extLst>
          </p:cNvPr>
          <p:cNvSpPr>
            <a:spLocks noGrp="1"/>
          </p:cNvSpPr>
          <p:nvPr>
            <p:ph type="title"/>
          </p:nvPr>
        </p:nvSpPr>
        <p:spPr/>
        <p:txBody>
          <a:bodyPr/>
          <a:lstStyle/>
          <a:p>
            <a:pPr defTabSz="914400">
              <a:lnSpc>
                <a:spcPct val="100000"/>
              </a:lnSpc>
              <a:defRPr/>
            </a:pPr>
            <a:r>
              <a:rPr lang="en-US" altLang="zh-CN" sz="4500" dirty="0">
                <a:solidFill>
                  <a:prstClr val="white"/>
                </a:solidFill>
                <a:latin typeface="Times New Roman" panose="02020603050405020304" pitchFamily="18" charset="0"/>
                <a:ea typeface="宋体" charset="-122"/>
                <a:cs typeface="Times New Roman" panose="02020603050405020304" pitchFamily="18" charset="0"/>
              </a:rPr>
              <a:t>LLM-as-Predictor</a:t>
            </a:r>
            <a:endParaRPr lang="zh-CN" altLang="en-US" sz="4500" dirty="0">
              <a:solidFill>
                <a:prstClr val="white"/>
              </a:solidFill>
              <a:latin typeface="Times New Roman" panose="02020603050405020304" pitchFamily="18" charset="0"/>
              <a:ea typeface="宋体"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930784D4-2705-57BD-7D68-9B0D0685FE7A}"/>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C63437-A4DD-47E2-B39F-B4494D074D76}" type="slidenum">
              <a:rPr kumimoji="0" lang="en-US" altLang="zh-CN" sz="1200" b="0" i="0" u="none" strike="noStrike" kern="1200" cap="none" spc="0" normalizeH="0" baseline="0" noProof="0" smtClean="0">
                <a:ln>
                  <a:noFill/>
                </a:ln>
                <a:solidFill>
                  <a:prstClr val="white"/>
                </a:solidFill>
                <a:effectLst/>
                <a:uLnTx/>
                <a:uFillTx/>
                <a:latin typeface="微软雅黑" pitchFamily="34" charset="-122"/>
                <a:ea typeface="微软雅黑"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41</a:t>
            </a:fld>
            <a:endParaRPr kumimoji="0" lang="en-US" altLang="zh-CN" sz="12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11" name="文本占位符 2">
            <a:extLst>
              <a:ext uri="{FF2B5EF4-FFF2-40B4-BE49-F238E27FC236}">
                <a16:creationId xmlns:a16="http://schemas.microsoft.com/office/drawing/2014/main" id="{B8D19F41-C37E-39E1-3706-19E65F9A4CCF}"/>
              </a:ext>
            </a:extLst>
          </p:cNvPr>
          <p:cNvSpPr txBox="1">
            <a:spLocks/>
          </p:cNvSpPr>
          <p:nvPr/>
        </p:nvSpPr>
        <p:spPr>
          <a:xfrm>
            <a:off x="335360" y="1063680"/>
            <a:ext cx="9164240" cy="434920"/>
          </a:xfrm>
          <a:prstGeom prst="rect">
            <a:avLst/>
          </a:prstGeom>
        </p:spPr>
        <p:txBody>
          <a:bodyPr vert="horz" lIns="0" tIns="0" rIns="0" bIns="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
                <a:srgbClr val="004586"/>
              </a:buClr>
              <a:buSzPct val="70000"/>
              <a:buNone/>
              <a:tabLst/>
              <a:defRPr/>
            </a:pPr>
            <a:r>
              <a:rPr lang="en-US" altLang="zh-CN" sz="2400" b="1" dirty="0">
                <a:solidFill>
                  <a:srgbClr val="1C1C1C"/>
                </a:solidFill>
                <a:latin typeface="Times New Roman" pitchFamily="18" charset="0"/>
                <a:ea typeface="Microsoft YaHei" pitchFamily="50"/>
                <a:cs typeface="Times New Roman" panose="02020603050405020304" pitchFamily="18" charset="0"/>
              </a:rPr>
              <a:t>GNN</a:t>
            </a:r>
            <a:r>
              <a:rPr kumimoji="0" lang="en-US" altLang="zh-CN"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-based:   </a:t>
            </a:r>
            <a:r>
              <a:rPr kumimoji="0" lang="en-US" altLang="zh-CN" sz="2400" b="1" i="0" u="none" strike="noStrike" kern="1200" cap="none" spc="0" normalizeH="0" baseline="0" noProof="0" dirty="0" err="1">
                <a:ln>
                  <a:noFill/>
                </a:ln>
                <a:solidFill>
                  <a:srgbClr val="1C1C1C"/>
                </a:solidFill>
                <a:effectLst/>
                <a:uLnTx/>
                <a:uFillTx/>
                <a:latin typeface="Times New Roman" pitchFamily="18" charset="0"/>
                <a:ea typeface="Microsoft YaHei" pitchFamily="50"/>
                <a:cs typeface="Times New Roman" panose="02020603050405020304" pitchFamily="18" charset="0"/>
              </a:rPr>
              <a:t>GraphGPT</a:t>
            </a:r>
            <a:r>
              <a:rPr kumimoji="0" lang="en-US" altLang="zh-CN"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 </a:t>
            </a:r>
            <a:endParaRPr kumimoji="0" lang="en-US" altLang="zh-CN" sz="18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endParaRPr>
          </a:p>
        </p:txBody>
      </p:sp>
      <p:sp>
        <p:nvSpPr>
          <p:cNvPr id="8" name="文本框 7">
            <a:extLst>
              <a:ext uri="{FF2B5EF4-FFF2-40B4-BE49-F238E27FC236}">
                <a16:creationId xmlns:a16="http://schemas.microsoft.com/office/drawing/2014/main" id="{8F9C1A48-D9B1-B7C3-CC85-D4AFBC93D8F1}"/>
              </a:ext>
            </a:extLst>
          </p:cNvPr>
          <p:cNvSpPr txBox="1"/>
          <p:nvPr/>
        </p:nvSpPr>
        <p:spPr>
          <a:xfrm>
            <a:off x="619760" y="6294261"/>
            <a:ext cx="11856640" cy="2616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CN" sz="1100" dirty="0">
                <a:solidFill>
                  <a:prstClr val="black">
                    <a:lumMod val="50000"/>
                    <a:lumOff val="50000"/>
                  </a:prstClr>
                </a:solidFill>
                <a:latin typeface="Times New Roman" panose="02020603050405020304" pitchFamily="18" charset="0"/>
                <a:ea typeface="宋体" charset="-122"/>
                <a:cs typeface="Times New Roman" panose="02020603050405020304" pitchFamily="18" charset="0"/>
              </a:rPr>
              <a:t>Tang J, Yang Y, Wei W, et al. </a:t>
            </a:r>
            <a:r>
              <a:rPr lang="en-US" altLang="zh-CN" sz="1100" dirty="0" err="1">
                <a:solidFill>
                  <a:prstClr val="black">
                    <a:lumMod val="50000"/>
                    <a:lumOff val="50000"/>
                  </a:prstClr>
                </a:solidFill>
                <a:latin typeface="Times New Roman" panose="02020603050405020304" pitchFamily="18" charset="0"/>
                <a:ea typeface="宋体" charset="-122"/>
                <a:cs typeface="Times New Roman" panose="02020603050405020304" pitchFamily="18" charset="0"/>
              </a:rPr>
              <a:t>Graphgpt</a:t>
            </a:r>
            <a:r>
              <a:rPr lang="en-US" altLang="zh-CN" sz="1100" dirty="0">
                <a:solidFill>
                  <a:prstClr val="black">
                    <a:lumMod val="50000"/>
                    <a:lumOff val="50000"/>
                  </a:prstClr>
                </a:solidFill>
                <a:latin typeface="Times New Roman" panose="02020603050405020304" pitchFamily="18" charset="0"/>
                <a:ea typeface="宋体" charset="-122"/>
                <a:cs typeface="Times New Roman" panose="02020603050405020304" pitchFamily="18" charset="0"/>
              </a:rPr>
              <a:t>: Graph instruction tuning for large language models[J]. </a:t>
            </a:r>
            <a:r>
              <a:rPr lang="en-US" altLang="zh-CN" sz="1100" dirty="0" err="1">
                <a:solidFill>
                  <a:prstClr val="black">
                    <a:lumMod val="50000"/>
                    <a:lumOff val="50000"/>
                  </a:prstClr>
                </a:solidFill>
                <a:latin typeface="Times New Roman" panose="02020603050405020304" pitchFamily="18" charset="0"/>
                <a:ea typeface="宋体" charset="-122"/>
                <a:cs typeface="Times New Roman" panose="02020603050405020304" pitchFamily="18" charset="0"/>
              </a:rPr>
              <a:t>arXiv</a:t>
            </a:r>
            <a:r>
              <a:rPr lang="en-US" altLang="zh-CN" sz="1100" dirty="0">
                <a:solidFill>
                  <a:prstClr val="black">
                    <a:lumMod val="50000"/>
                    <a:lumOff val="50000"/>
                  </a:prstClr>
                </a:solidFill>
                <a:latin typeface="Times New Roman" panose="02020603050405020304" pitchFamily="18" charset="0"/>
                <a:ea typeface="宋体" charset="-122"/>
                <a:cs typeface="Times New Roman" panose="02020603050405020304" pitchFamily="18" charset="0"/>
              </a:rPr>
              <a:t> preprint arXiv:2310.13023, 2023.</a:t>
            </a:r>
          </a:p>
        </p:txBody>
      </p:sp>
      <p:pic>
        <p:nvPicPr>
          <p:cNvPr id="6" name="图片 5">
            <a:extLst>
              <a:ext uri="{FF2B5EF4-FFF2-40B4-BE49-F238E27FC236}">
                <a16:creationId xmlns:a16="http://schemas.microsoft.com/office/drawing/2014/main" id="{7A88098D-D845-18FC-1FE9-F98E080D3E25}"/>
              </a:ext>
            </a:extLst>
          </p:cNvPr>
          <p:cNvPicPr>
            <a:picLocks noChangeAspect="1"/>
          </p:cNvPicPr>
          <p:nvPr/>
        </p:nvPicPr>
        <p:blipFill>
          <a:blip r:embed="rId3"/>
          <a:stretch>
            <a:fillRect/>
          </a:stretch>
        </p:blipFill>
        <p:spPr>
          <a:xfrm>
            <a:off x="1174717" y="1663756"/>
            <a:ext cx="9401843" cy="3982040"/>
          </a:xfrm>
          <a:prstGeom prst="rect">
            <a:avLst/>
          </a:prstGeom>
        </p:spPr>
      </p:pic>
      <p:sp>
        <p:nvSpPr>
          <p:cNvPr id="9" name="文本框 8">
            <a:extLst>
              <a:ext uri="{FF2B5EF4-FFF2-40B4-BE49-F238E27FC236}">
                <a16:creationId xmlns:a16="http://schemas.microsoft.com/office/drawing/2014/main" id="{DD215BDE-D003-7B8B-B176-F6E1F2B7DADE}"/>
              </a:ext>
            </a:extLst>
          </p:cNvPr>
          <p:cNvSpPr txBox="1"/>
          <p:nvPr/>
        </p:nvSpPr>
        <p:spPr>
          <a:xfrm>
            <a:off x="1174717" y="5810952"/>
            <a:ext cx="9818403"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测试方法和其他工作有所不同，但从对比上可以看出，相对于纯</a:t>
            </a:r>
            <a:r>
              <a:rPr lang="en-US" altLang="zh-CN" dirty="0">
                <a:latin typeface="微软雅黑" panose="020B0503020204020204" pitchFamily="34" charset="-122"/>
                <a:ea typeface="微软雅黑" panose="020B0503020204020204" pitchFamily="34" charset="-122"/>
              </a:rPr>
              <a:t>LLM</a:t>
            </a:r>
            <a:r>
              <a:rPr lang="zh-CN" altLang="en-US" dirty="0">
                <a:latin typeface="微软雅黑" panose="020B0503020204020204" pitchFamily="34" charset="-122"/>
                <a:ea typeface="微软雅黑" panose="020B0503020204020204" pitchFamily="34" charset="-122"/>
              </a:rPr>
              <a:t>和传统方法，提升比较大</a:t>
            </a:r>
          </a:p>
        </p:txBody>
      </p:sp>
    </p:spTree>
    <p:extLst>
      <p:ext uri="{BB962C8B-B14F-4D97-AF65-F5344CB8AC3E}">
        <p14:creationId xmlns:p14="http://schemas.microsoft.com/office/powerpoint/2010/main" val="20948441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412FC-4B85-037F-C42A-B2C8EB6F25D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05AAC5E-6C12-B4BE-6654-E33B270B1870}"/>
              </a:ext>
            </a:extLst>
          </p:cNvPr>
          <p:cNvSpPr>
            <a:spLocks noGrp="1"/>
          </p:cNvSpPr>
          <p:nvPr>
            <p:ph type="title"/>
          </p:nvPr>
        </p:nvSpPr>
        <p:spPr/>
        <p:txBody>
          <a:bodyPr/>
          <a:lstStyle/>
          <a:p>
            <a:pPr defTabSz="914400">
              <a:lnSpc>
                <a:spcPct val="100000"/>
              </a:lnSpc>
              <a:defRPr/>
            </a:pPr>
            <a:r>
              <a:rPr lang="en-US" altLang="zh-CN" sz="4500" dirty="0">
                <a:solidFill>
                  <a:prstClr val="white"/>
                </a:solidFill>
                <a:latin typeface="Times New Roman" panose="02020603050405020304" pitchFamily="18" charset="0"/>
                <a:ea typeface="宋体" charset="-122"/>
                <a:cs typeface="Times New Roman" panose="02020603050405020304" pitchFamily="18" charset="0"/>
              </a:rPr>
              <a:t>LLM-as-Predictor</a:t>
            </a:r>
            <a:endParaRPr lang="zh-CN" altLang="en-US" sz="4500" dirty="0">
              <a:solidFill>
                <a:prstClr val="white"/>
              </a:solidFill>
              <a:latin typeface="Times New Roman" panose="02020603050405020304" pitchFamily="18" charset="0"/>
              <a:ea typeface="宋体"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F7298131-D3E7-04A1-E263-5BFD675F9732}"/>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C63437-A4DD-47E2-B39F-B4494D074D76}" type="slidenum">
              <a:rPr kumimoji="0" lang="en-US" altLang="zh-CN" sz="1200" b="0" i="0" u="none" strike="noStrike" kern="1200" cap="none" spc="0" normalizeH="0" baseline="0" noProof="0" smtClean="0">
                <a:ln>
                  <a:noFill/>
                </a:ln>
                <a:solidFill>
                  <a:prstClr val="white"/>
                </a:solidFill>
                <a:effectLst/>
                <a:uLnTx/>
                <a:uFillTx/>
                <a:latin typeface="微软雅黑" pitchFamily="34" charset="-122"/>
                <a:ea typeface="微软雅黑"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42</a:t>
            </a:fld>
            <a:endParaRPr kumimoji="0" lang="en-US" altLang="zh-CN" sz="12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11" name="文本占位符 2">
            <a:extLst>
              <a:ext uri="{FF2B5EF4-FFF2-40B4-BE49-F238E27FC236}">
                <a16:creationId xmlns:a16="http://schemas.microsoft.com/office/drawing/2014/main" id="{259755D1-C8BB-2B9A-8590-AF1A4443087D}"/>
              </a:ext>
            </a:extLst>
          </p:cNvPr>
          <p:cNvSpPr txBox="1">
            <a:spLocks/>
          </p:cNvSpPr>
          <p:nvPr/>
        </p:nvSpPr>
        <p:spPr>
          <a:xfrm>
            <a:off x="335360" y="1063680"/>
            <a:ext cx="9164240" cy="434920"/>
          </a:xfrm>
          <a:prstGeom prst="rect">
            <a:avLst/>
          </a:prstGeom>
        </p:spPr>
        <p:txBody>
          <a:bodyPr vert="horz" lIns="0" tIns="0" rIns="0" bIns="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
                <a:srgbClr val="004586"/>
              </a:buClr>
              <a:buSzPct val="70000"/>
              <a:buNone/>
              <a:tabLst/>
              <a:defRPr/>
            </a:pPr>
            <a:r>
              <a:rPr kumimoji="0" lang="en-US" altLang="zh-CN"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Flatten-based </a:t>
            </a:r>
            <a:r>
              <a:rPr lang="en-US" altLang="zh-CN" sz="2400" b="1" dirty="0">
                <a:solidFill>
                  <a:srgbClr val="1C1C1C"/>
                </a:solidFill>
                <a:latin typeface="Times New Roman" pitchFamily="18" charset="0"/>
                <a:ea typeface="Microsoft YaHei" pitchFamily="50"/>
                <a:cs typeface="Times New Roman" panose="02020603050405020304" pitchFamily="18" charset="0"/>
              </a:rPr>
              <a:t>(?)</a:t>
            </a:r>
            <a:r>
              <a:rPr kumimoji="0" lang="en-US" altLang="zh-CN"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  </a:t>
            </a:r>
            <a:r>
              <a:rPr kumimoji="0" lang="en-US" altLang="zh-CN" sz="2400" b="1" i="0" u="none" strike="noStrike" kern="1200" cap="none" spc="0" normalizeH="0" baseline="0" noProof="0" dirty="0" err="1">
                <a:ln>
                  <a:noFill/>
                </a:ln>
                <a:solidFill>
                  <a:srgbClr val="1C1C1C"/>
                </a:solidFill>
                <a:effectLst/>
                <a:uLnTx/>
                <a:uFillTx/>
                <a:latin typeface="Times New Roman" pitchFamily="18" charset="0"/>
                <a:ea typeface="Microsoft YaHei" pitchFamily="50"/>
                <a:cs typeface="Times New Roman" panose="02020603050405020304" pitchFamily="18" charset="0"/>
              </a:rPr>
              <a:t>GraphText</a:t>
            </a:r>
            <a:r>
              <a:rPr kumimoji="0" lang="zh-CN" altLang="en-US"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一个混杂多种思路的方法</a:t>
            </a:r>
            <a:endParaRPr kumimoji="0" lang="en-US" altLang="zh-CN" sz="18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endParaRPr>
          </a:p>
        </p:txBody>
      </p:sp>
      <p:sp>
        <p:nvSpPr>
          <p:cNvPr id="26" name="文本框 25">
            <a:extLst>
              <a:ext uri="{FF2B5EF4-FFF2-40B4-BE49-F238E27FC236}">
                <a16:creationId xmlns:a16="http://schemas.microsoft.com/office/drawing/2014/main" id="{65791756-2052-2912-EE54-D9ADC236E12B}"/>
              </a:ext>
            </a:extLst>
          </p:cNvPr>
          <p:cNvSpPr txBox="1"/>
          <p:nvPr/>
        </p:nvSpPr>
        <p:spPr>
          <a:xfrm>
            <a:off x="552045" y="6078306"/>
            <a:ext cx="11856640" cy="43088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[1] Chen Z, Mao H, Li H, et al. Exploring the potential of large language models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llms</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in learning on graphs[J].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arXiv</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preprint arXiv:2307.03393, 2023.</a:t>
            </a:r>
          </a:p>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CN" sz="1100" dirty="0">
                <a:solidFill>
                  <a:prstClr val="black">
                    <a:lumMod val="50000"/>
                    <a:lumOff val="50000"/>
                  </a:prstClr>
                </a:solidFill>
                <a:latin typeface="Times New Roman" panose="02020603050405020304" pitchFamily="18" charset="0"/>
                <a:ea typeface="宋体" charset="-122"/>
                <a:cs typeface="Times New Roman" panose="02020603050405020304" pitchFamily="18" charset="0"/>
              </a:rPr>
              <a:t>[2] </a:t>
            </a:r>
            <a:r>
              <a:rPr lang="en-US" altLang="zh-CN" sz="1100" b="0" i="0" dirty="0">
                <a:solidFill>
                  <a:schemeClr val="bg2">
                    <a:lumMod val="50000"/>
                  </a:schemeClr>
                </a:solidFill>
                <a:effectLst/>
                <a:latin typeface="Times New Roman" panose="02020603050405020304" pitchFamily="18" charset="0"/>
                <a:cs typeface="Times New Roman" panose="02020603050405020304" pitchFamily="18" charset="0"/>
              </a:rPr>
              <a:t>Zhao J, </a:t>
            </a:r>
            <a:r>
              <a:rPr lang="en-US" altLang="zh-CN" sz="1100" b="0" i="0" dirty="0" err="1">
                <a:solidFill>
                  <a:schemeClr val="bg2">
                    <a:lumMod val="50000"/>
                  </a:schemeClr>
                </a:solidFill>
                <a:effectLst/>
                <a:latin typeface="Times New Roman" panose="02020603050405020304" pitchFamily="18" charset="0"/>
                <a:cs typeface="Times New Roman" panose="02020603050405020304" pitchFamily="18" charset="0"/>
              </a:rPr>
              <a:t>Zhuo</a:t>
            </a:r>
            <a:r>
              <a:rPr lang="en-US" altLang="zh-CN" sz="1100" b="0" i="0" dirty="0">
                <a:solidFill>
                  <a:schemeClr val="bg2">
                    <a:lumMod val="50000"/>
                  </a:schemeClr>
                </a:solidFill>
                <a:effectLst/>
                <a:latin typeface="Times New Roman" panose="02020603050405020304" pitchFamily="18" charset="0"/>
                <a:cs typeface="Times New Roman" panose="02020603050405020304" pitchFamily="18" charset="0"/>
              </a:rPr>
              <a:t> L, Shen Y, et al. </a:t>
            </a:r>
            <a:r>
              <a:rPr lang="en-US" altLang="zh-CN" sz="1100" b="0" i="0" dirty="0" err="1">
                <a:solidFill>
                  <a:schemeClr val="bg2">
                    <a:lumMod val="50000"/>
                  </a:schemeClr>
                </a:solidFill>
                <a:effectLst/>
                <a:latin typeface="Times New Roman" panose="02020603050405020304" pitchFamily="18" charset="0"/>
                <a:cs typeface="Times New Roman" panose="02020603050405020304" pitchFamily="18" charset="0"/>
              </a:rPr>
              <a:t>Graphtext</a:t>
            </a:r>
            <a:r>
              <a:rPr lang="en-US" altLang="zh-CN" sz="1100" b="0" i="0" dirty="0">
                <a:solidFill>
                  <a:schemeClr val="bg2">
                    <a:lumMod val="50000"/>
                  </a:schemeClr>
                </a:solidFill>
                <a:effectLst/>
                <a:latin typeface="Times New Roman" panose="02020603050405020304" pitchFamily="18" charset="0"/>
                <a:cs typeface="Times New Roman" panose="02020603050405020304" pitchFamily="18" charset="0"/>
              </a:rPr>
              <a:t>: Graph reasoning in text space[J]. </a:t>
            </a:r>
            <a:r>
              <a:rPr lang="en-US" altLang="zh-CN" sz="1100" b="0" i="0" dirty="0" err="1">
                <a:solidFill>
                  <a:schemeClr val="bg2">
                    <a:lumMod val="50000"/>
                  </a:schemeClr>
                </a:solidFill>
                <a:effectLst/>
                <a:latin typeface="Times New Roman" panose="02020603050405020304" pitchFamily="18" charset="0"/>
                <a:cs typeface="Times New Roman" panose="02020603050405020304" pitchFamily="18" charset="0"/>
              </a:rPr>
              <a:t>arXiv</a:t>
            </a:r>
            <a:r>
              <a:rPr lang="en-US" altLang="zh-CN" sz="1100" b="0" i="0" dirty="0">
                <a:solidFill>
                  <a:schemeClr val="bg2">
                    <a:lumMod val="50000"/>
                  </a:schemeClr>
                </a:solidFill>
                <a:effectLst/>
                <a:latin typeface="Times New Roman" panose="02020603050405020304" pitchFamily="18" charset="0"/>
                <a:cs typeface="Times New Roman" panose="02020603050405020304" pitchFamily="18" charset="0"/>
              </a:rPr>
              <a:t> preprint arXiv:2310.01089, 2023.</a:t>
            </a:r>
            <a:endParaRPr kumimoji="0" lang="en-US" altLang="zh-CN" sz="1100" b="0" i="0" u="none" strike="noStrike" kern="1200" cap="none" spc="0" normalizeH="0" baseline="0" noProof="0" dirty="0">
              <a:ln>
                <a:noFill/>
              </a:ln>
              <a:solidFill>
                <a:schemeClr val="bg2">
                  <a:lumMod val="50000"/>
                </a:schemeClr>
              </a:solidFill>
              <a:effectLst/>
              <a:uLnTx/>
              <a:uFillTx/>
              <a:latin typeface="Times New Roman" panose="02020603050405020304" pitchFamily="18" charset="0"/>
              <a:ea typeface="宋体" charset="-122"/>
              <a:cs typeface="Times New Roman" panose="02020603050405020304" pitchFamily="18" charset="0"/>
            </a:endParaRPr>
          </a:p>
        </p:txBody>
      </p:sp>
      <p:pic>
        <p:nvPicPr>
          <p:cNvPr id="5" name="图片 4">
            <a:extLst>
              <a:ext uri="{FF2B5EF4-FFF2-40B4-BE49-F238E27FC236}">
                <a16:creationId xmlns:a16="http://schemas.microsoft.com/office/drawing/2014/main" id="{796B9556-AB6F-C88B-AAFC-0611A5C7EB16}"/>
              </a:ext>
            </a:extLst>
          </p:cNvPr>
          <p:cNvPicPr>
            <a:picLocks noChangeAspect="1"/>
          </p:cNvPicPr>
          <p:nvPr/>
        </p:nvPicPr>
        <p:blipFill>
          <a:blip r:embed="rId3"/>
          <a:stretch>
            <a:fillRect/>
          </a:stretch>
        </p:blipFill>
        <p:spPr>
          <a:xfrm>
            <a:off x="335360" y="2128520"/>
            <a:ext cx="5024566" cy="3349710"/>
          </a:xfrm>
          <a:prstGeom prst="rect">
            <a:avLst/>
          </a:prstGeom>
        </p:spPr>
      </p:pic>
      <p:sp>
        <p:nvSpPr>
          <p:cNvPr id="9" name="文本框 8">
            <a:extLst>
              <a:ext uri="{FF2B5EF4-FFF2-40B4-BE49-F238E27FC236}">
                <a16:creationId xmlns:a16="http://schemas.microsoft.com/office/drawing/2014/main" id="{5A6B3D36-4065-2D2E-6F9E-45D7971F9A53}"/>
              </a:ext>
            </a:extLst>
          </p:cNvPr>
          <p:cNvSpPr txBox="1"/>
          <p:nvPr/>
        </p:nvSpPr>
        <p:spPr>
          <a:xfrm>
            <a:off x="5720079" y="1838960"/>
            <a:ext cx="5530427" cy="3970318"/>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对输入的图应用多种方法处理：</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首先根据不同策略（比如相似度排序、最短路径等）采样出邻居，得到一个有向无环的子图。之后将该子图扁平化嵌入</a:t>
            </a:r>
            <a:r>
              <a:rPr lang="en-US" altLang="zh-CN" dirty="0">
                <a:latin typeface="微软雅黑" panose="020B0503020204020204" pitchFamily="34" charset="-122"/>
                <a:ea typeface="微软雅黑" panose="020B0503020204020204" pitchFamily="34" charset="-122"/>
              </a:rPr>
              <a:t>prompt</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扁平化时，根据子图建立一颗分类树，通过遍历分类树得到混杂</a:t>
            </a:r>
            <a:r>
              <a:rPr lang="en-US" altLang="zh-CN" dirty="0">
                <a:latin typeface="微软雅黑" panose="020B0503020204020204" pitchFamily="34" charset="-122"/>
                <a:ea typeface="微软雅黑" panose="020B0503020204020204" pitchFamily="34" charset="-122"/>
              </a:rPr>
              <a:t>label</a:t>
            </a:r>
            <a:r>
              <a:rPr lang="zh-CN" altLang="en-US" dirty="0">
                <a:latin typeface="微软雅黑" panose="020B0503020204020204" pitchFamily="34" charset="-122"/>
                <a:ea typeface="微软雅黑" panose="020B0503020204020204" pitchFamily="34" charset="-122"/>
              </a:rPr>
              <a:t>、“特征”的文本序列。</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这里的“特征”可以是文本属性，也可以是</a:t>
            </a:r>
            <a:r>
              <a:rPr lang="en-US" altLang="zh-CN" dirty="0">
                <a:latin typeface="微软雅黑" panose="020B0503020204020204" pitchFamily="34" charset="-122"/>
                <a:ea typeface="微软雅黑" panose="020B0503020204020204" pitchFamily="34" charset="-122"/>
              </a:rPr>
              <a:t>GNN</a:t>
            </a:r>
            <a:r>
              <a:rPr lang="zh-CN" altLang="en-US" dirty="0">
                <a:latin typeface="微软雅黑" panose="020B0503020204020204" pitchFamily="34" charset="-122"/>
                <a:ea typeface="微软雅黑" panose="020B0503020204020204" pitchFamily="34" charset="-122"/>
              </a:rPr>
              <a:t>处理得到的</a:t>
            </a:r>
            <a:r>
              <a:rPr lang="en-US" altLang="zh-CN" dirty="0">
                <a:latin typeface="微软雅黑" panose="020B0503020204020204" pitchFamily="34" charset="-122"/>
                <a:ea typeface="微软雅黑" panose="020B0503020204020204" pitchFamily="34" charset="-122"/>
              </a:rPr>
              <a:t>embedding</a:t>
            </a:r>
            <a:r>
              <a:rPr lang="zh-CN" altLang="en-US" dirty="0">
                <a:latin typeface="微软雅黑" panose="020B0503020204020204" pitchFamily="34" charset="-122"/>
                <a:ea typeface="微软雅黑" panose="020B0503020204020204" pitchFamily="34" charset="-122"/>
              </a:rPr>
              <a:t>。连续的</a:t>
            </a:r>
            <a:r>
              <a:rPr lang="en-US" altLang="zh-CN" dirty="0">
                <a:latin typeface="微软雅黑" panose="020B0503020204020204" pitchFamily="34" charset="-122"/>
                <a:ea typeface="微软雅黑" panose="020B0503020204020204" pitchFamily="34" charset="-122"/>
              </a:rPr>
              <a:t>embedding</a:t>
            </a:r>
            <a:r>
              <a:rPr lang="zh-CN" altLang="en-US" dirty="0">
                <a:latin typeface="微软雅黑" panose="020B0503020204020204" pitchFamily="34" charset="-122"/>
                <a:ea typeface="微软雅黑" panose="020B0503020204020204" pitchFamily="34" charset="-122"/>
              </a:rPr>
              <a:t>需要离散化处理（文章中采用的是</a:t>
            </a:r>
            <a:r>
              <a:rPr lang="en-US" altLang="zh-CN" dirty="0">
                <a:latin typeface="微软雅黑" panose="020B0503020204020204" pitchFamily="34" charset="-122"/>
                <a:ea typeface="微软雅黑" panose="020B0503020204020204" pitchFamily="34" charset="-122"/>
              </a:rPr>
              <a:t>K-means</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还尝试了指令微调。</a:t>
            </a:r>
          </a:p>
        </p:txBody>
      </p:sp>
    </p:spTree>
    <p:extLst>
      <p:ext uri="{BB962C8B-B14F-4D97-AF65-F5344CB8AC3E}">
        <p14:creationId xmlns:p14="http://schemas.microsoft.com/office/powerpoint/2010/main" val="4258889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412FC-4B85-037F-C42A-B2C8EB6F25D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05AAC5E-6C12-B4BE-6654-E33B270B1870}"/>
              </a:ext>
            </a:extLst>
          </p:cNvPr>
          <p:cNvSpPr>
            <a:spLocks noGrp="1"/>
          </p:cNvSpPr>
          <p:nvPr>
            <p:ph type="title"/>
          </p:nvPr>
        </p:nvSpPr>
        <p:spPr/>
        <p:txBody>
          <a:bodyPr/>
          <a:lstStyle/>
          <a:p>
            <a:pPr defTabSz="914400">
              <a:lnSpc>
                <a:spcPct val="100000"/>
              </a:lnSpc>
              <a:defRPr/>
            </a:pPr>
            <a:r>
              <a:rPr lang="en-US" altLang="zh-CN" sz="4500" dirty="0">
                <a:solidFill>
                  <a:prstClr val="white"/>
                </a:solidFill>
                <a:latin typeface="Times New Roman" panose="02020603050405020304" pitchFamily="18" charset="0"/>
                <a:ea typeface="宋体" charset="-122"/>
                <a:cs typeface="Times New Roman" panose="02020603050405020304" pitchFamily="18" charset="0"/>
              </a:rPr>
              <a:t>LLM-as-Predictor</a:t>
            </a:r>
            <a:endParaRPr lang="zh-CN" altLang="en-US" sz="4500" dirty="0">
              <a:solidFill>
                <a:prstClr val="white"/>
              </a:solidFill>
              <a:latin typeface="Times New Roman" panose="02020603050405020304" pitchFamily="18" charset="0"/>
              <a:ea typeface="宋体"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F7298131-D3E7-04A1-E263-5BFD675F9732}"/>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C63437-A4DD-47E2-B39F-B4494D074D76}" type="slidenum">
              <a:rPr kumimoji="0" lang="en-US" altLang="zh-CN" sz="1200" b="0" i="0" u="none" strike="noStrike" kern="1200" cap="none" spc="0" normalizeH="0" baseline="0" noProof="0" smtClean="0">
                <a:ln>
                  <a:noFill/>
                </a:ln>
                <a:solidFill>
                  <a:prstClr val="white"/>
                </a:solidFill>
                <a:effectLst/>
                <a:uLnTx/>
                <a:uFillTx/>
                <a:latin typeface="微软雅黑" pitchFamily="34" charset="-122"/>
                <a:ea typeface="微软雅黑"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43</a:t>
            </a:fld>
            <a:endParaRPr kumimoji="0" lang="en-US" altLang="zh-CN" sz="12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11" name="文本占位符 2">
            <a:extLst>
              <a:ext uri="{FF2B5EF4-FFF2-40B4-BE49-F238E27FC236}">
                <a16:creationId xmlns:a16="http://schemas.microsoft.com/office/drawing/2014/main" id="{259755D1-C8BB-2B9A-8590-AF1A4443087D}"/>
              </a:ext>
            </a:extLst>
          </p:cNvPr>
          <p:cNvSpPr txBox="1">
            <a:spLocks/>
          </p:cNvSpPr>
          <p:nvPr/>
        </p:nvSpPr>
        <p:spPr>
          <a:xfrm>
            <a:off x="335360" y="1063680"/>
            <a:ext cx="9164240" cy="434920"/>
          </a:xfrm>
          <a:prstGeom prst="rect">
            <a:avLst/>
          </a:prstGeom>
        </p:spPr>
        <p:txBody>
          <a:bodyPr vert="horz" lIns="0" tIns="0" rIns="0" bIns="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
                <a:srgbClr val="004586"/>
              </a:buClr>
              <a:buSzPct val="70000"/>
              <a:buNone/>
              <a:tabLst/>
              <a:defRPr/>
            </a:pPr>
            <a:r>
              <a:rPr kumimoji="0" lang="en-US" altLang="zh-CN"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Flatten-based </a:t>
            </a:r>
            <a:r>
              <a:rPr lang="en-US" altLang="zh-CN" sz="2400" b="1" dirty="0">
                <a:solidFill>
                  <a:srgbClr val="1C1C1C"/>
                </a:solidFill>
                <a:latin typeface="Times New Roman" pitchFamily="18" charset="0"/>
                <a:ea typeface="Microsoft YaHei" pitchFamily="50"/>
                <a:cs typeface="Times New Roman" panose="02020603050405020304" pitchFamily="18" charset="0"/>
              </a:rPr>
              <a:t>(?)</a:t>
            </a:r>
            <a:r>
              <a:rPr kumimoji="0" lang="en-US" altLang="zh-CN"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  </a:t>
            </a:r>
            <a:r>
              <a:rPr kumimoji="0" lang="en-US" altLang="zh-CN" sz="2400" b="1" i="0" u="none" strike="noStrike" kern="1200" cap="none" spc="0" normalizeH="0" baseline="0" noProof="0" dirty="0" err="1">
                <a:ln>
                  <a:noFill/>
                </a:ln>
                <a:solidFill>
                  <a:srgbClr val="1C1C1C"/>
                </a:solidFill>
                <a:effectLst/>
                <a:uLnTx/>
                <a:uFillTx/>
                <a:latin typeface="Times New Roman" pitchFamily="18" charset="0"/>
                <a:ea typeface="Microsoft YaHei" pitchFamily="50"/>
                <a:cs typeface="Times New Roman" panose="02020603050405020304" pitchFamily="18" charset="0"/>
              </a:rPr>
              <a:t>GraphText</a:t>
            </a:r>
            <a:r>
              <a:rPr kumimoji="0" lang="zh-CN" altLang="en-US"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一个混杂多种思路的方法</a:t>
            </a:r>
            <a:endParaRPr kumimoji="0" lang="en-US" altLang="zh-CN" sz="18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endParaRPr>
          </a:p>
        </p:txBody>
      </p:sp>
      <p:sp>
        <p:nvSpPr>
          <p:cNvPr id="26" name="文本框 25">
            <a:extLst>
              <a:ext uri="{FF2B5EF4-FFF2-40B4-BE49-F238E27FC236}">
                <a16:creationId xmlns:a16="http://schemas.microsoft.com/office/drawing/2014/main" id="{65791756-2052-2912-EE54-D9ADC236E12B}"/>
              </a:ext>
            </a:extLst>
          </p:cNvPr>
          <p:cNvSpPr txBox="1"/>
          <p:nvPr/>
        </p:nvSpPr>
        <p:spPr>
          <a:xfrm>
            <a:off x="552045" y="6078306"/>
            <a:ext cx="11856640" cy="43088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[1] Chen Z, Mao H, Li H, et al. Exploring the potential of large language models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llms</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in learning on graphs[J].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arXiv</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preprint arXiv:2307.03393, 2023.</a:t>
            </a:r>
          </a:p>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CN" sz="1100" dirty="0">
                <a:solidFill>
                  <a:prstClr val="black">
                    <a:lumMod val="50000"/>
                    <a:lumOff val="50000"/>
                  </a:prstClr>
                </a:solidFill>
                <a:latin typeface="Times New Roman" panose="02020603050405020304" pitchFamily="18" charset="0"/>
                <a:ea typeface="宋体" charset="-122"/>
                <a:cs typeface="Times New Roman" panose="02020603050405020304" pitchFamily="18" charset="0"/>
              </a:rPr>
              <a:t>[2] </a:t>
            </a:r>
            <a:r>
              <a:rPr lang="en-US" altLang="zh-CN" sz="1100" b="0" i="0" dirty="0">
                <a:solidFill>
                  <a:schemeClr val="bg2">
                    <a:lumMod val="50000"/>
                  </a:schemeClr>
                </a:solidFill>
                <a:effectLst/>
                <a:latin typeface="Times New Roman" panose="02020603050405020304" pitchFamily="18" charset="0"/>
                <a:cs typeface="Times New Roman" panose="02020603050405020304" pitchFamily="18" charset="0"/>
              </a:rPr>
              <a:t>Zhao J, </a:t>
            </a:r>
            <a:r>
              <a:rPr lang="en-US" altLang="zh-CN" sz="1100" b="0" i="0" dirty="0" err="1">
                <a:solidFill>
                  <a:schemeClr val="bg2">
                    <a:lumMod val="50000"/>
                  </a:schemeClr>
                </a:solidFill>
                <a:effectLst/>
                <a:latin typeface="Times New Roman" panose="02020603050405020304" pitchFamily="18" charset="0"/>
                <a:cs typeface="Times New Roman" panose="02020603050405020304" pitchFamily="18" charset="0"/>
              </a:rPr>
              <a:t>Zhuo</a:t>
            </a:r>
            <a:r>
              <a:rPr lang="en-US" altLang="zh-CN" sz="1100" b="0" i="0" dirty="0">
                <a:solidFill>
                  <a:schemeClr val="bg2">
                    <a:lumMod val="50000"/>
                  </a:schemeClr>
                </a:solidFill>
                <a:effectLst/>
                <a:latin typeface="Times New Roman" panose="02020603050405020304" pitchFamily="18" charset="0"/>
                <a:cs typeface="Times New Roman" panose="02020603050405020304" pitchFamily="18" charset="0"/>
              </a:rPr>
              <a:t> L, Shen Y, et al. </a:t>
            </a:r>
            <a:r>
              <a:rPr lang="en-US" altLang="zh-CN" sz="1100" b="0" i="0" dirty="0" err="1">
                <a:solidFill>
                  <a:schemeClr val="bg2">
                    <a:lumMod val="50000"/>
                  </a:schemeClr>
                </a:solidFill>
                <a:effectLst/>
                <a:latin typeface="Times New Roman" panose="02020603050405020304" pitchFamily="18" charset="0"/>
                <a:cs typeface="Times New Roman" panose="02020603050405020304" pitchFamily="18" charset="0"/>
              </a:rPr>
              <a:t>Graphtext</a:t>
            </a:r>
            <a:r>
              <a:rPr lang="en-US" altLang="zh-CN" sz="1100" b="0" i="0" dirty="0">
                <a:solidFill>
                  <a:schemeClr val="bg2">
                    <a:lumMod val="50000"/>
                  </a:schemeClr>
                </a:solidFill>
                <a:effectLst/>
                <a:latin typeface="Times New Roman" panose="02020603050405020304" pitchFamily="18" charset="0"/>
                <a:cs typeface="Times New Roman" panose="02020603050405020304" pitchFamily="18" charset="0"/>
              </a:rPr>
              <a:t>: Graph reasoning in text space[J]. </a:t>
            </a:r>
            <a:r>
              <a:rPr lang="en-US" altLang="zh-CN" sz="1100" b="0" i="0" dirty="0" err="1">
                <a:solidFill>
                  <a:schemeClr val="bg2">
                    <a:lumMod val="50000"/>
                  </a:schemeClr>
                </a:solidFill>
                <a:effectLst/>
                <a:latin typeface="Times New Roman" panose="02020603050405020304" pitchFamily="18" charset="0"/>
                <a:cs typeface="Times New Roman" panose="02020603050405020304" pitchFamily="18" charset="0"/>
              </a:rPr>
              <a:t>arXiv</a:t>
            </a:r>
            <a:r>
              <a:rPr lang="en-US" altLang="zh-CN" sz="1100" b="0" i="0" dirty="0">
                <a:solidFill>
                  <a:schemeClr val="bg2">
                    <a:lumMod val="50000"/>
                  </a:schemeClr>
                </a:solidFill>
                <a:effectLst/>
                <a:latin typeface="Times New Roman" panose="02020603050405020304" pitchFamily="18" charset="0"/>
                <a:cs typeface="Times New Roman" panose="02020603050405020304" pitchFamily="18" charset="0"/>
              </a:rPr>
              <a:t> preprint arXiv:2310.01089, 2023.</a:t>
            </a:r>
            <a:endParaRPr kumimoji="0" lang="en-US" altLang="zh-CN" sz="1100" b="0" i="0" u="none" strike="noStrike" kern="1200" cap="none" spc="0" normalizeH="0" baseline="0" noProof="0" dirty="0">
              <a:ln>
                <a:noFill/>
              </a:ln>
              <a:solidFill>
                <a:schemeClr val="bg2">
                  <a:lumMod val="50000"/>
                </a:schemeClr>
              </a:solidFill>
              <a:effectLst/>
              <a:uLnTx/>
              <a:uFillTx/>
              <a:latin typeface="Times New Roman" panose="02020603050405020304" pitchFamily="18" charset="0"/>
              <a:ea typeface="宋体" charset="-122"/>
              <a:cs typeface="Times New Roman" panose="02020603050405020304" pitchFamily="18" charset="0"/>
            </a:endParaRPr>
          </a:p>
        </p:txBody>
      </p:sp>
      <p:pic>
        <p:nvPicPr>
          <p:cNvPr id="7" name="图片 6">
            <a:extLst>
              <a:ext uri="{FF2B5EF4-FFF2-40B4-BE49-F238E27FC236}">
                <a16:creationId xmlns:a16="http://schemas.microsoft.com/office/drawing/2014/main" id="{58319DAC-D404-01B2-2DDC-75525682C87A}"/>
              </a:ext>
            </a:extLst>
          </p:cNvPr>
          <p:cNvPicPr>
            <a:picLocks noChangeAspect="1"/>
          </p:cNvPicPr>
          <p:nvPr/>
        </p:nvPicPr>
        <p:blipFill>
          <a:blip r:embed="rId3"/>
          <a:stretch>
            <a:fillRect/>
          </a:stretch>
        </p:blipFill>
        <p:spPr>
          <a:xfrm>
            <a:off x="335360" y="1435908"/>
            <a:ext cx="6574179" cy="2211718"/>
          </a:xfrm>
          <a:prstGeom prst="rect">
            <a:avLst/>
          </a:prstGeom>
        </p:spPr>
      </p:pic>
      <p:pic>
        <p:nvPicPr>
          <p:cNvPr id="6" name="图片 5">
            <a:extLst>
              <a:ext uri="{FF2B5EF4-FFF2-40B4-BE49-F238E27FC236}">
                <a16:creationId xmlns:a16="http://schemas.microsoft.com/office/drawing/2014/main" id="{E61C39A9-AAC4-796C-85B6-F634E11B4491}"/>
              </a:ext>
            </a:extLst>
          </p:cNvPr>
          <p:cNvPicPr>
            <a:picLocks noChangeAspect="1"/>
          </p:cNvPicPr>
          <p:nvPr/>
        </p:nvPicPr>
        <p:blipFill>
          <a:blip r:embed="rId4"/>
          <a:stretch>
            <a:fillRect/>
          </a:stretch>
        </p:blipFill>
        <p:spPr>
          <a:xfrm>
            <a:off x="1041633" y="3705046"/>
            <a:ext cx="4856831" cy="2315840"/>
          </a:xfrm>
          <a:prstGeom prst="rect">
            <a:avLst/>
          </a:prstGeom>
        </p:spPr>
      </p:pic>
      <p:sp>
        <p:nvSpPr>
          <p:cNvPr id="9" name="文本框 8">
            <a:extLst>
              <a:ext uri="{FF2B5EF4-FFF2-40B4-BE49-F238E27FC236}">
                <a16:creationId xmlns:a16="http://schemas.microsoft.com/office/drawing/2014/main" id="{D5E84E42-2426-D5DD-A9FA-B8C695D6E4C5}"/>
              </a:ext>
            </a:extLst>
          </p:cNvPr>
          <p:cNvSpPr txBox="1"/>
          <p:nvPr/>
        </p:nvSpPr>
        <p:spPr>
          <a:xfrm>
            <a:off x="7223760" y="2094348"/>
            <a:ext cx="3850640" cy="92333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不微调的情况下，性能比较一般（不如</a:t>
            </a:r>
            <a:r>
              <a:rPr lang="en-US" altLang="zh-CN" dirty="0">
                <a:latin typeface="微软雅黑" panose="020B0503020204020204" pitchFamily="34" charset="-122"/>
                <a:ea typeface="微软雅黑" panose="020B0503020204020204" pitchFamily="34" charset="-122"/>
              </a:rPr>
              <a:t>GNN</a:t>
            </a:r>
            <a:r>
              <a:rPr lang="zh-CN" altLang="en-US" dirty="0">
                <a:latin typeface="微软雅黑" panose="020B0503020204020204" pitchFamily="34" charset="-122"/>
                <a:ea typeface="微软雅黑" panose="020B0503020204020204" pitchFamily="34" charset="-122"/>
              </a:rPr>
              <a:t>），但是实验表明对</a:t>
            </a:r>
            <a:r>
              <a:rPr lang="en-US" altLang="zh-CN" dirty="0">
                <a:latin typeface="微软雅黑" panose="020B0503020204020204" pitchFamily="34" charset="-122"/>
                <a:ea typeface="微软雅黑" panose="020B0503020204020204" pitchFamily="34" charset="-122"/>
              </a:rPr>
              <a:t>prompt</a:t>
            </a:r>
            <a:r>
              <a:rPr lang="zh-CN" altLang="en-US" dirty="0">
                <a:latin typeface="微软雅黑" panose="020B0503020204020204" pitchFamily="34" charset="-122"/>
                <a:ea typeface="微软雅黑" panose="020B0503020204020204" pitchFamily="34" charset="-122"/>
              </a:rPr>
              <a:t>的设计确实可以提升性能</a:t>
            </a:r>
          </a:p>
        </p:txBody>
      </p:sp>
      <p:sp>
        <p:nvSpPr>
          <p:cNvPr id="10" name="文本框 9">
            <a:extLst>
              <a:ext uri="{FF2B5EF4-FFF2-40B4-BE49-F238E27FC236}">
                <a16:creationId xmlns:a16="http://schemas.microsoft.com/office/drawing/2014/main" id="{555E713E-FFF6-D8AB-3883-ABE66A81F978}"/>
              </a:ext>
            </a:extLst>
          </p:cNvPr>
          <p:cNvSpPr txBox="1"/>
          <p:nvPr/>
        </p:nvSpPr>
        <p:spPr>
          <a:xfrm>
            <a:off x="7223760" y="4299068"/>
            <a:ext cx="3850640"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指令微调的情况下，可以进一步提升性能</a:t>
            </a:r>
          </a:p>
        </p:txBody>
      </p:sp>
    </p:spTree>
    <p:extLst>
      <p:ext uri="{BB962C8B-B14F-4D97-AF65-F5344CB8AC3E}">
        <p14:creationId xmlns:p14="http://schemas.microsoft.com/office/powerpoint/2010/main" val="23972782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39265B-A743-ABF2-CB0A-C8D05A7E014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9A13DBD-DF36-B1BD-EAF5-52A1AF807434}"/>
              </a:ext>
            </a:extLst>
          </p:cNvPr>
          <p:cNvSpPr>
            <a:spLocks noGrp="1"/>
          </p:cNvSpPr>
          <p:nvPr>
            <p:ph type="title"/>
          </p:nvPr>
        </p:nvSpPr>
        <p:spPr/>
        <p:txBody>
          <a:bodyPr/>
          <a:lstStyle/>
          <a:p>
            <a:pPr defTabSz="914400">
              <a:lnSpc>
                <a:spcPct val="100000"/>
              </a:lnSpc>
              <a:defRPr/>
            </a:pPr>
            <a:r>
              <a:rPr lang="en-US" altLang="zh-CN" sz="4500" dirty="0">
                <a:solidFill>
                  <a:prstClr val="white"/>
                </a:solidFill>
                <a:latin typeface="Times New Roman" panose="02020603050405020304" pitchFamily="18" charset="0"/>
                <a:ea typeface="宋体" charset="-122"/>
                <a:cs typeface="Times New Roman" panose="02020603050405020304" pitchFamily="18" charset="0"/>
              </a:rPr>
              <a:t>LLM-as-Predictor</a:t>
            </a:r>
            <a:endParaRPr lang="zh-CN" altLang="en-US" sz="4500" dirty="0">
              <a:solidFill>
                <a:prstClr val="white"/>
              </a:solidFill>
              <a:latin typeface="Times New Roman" panose="02020603050405020304" pitchFamily="18" charset="0"/>
              <a:ea typeface="宋体"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A796007A-F47B-EDFA-27FC-FD575D0B5F03}"/>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C63437-A4DD-47E2-B39F-B4494D074D76}" type="slidenum">
              <a:rPr kumimoji="0" lang="en-US" altLang="zh-CN" sz="1200" b="0" i="0" u="none" strike="noStrike" kern="1200" cap="none" spc="0" normalizeH="0" baseline="0" noProof="0" smtClean="0">
                <a:ln>
                  <a:noFill/>
                </a:ln>
                <a:solidFill>
                  <a:prstClr val="white"/>
                </a:solidFill>
                <a:effectLst/>
                <a:uLnTx/>
                <a:uFillTx/>
                <a:latin typeface="微软雅黑" pitchFamily="34" charset="-122"/>
                <a:ea typeface="微软雅黑"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44</a:t>
            </a:fld>
            <a:endParaRPr kumimoji="0" lang="en-US" altLang="zh-CN" sz="12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4" name="文本框 3">
            <a:extLst>
              <a:ext uri="{FF2B5EF4-FFF2-40B4-BE49-F238E27FC236}">
                <a16:creationId xmlns:a16="http://schemas.microsoft.com/office/drawing/2014/main" id="{F814F133-3C69-CA9D-572E-39B219C6F207}"/>
              </a:ext>
            </a:extLst>
          </p:cNvPr>
          <p:cNvSpPr txBox="1"/>
          <p:nvPr/>
        </p:nvSpPr>
        <p:spPr>
          <a:xfrm>
            <a:off x="1627798" y="1846722"/>
            <a:ext cx="9164240" cy="1015663"/>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优点</a:t>
            </a:r>
            <a:r>
              <a:rPr lang="zh-CN" altLang="en-US" sz="2000" dirty="0">
                <a:latin typeface="微软雅黑" panose="020B0503020204020204" pitchFamily="34" charset="-122"/>
                <a:ea typeface="微软雅黑" panose="020B0503020204020204" pitchFamily="34" charset="-122"/>
              </a:rPr>
              <a:t>：</a:t>
            </a:r>
          </a:p>
          <a:p>
            <a:pPr marL="457200" indent="-457200">
              <a:buAutoNum type="arabicPeriod"/>
            </a:pPr>
            <a:r>
              <a:rPr lang="zh-CN" altLang="en-US" sz="2000" dirty="0">
                <a:latin typeface="微软雅黑" panose="020B0503020204020204" pitchFamily="34" charset="-122"/>
                <a:ea typeface="微软雅黑" panose="020B0503020204020204" pitchFamily="34" charset="-122"/>
              </a:rPr>
              <a:t>对图的结构性信息利用更强。</a:t>
            </a:r>
            <a:endParaRPr lang="en-US" altLang="zh-CN" sz="2000" dirty="0">
              <a:latin typeface="微软雅黑" panose="020B0503020204020204" pitchFamily="34" charset="-122"/>
              <a:ea typeface="微软雅黑" panose="020B0503020204020204" pitchFamily="34" charset="-122"/>
            </a:endParaRPr>
          </a:p>
          <a:p>
            <a:pPr marL="457200" indent="-457200">
              <a:buAutoNum type="arabicPeriod"/>
            </a:pPr>
            <a:r>
              <a:rPr lang="zh-CN" altLang="en-US" sz="2000" dirty="0">
                <a:latin typeface="微软雅黑" panose="020B0503020204020204" pitchFamily="34" charset="-122"/>
                <a:ea typeface="微软雅黑" panose="020B0503020204020204" pitchFamily="34" charset="-122"/>
              </a:rPr>
              <a:t>由于模态上的对齐，具有应用更多指令设计的潜力。</a:t>
            </a:r>
            <a:endParaRPr lang="en-US" altLang="zh-CN" sz="2000"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9F436AEC-6D08-743C-92A9-5F08930BE148}"/>
              </a:ext>
            </a:extLst>
          </p:cNvPr>
          <p:cNvSpPr txBox="1"/>
          <p:nvPr/>
        </p:nvSpPr>
        <p:spPr>
          <a:xfrm>
            <a:off x="1627798" y="3602852"/>
            <a:ext cx="9164240" cy="1631216"/>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缺点</a:t>
            </a:r>
            <a:r>
              <a:rPr lang="zh-CN" altLang="en-US" sz="2000" dirty="0">
                <a:latin typeface="微软雅黑" panose="020B0503020204020204" pitchFamily="34" charset="-122"/>
                <a:ea typeface="微软雅黑" panose="020B0503020204020204" pitchFamily="34" charset="-122"/>
              </a:rPr>
              <a:t>：</a:t>
            </a:r>
          </a:p>
          <a:p>
            <a:pPr marL="457200" indent="-457200">
              <a:buAutoNum type="arabicPeriod"/>
            </a:pPr>
            <a:r>
              <a:rPr lang="zh-CN" altLang="en-US" sz="2000" dirty="0">
                <a:latin typeface="微软雅黑" panose="020B0503020204020204" pitchFamily="34" charset="-122"/>
                <a:ea typeface="微软雅黑" panose="020B0503020204020204" pitchFamily="34" charset="-122"/>
              </a:rPr>
              <a:t>当邻居对中心结点预测帮助有限时，即使让</a:t>
            </a:r>
            <a:r>
              <a:rPr lang="en-US" altLang="zh-CN" sz="2000" dirty="0">
                <a:latin typeface="微软雅黑" panose="020B0503020204020204" pitchFamily="34" charset="-122"/>
                <a:ea typeface="微软雅黑" panose="020B0503020204020204" pitchFamily="34" charset="-122"/>
              </a:rPr>
              <a:t>LLM</a:t>
            </a:r>
            <a:r>
              <a:rPr lang="zh-CN" altLang="en-US" sz="2000" dirty="0">
                <a:latin typeface="微软雅黑" panose="020B0503020204020204" pitchFamily="34" charset="-122"/>
                <a:ea typeface="微软雅黑" panose="020B0503020204020204" pitchFamily="34" charset="-122"/>
              </a:rPr>
              <a:t>直接掌握图的结构性信息，性能依然下降（这暗示对文本信息和图结构信息两部分的利用仍然不够平衡）。</a:t>
            </a:r>
            <a:endParaRPr lang="en-US" altLang="zh-CN" sz="2000" dirty="0">
              <a:latin typeface="微软雅黑" panose="020B0503020204020204" pitchFamily="34" charset="-122"/>
              <a:ea typeface="微软雅黑" panose="020B0503020204020204" pitchFamily="34" charset="-122"/>
            </a:endParaRPr>
          </a:p>
          <a:p>
            <a:pPr marL="457200" indent="-457200">
              <a:buAutoNum type="arabicPeriod"/>
            </a:pPr>
            <a:r>
              <a:rPr lang="zh-CN" altLang="en-US" sz="2000" dirty="0">
                <a:latin typeface="微软雅黑" panose="020B0503020204020204" pitchFamily="34" charset="-122"/>
                <a:ea typeface="微软雅黑" panose="020B0503020204020204" pitchFamily="34" charset="-122"/>
              </a:rPr>
              <a:t>模态对齐时会造成信息损失，训练效率和效果比单纯训练</a:t>
            </a:r>
            <a:r>
              <a:rPr lang="en-US" altLang="zh-CN" sz="2000" dirty="0">
                <a:latin typeface="微软雅黑" panose="020B0503020204020204" pitchFamily="34" charset="-122"/>
                <a:ea typeface="微软雅黑" panose="020B0503020204020204" pitchFamily="34" charset="-122"/>
              </a:rPr>
              <a:t>LLM</a:t>
            </a:r>
            <a:r>
              <a:rPr lang="zh-CN" altLang="en-US" sz="2000" dirty="0">
                <a:latin typeface="微软雅黑" panose="020B0503020204020204" pitchFamily="34" charset="-122"/>
                <a:ea typeface="微软雅黑" panose="020B0503020204020204" pitchFamily="34" charset="-122"/>
              </a:rPr>
              <a:t>要差。</a:t>
            </a:r>
            <a:endParaRPr lang="en-US" altLang="zh-CN" sz="2000"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F6B93A52-A855-2C08-C14D-9AEA5D90422C}"/>
              </a:ext>
            </a:extLst>
          </p:cNvPr>
          <p:cNvSpPr txBox="1"/>
          <p:nvPr/>
        </p:nvSpPr>
        <p:spPr>
          <a:xfrm>
            <a:off x="536805" y="6041875"/>
            <a:ext cx="11856640" cy="43088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[1] Li Y, Li Z, Wang P, et al. A survey of graph meets large language model: Progress and future directions[J].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arXiv</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preprint arXiv:2311.12399, 2023.</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[2] Chen Z, Mao H, Li H, et al. Exploring the potential of large language models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llms</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in learning on graphs[J].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arXiv</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preprint arXiv:2307.03393, 2023.</a:t>
            </a:r>
          </a:p>
        </p:txBody>
      </p:sp>
      <p:sp>
        <p:nvSpPr>
          <p:cNvPr id="6" name="文本占位符 2">
            <a:extLst>
              <a:ext uri="{FF2B5EF4-FFF2-40B4-BE49-F238E27FC236}">
                <a16:creationId xmlns:a16="http://schemas.microsoft.com/office/drawing/2014/main" id="{EF7FB348-9B33-FD6A-FF62-0CC7E784ACD3}"/>
              </a:ext>
            </a:extLst>
          </p:cNvPr>
          <p:cNvSpPr txBox="1">
            <a:spLocks/>
          </p:cNvSpPr>
          <p:nvPr/>
        </p:nvSpPr>
        <p:spPr>
          <a:xfrm>
            <a:off x="406480" y="1129231"/>
            <a:ext cx="9164240" cy="434920"/>
          </a:xfrm>
          <a:prstGeom prst="rect">
            <a:avLst/>
          </a:prstGeom>
        </p:spPr>
        <p:txBody>
          <a:bodyPr vert="horz" lIns="0" tIns="0" rIns="0" bIns="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
                <a:srgbClr val="004586"/>
              </a:buClr>
              <a:buSzPct val="70000"/>
              <a:buNone/>
              <a:tabLst/>
              <a:defRPr/>
            </a:pPr>
            <a:r>
              <a:rPr lang="en-US" altLang="zh-CN" sz="2400" b="1" dirty="0">
                <a:solidFill>
                  <a:srgbClr val="1C1C1C"/>
                </a:solidFill>
                <a:latin typeface="Times New Roman" pitchFamily="18" charset="0"/>
                <a:ea typeface="Microsoft YaHei" pitchFamily="50"/>
                <a:cs typeface="Times New Roman" panose="02020603050405020304" pitchFamily="18" charset="0"/>
              </a:rPr>
              <a:t>GNN</a:t>
            </a:r>
            <a:r>
              <a:rPr kumimoji="0" lang="en-US" altLang="zh-CN"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-based:</a:t>
            </a:r>
            <a:r>
              <a:rPr lang="en-US" altLang="zh-CN" sz="2400" b="1" dirty="0">
                <a:solidFill>
                  <a:srgbClr val="1C1C1C"/>
                </a:solidFill>
                <a:latin typeface="Times New Roman" pitchFamily="18" charset="0"/>
                <a:ea typeface="Microsoft YaHei" pitchFamily="50"/>
                <a:cs typeface="Times New Roman" panose="02020603050405020304" pitchFamily="18" charset="0"/>
              </a:rPr>
              <a:t>  GNN</a:t>
            </a:r>
            <a:r>
              <a:rPr lang="zh-CN" altLang="en-US" sz="2400" b="1" dirty="0">
                <a:solidFill>
                  <a:srgbClr val="1C1C1C"/>
                </a:solidFill>
                <a:latin typeface="Times New Roman" pitchFamily="18" charset="0"/>
                <a:ea typeface="Microsoft YaHei" pitchFamily="50"/>
                <a:cs typeface="Times New Roman" panose="02020603050405020304" pitchFamily="18" charset="0"/>
              </a:rPr>
              <a:t>与</a:t>
            </a:r>
            <a:r>
              <a:rPr lang="en-US" altLang="zh-CN" sz="2400" b="1" dirty="0">
                <a:solidFill>
                  <a:srgbClr val="1C1C1C"/>
                </a:solidFill>
                <a:latin typeface="Times New Roman" pitchFamily="18" charset="0"/>
                <a:ea typeface="Microsoft YaHei" pitchFamily="50"/>
                <a:cs typeface="Times New Roman" panose="02020603050405020304" pitchFamily="18" charset="0"/>
              </a:rPr>
              <a:t>LLM</a:t>
            </a:r>
            <a:r>
              <a:rPr lang="zh-CN" altLang="en-US" sz="2400" b="1" dirty="0">
                <a:solidFill>
                  <a:srgbClr val="1C1C1C"/>
                </a:solidFill>
                <a:latin typeface="Times New Roman" pitchFamily="18" charset="0"/>
                <a:ea typeface="Microsoft YaHei" pitchFamily="50"/>
                <a:cs typeface="Times New Roman" panose="02020603050405020304" pitchFamily="18" charset="0"/>
              </a:rPr>
              <a:t>协同处理</a:t>
            </a:r>
            <a:endParaRPr kumimoji="0" lang="en-US" altLang="zh-CN" sz="18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endParaRPr>
          </a:p>
        </p:txBody>
      </p:sp>
    </p:spTree>
    <p:extLst>
      <p:ext uri="{BB962C8B-B14F-4D97-AF65-F5344CB8AC3E}">
        <p14:creationId xmlns:p14="http://schemas.microsoft.com/office/powerpoint/2010/main" val="17772728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C40E2-5000-06B9-981C-30CD2AEEF6D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E0B581C-B65B-D96F-B14E-14A9D539DA47}"/>
              </a:ext>
            </a:extLst>
          </p:cNvPr>
          <p:cNvSpPr>
            <a:spLocks noGrp="1"/>
          </p:cNvSpPr>
          <p:nvPr>
            <p:ph type="title"/>
          </p:nvPr>
        </p:nvSpPr>
        <p:spPr/>
        <p:txBody>
          <a:bodyPr/>
          <a:lstStyle/>
          <a:p>
            <a:pPr defTabSz="914400">
              <a:lnSpc>
                <a:spcPct val="100000"/>
              </a:lnSpc>
              <a:defRPr/>
            </a:pPr>
            <a:r>
              <a:rPr lang="en-US" altLang="zh-CN" sz="4500" dirty="0">
                <a:solidFill>
                  <a:prstClr val="white"/>
                </a:solidFill>
                <a:latin typeface="Times New Roman" panose="02020603050405020304" pitchFamily="18" charset="0"/>
                <a:ea typeface="宋体" charset="-122"/>
                <a:cs typeface="Times New Roman" panose="02020603050405020304" pitchFamily="18" charset="0"/>
              </a:rPr>
              <a:t>LLM-as-Annotator</a:t>
            </a:r>
            <a:endParaRPr lang="zh-CN" altLang="en-US" sz="4500" dirty="0">
              <a:solidFill>
                <a:prstClr val="white"/>
              </a:solidFill>
              <a:latin typeface="Times New Roman" panose="02020603050405020304" pitchFamily="18" charset="0"/>
              <a:ea typeface="宋体"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10278DDD-B8A8-2772-0980-96E7652D34DA}"/>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C63437-A4DD-47E2-B39F-B4494D074D76}" type="slidenum">
              <a:rPr kumimoji="0" lang="en-US" altLang="zh-CN" sz="1200" b="0" i="0" u="none" strike="noStrike" kern="1200" cap="none" spc="0" normalizeH="0" baseline="0" noProof="0" smtClean="0">
                <a:ln>
                  <a:noFill/>
                </a:ln>
                <a:solidFill>
                  <a:prstClr val="white"/>
                </a:solidFill>
                <a:effectLst/>
                <a:uLnTx/>
                <a:uFillTx/>
                <a:latin typeface="微软雅黑" pitchFamily="34" charset="-122"/>
                <a:ea typeface="微软雅黑"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45</a:t>
            </a:fld>
            <a:endParaRPr kumimoji="0" lang="en-US" altLang="zh-CN" sz="12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6" name="文本框 5">
            <a:extLst>
              <a:ext uri="{FF2B5EF4-FFF2-40B4-BE49-F238E27FC236}">
                <a16:creationId xmlns:a16="http://schemas.microsoft.com/office/drawing/2014/main" id="{5B3C44F5-43E5-6F32-8325-A2E997286E89}"/>
              </a:ext>
            </a:extLst>
          </p:cNvPr>
          <p:cNvSpPr txBox="1"/>
          <p:nvPr/>
        </p:nvSpPr>
        <p:spPr>
          <a:xfrm>
            <a:off x="543579" y="6162972"/>
            <a:ext cx="11856640" cy="2616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Chen Z, Mao H, Wen H, et al. Label-free node classification on graphs with large language models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llms</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)[J].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arXiv</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preprint arXiv:2310.04668, 2023.</a:t>
            </a:r>
          </a:p>
        </p:txBody>
      </p:sp>
      <p:sp>
        <p:nvSpPr>
          <p:cNvPr id="10" name="文本框 9">
            <a:extLst>
              <a:ext uri="{FF2B5EF4-FFF2-40B4-BE49-F238E27FC236}">
                <a16:creationId xmlns:a16="http://schemas.microsoft.com/office/drawing/2014/main" id="{4E9B065A-C258-8EE4-7B11-EC1179CE6810}"/>
              </a:ext>
            </a:extLst>
          </p:cNvPr>
          <p:cNvSpPr txBox="1"/>
          <p:nvPr/>
        </p:nvSpPr>
        <p:spPr>
          <a:xfrm>
            <a:off x="399204" y="1102675"/>
            <a:ext cx="7149676" cy="461665"/>
          </a:xfrm>
          <a:prstGeom prst="rect">
            <a:avLst/>
          </a:prstGeom>
          <a:noFill/>
        </p:spPr>
        <p:txBody>
          <a:bodyPr wrap="square">
            <a:spAutoFit/>
          </a:bodyPr>
          <a:lstStyle/>
          <a:p>
            <a:r>
              <a:rPr lang="en-US" altLang="zh-CN" sz="2400" b="1" dirty="0">
                <a:solidFill>
                  <a:srgbClr val="1C1C1C"/>
                </a:solidFill>
                <a:latin typeface="Times New Roman" pitchFamily="18" charset="0"/>
                <a:ea typeface="Microsoft YaHei" pitchFamily="50"/>
                <a:cs typeface="Times New Roman" panose="02020603050405020304" pitchFamily="18" charset="0"/>
              </a:rPr>
              <a:t>Motivation</a:t>
            </a:r>
            <a:endParaRPr lang="zh-CN" altLang="en-US" sz="2400" dirty="0"/>
          </a:p>
        </p:txBody>
      </p:sp>
      <p:pic>
        <p:nvPicPr>
          <p:cNvPr id="7" name="图片 6">
            <a:extLst>
              <a:ext uri="{FF2B5EF4-FFF2-40B4-BE49-F238E27FC236}">
                <a16:creationId xmlns:a16="http://schemas.microsoft.com/office/drawing/2014/main" id="{ECAE2837-4886-76D1-D2BF-E3EB09671021}"/>
              </a:ext>
            </a:extLst>
          </p:cNvPr>
          <p:cNvPicPr>
            <a:picLocks noChangeAspect="1"/>
          </p:cNvPicPr>
          <p:nvPr/>
        </p:nvPicPr>
        <p:blipFill>
          <a:blip r:embed="rId3"/>
          <a:stretch>
            <a:fillRect/>
          </a:stretch>
        </p:blipFill>
        <p:spPr>
          <a:xfrm>
            <a:off x="7785646" y="3562073"/>
            <a:ext cx="3129672" cy="2128177"/>
          </a:xfrm>
          <a:prstGeom prst="rect">
            <a:avLst/>
          </a:prstGeom>
        </p:spPr>
      </p:pic>
      <p:pic>
        <p:nvPicPr>
          <p:cNvPr id="8" name="图片 7">
            <a:extLst>
              <a:ext uri="{FF2B5EF4-FFF2-40B4-BE49-F238E27FC236}">
                <a16:creationId xmlns:a16="http://schemas.microsoft.com/office/drawing/2014/main" id="{354B8BCE-A05C-1137-597E-0215113CB2CF}"/>
              </a:ext>
            </a:extLst>
          </p:cNvPr>
          <p:cNvPicPr>
            <a:picLocks noChangeAspect="1"/>
          </p:cNvPicPr>
          <p:nvPr/>
        </p:nvPicPr>
        <p:blipFill>
          <a:blip r:embed="rId4"/>
          <a:stretch>
            <a:fillRect/>
          </a:stretch>
        </p:blipFill>
        <p:spPr>
          <a:xfrm>
            <a:off x="7878446" y="1294487"/>
            <a:ext cx="2944072" cy="2267586"/>
          </a:xfrm>
          <a:prstGeom prst="rect">
            <a:avLst/>
          </a:prstGeom>
        </p:spPr>
      </p:pic>
      <p:sp>
        <p:nvSpPr>
          <p:cNvPr id="11" name="文本框 10">
            <a:extLst>
              <a:ext uri="{FF2B5EF4-FFF2-40B4-BE49-F238E27FC236}">
                <a16:creationId xmlns:a16="http://schemas.microsoft.com/office/drawing/2014/main" id="{964B4871-6786-1C8D-074F-BA0158AE5E4A}"/>
              </a:ext>
            </a:extLst>
          </p:cNvPr>
          <p:cNvSpPr txBox="1"/>
          <p:nvPr/>
        </p:nvSpPr>
        <p:spPr>
          <a:xfrm>
            <a:off x="995680" y="1834968"/>
            <a:ext cx="6156960" cy="3693319"/>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在</a:t>
            </a:r>
            <a:r>
              <a:rPr lang="en-US" altLang="zh-CN" dirty="0">
                <a:latin typeface="微软雅黑" panose="020B0503020204020204" pitchFamily="34" charset="-122"/>
                <a:ea typeface="微软雅黑" panose="020B0503020204020204" pitchFamily="34" charset="-122"/>
              </a:rPr>
              <a:t>LLM</a:t>
            </a:r>
            <a:r>
              <a:rPr lang="zh-CN" altLang="en-US" dirty="0">
                <a:latin typeface="微软雅黑" panose="020B0503020204020204" pitchFamily="34" charset="-122"/>
                <a:ea typeface="微软雅黑" panose="020B0503020204020204" pitchFamily="34" charset="-122"/>
              </a:rPr>
              <a:t>增强表征的方案中，很多会引入伪标签。</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而在这样的方案中，伪标签质量对结果影响非常大。</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一方面，在数据上，存在异质性、数据集本身已标注数据的</a:t>
            </a:r>
            <a:r>
              <a:rPr lang="en-US" altLang="zh-CN" dirty="0">
                <a:latin typeface="微软雅黑" panose="020B0503020204020204" pitchFamily="34" charset="-122"/>
                <a:ea typeface="微软雅黑" panose="020B0503020204020204" pitchFamily="34" charset="-122"/>
              </a:rPr>
              <a:t>bias</a:t>
            </a:r>
            <a:r>
              <a:rPr lang="zh-CN" altLang="en-US" dirty="0">
                <a:latin typeface="微软雅黑" panose="020B0503020204020204" pitchFamily="34" charset="-122"/>
                <a:ea typeface="微软雅黑" panose="020B0503020204020204" pitchFamily="34" charset="-122"/>
              </a:rPr>
              <a:t>等问题。（标不标）</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另一方面，在标注上，对</a:t>
            </a:r>
            <a:r>
              <a:rPr lang="en-US" altLang="zh-CN" dirty="0">
                <a:latin typeface="微软雅黑" panose="020B0503020204020204" pitchFamily="34" charset="-122"/>
                <a:ea typeface="微软雅黑" panose="020B0503020204020204" pitchFamily="34" charset="-122"/>
              </a:rPr>
              <a:t>LLM</a:t>
            </a:r>
            <a:r>
              <a:rPr lang="zh-CN" altLang="en-US" dirty="0">
                <a:latin typeface="微软雅黑" panose="020B0503020204020204" pitchFamily="34" charset="-122"/>
                <a:ea typeface="微软雅黑" panose="020B0503020204020204" pitchFamily="34" charset="-122"/>
              </a:rPr>
              <a:t>本身的</a:t>
            </a:r>
            <a:r>
              <a:rPr lang="en-US" altLang="zh-CN" dirty="0">
                <a:latin typeface="微软雅黑" panose="020B0503020204020204" pitchFamily="34" charset="-122"/>
                <a:ea typeface="微软雅黑" panose="020B0503020204020204" pitchFamily="34" charset="-122"/>
              </a:rPr>
              <a:t>zero-shot</a:t>
            </a:r>
            <a:r>
              <a:rPr lang="zh-CN" altLang="en-US" dirty="0">
                <a:latin typeface="微软雅黑" panose="020B0503020204020204" pitchFamily="34" charset="-122"/>
                <a:ea typeface="微软雅黑" panose="020B0503020204020204" pitchFamily="34" charset="-122"/>
              </a:rPr>
              <a:t>能力（在引入已标注标签作为辅助时，则时</a:t>
            </a:r>
            <a:r>
              <a:rPr lang="en-US" altLang="zh-CN" dirty="0">
                <a:latin typeface="微软雅黑" panose="020B0503020204020204" pitchFamily="34" charset="-122"/>
                <a:ea typeface="微软雅黑" panose="020B0503020204020204" pitchFamily="34" charset="-122"/>
              </a:rPr>
              <a:t>in-context learning</a:t>
            </a:r>
            <a:r>
              <a:rPr lang="zh-CN" altLang="en-US" dirty="0">
                <a:latin typeface="微软雅黑" panose="020B0503020204020204" pitchFamily="34" charset="-122"/>
                <a:ea typeface="微软雅黑" panose="020B0503020204020204" pitchFamily="34" charset="-122"/>
              </a:rPr>
              <a:t>的能力）非常敏感。（怎么标）</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因此，很自然的在两个过程中引入主动学习和集成学习的方法。</a:t>
            </a:r>
            <a:endParaRPr lang="en-US" altLang="zh-CN"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7D8375C0-8AFE-04A0-AD5C-0204F1C1CB85}"/>
              </a:ext>
            </a:extLst>
          </p:cNvPr>
          <p:cNvSpPr/>
          <p:nvPr/>
        </p:nvSpPr>
        <p:spPr>
          <a:xfrm>
            <a:off x="8107680" y="4704080"/>
            <a:ext cx="2714838" cy="103632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A92FC76A-E460-07D3-A18D-78E453659330}"/>
              </a:ext>
            </a:extLst>
          </p:cNvPr>
          <p:cNvSpPr/>
          <p:nvPr/>
        </p:nvSpPr>
        <p:spPr>
          <a:xfrm>
            <a:off x="7959726" y="2013821"/>
            <a:ext cx="1296034" cy="27630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395180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C40E2-5000-06B9-981C-30CD2AEEF6D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E0B581C-B65B-D96F-B14E-14A9D539DA47}"/>
              </a:ext>
            </a:extLst>
          </p:cNvPr>
          <p:cNvSpPr>
            <a:spLocks noGrp="1"/>
          </p:cNvSpPr>
          <p:nvPr>
            <p:ph type="title"/>
          </p:nvPr>
        </p:nvSpPr>
        <p:spPr/>
        <p:txBody>
          <a:bodyPr/>
          <a:lstStyle/>
          <a:p>
            <a:pPr defTabSz="914400">
              <a:lnSpc>
                <a:spcPct val="100000"/>
              </a:lnSpc>
              <a:defRPr/>
            </a:pPr>
            <a:r>
              <a:rPr lang="en-US" altLang="zh-CN" sz="4500" dirty="0">
                <a:solidFill>
                  <a:prstClr val="white"/>
                </a:solidFill>
                <a:latin typeface="Times New Roman" panose="02020603050405020304" pitchFamily="18" charset="0"/>
                <a:ea typeface="宋体" charset="-122"/>
                <a:cs typeface="Times New Roman" panose="02020603050405020304" pitchFamily="18" charset="0"/>
              </a:rPr>
              <a:t>LLM-as-Annotator</a:t>
            </a:r>
            <a:endParaRPr lang="zh-CN" altLang="en-US" sz="4500" dirty="0">
              <a:solidFill>
                <a:prstClr val="white"/>
              </a:solidFill>
              <a:latin typeface="Times New Roman" panose="02020603050405020304" pitchFamily="18" charset="0"/>
              <a:ea typeface="宋体"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10278DDD-B8A8-2772-0980-96E7652D34DA}"/>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C63437-A4DD-47E2-B39F-B4494D074D76}" type="slidenum">
              <a:rPr kumimoji="0" lang="en-US" altLang="zh-CN" sz="1200" b="0" i="0" u="none" strike="noStrike" kern="1200" cap="none" spc="0" normalizeH="0" baseline="0" noProof="0" smtClean="0">
                <a:ln>
                  <a:noFill/>
                </a:ln>
                <a:solidFill>
                  <a:prstClr val="white"/>
                </a:solidFill>
                <a:effectLst/>
                <a:uLnTx/>
                <a:uFillTx/>
                <a:latin typeface="微软雅黑" pitchFamily="34" charset="-122"/>
                <a:ea typeface="微软雅黑"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46</a:t>
            </a:fld>
            <a:endParaRPr kumimoji="0" lang="en-US" altLang="zh-CN" sz="12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6" name="文本框 5">
            <a:extLst>
              <a:ext uri="{FF2B5EF4-FFF2-40B4-BE49-F238E27FC236}">
                <a16:creationId xmlns:a16="http://schemas.microsoft.com/office/drawing/2014/main" id="{5B3C44F5-43E5-6F32-8325-A2E997286E89}"/>
              </a:ext>
            </a:extLst>
          </p:cNvPr>
          <p:cNvSpPr txBox="1"/>
          <p:nvPr/>
        </p:nvSpPr>
        <p:spPr>
          <a:xfrm>
            <a:off x="533419" y="6303033"/>
            <a:ext cx="11856640" cy="2616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Chen Z, Mao H, Wen H, et al. Label-free node classification on graphs with large language models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llms</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)[J].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arXiv</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preprint arXiv:2310.04668, 2023.</a:t>
            </a:r>
          </a:p>
        </p:txBody>
      </p:sp>
      <p:pic>
        <p:nvPicPr>
          <p:cNvPr id="5" name="图片 4">
            <a:extLst>
              <a:ext uri="{FF2B5EF4-FFF2-40B4-BE49-F238E27FC236}">
                <a16:creationId xmlns:a16="http://schemas.microsoft.com/office/drawing/2014/main" id="{36C621A1-CDDB-8AA7-31A6-40F6115946D1}"/>
              </a:ext>
            </a:extLst>
          </p:cNvPr>
          <p:cNvPicPr>
            <a:picLocks noChangeAspect="1"/>
          </p:cNvPicPr>
          <p:nvPr/>
        </p:nvPicPr>
        <p:blipFill>
          <a:blip r:embed="rId3"/>
          <a:stretch>
            <a:fillRect/>
          </a:stretch>
        </p:blipFill>
        <p:spPr>
          <a:xfrm>
            <a:off x="847974" y="1780705"/>
            <a:ext cx="4206240" cy="4191218"/>
          </a:xfrm>
          <a:prstGeom prst="rect">
            <a:avLst/>
          </a:prstGeom>
        </p:spPr>
      </p:pic>
      <p:sp>
        <p:nvSpPr>
          <p:cNvPr id="10" name="文本框 9">
            <a:extLst>
              <a:ext uri="{FF2B5EF4-FFF2-40B4-BE49-F238E27FC236}">
                <a16:creationId xmlns:a16="http://schemas.microsoft.com/office/drawing/2014/main" id="{4E9B065A-C258-8EE4-7B11-EC1179CE6810}"/>
              </a:ext>
            </a:extLst>
          </p:cNvPr>
          <p:cNvSpPr txBox="1"/>
          <p:nvPr/>
        </p:nvSpPr>
        <p:spPr>
          <a:xfrm>
            <a:off x="431819" y="1193657"/>
            <a:ext cx="6328832" cy="461665"/>
          </a:xfrm>
          <a:prstGeom prst="rect">
            <a:avLst/>
          </a:prstGeom>
          <a:noFill/>
        </p:spPr>
        <p:txBody>
          <a:bodyPr wrap="square">
            <a:spAutoFit/>
          </a:bodyPr>
          <a:lstStyle/>
          <a:p>
            <a:r>
              <a:rPr lang="en-US" altLang="zh-CN" sz="2400" b="1" dirty="0">
                <a:solidFill>
                  <a:srgbClr val="1C1C1C"/>
                </a:solidFill>
                <a:latin typeface="Times New Roman" pitchFamily="18" charset="0"/>
                <a:ea typeface="Microsoft YaHei" pitchFamily="50"/>
                <a:cs typeface="Times New Roman" panose="02020603050405020304" pitchFamily="18" charset="0"/>
              </a:rPr>
              <a:t>LLM-as-Annotator:  LLM-GNN (</a:t>
            </a:r>
            <a:r>
              <a:rPr lang="en-US" altLang="zh-CN" sz="2400" b="1" i="1" dirty="0">
                <a:solidFill>
                  <a:srgbClr val="1C1C1C"/>
                </a:solidFill>
                <a:latin typeface="Times New Roman" pitchFamily="18" charset="0"/>
                <a:ea typeface="Microsoft YaHei" pitchFamily="50"/>
                <a:cs typeface="Times New Roman" panose="02020603050405020304" pitchFamily="18" charset="0"/>
              </a:rPr>
              <a:t>ICLR’2024</a:t>
            </a:r>
            <a:r>
              <a:rPr lang="en-US" altLang="zh-CN" sz="2400" b="1" dirty="0">
                <a:solidFill>
                  <a:srgbClr val="1C1C1C"/>
                </a:solidFill>
                <a:latin typeface="Times New Roman" pitchFamily="18" charset="0"/>
                <a:ea typeface="Microsoft YaHei" pitchFamily="50"/>
                <a:cs typeface="Times New Roman" panose="02020603050405020304" pitchFamily="18" charset="0"/>
              </a:rPr>
              <a:t>)</a:t>
            </a:r>
            <a:endParaRPr lang="zh-CN" altLang="en-US" sz="2400" dirty="0"/>
          </a:p>
        </p:txBody>
      </p:sp>
      <p:sp>
        <p:nvSpPr>
          <p:cNvPr id="4" name="文本框 3">
            <a:extLst>
              <a:ext uri="{FF2B5EF4-FFF2-40B4-BE49-F238E27FC236}">
                <a16:creationId xmlns:a16="http://schemas.microsoft.com/office/drawing/2014/main" id="{054601FE-424E-09F6-5DF2-7554535D4EE2}"/>
              </a:ext>
            </a:extLst>
          </p:cNvPr>
          <p:cNvSpPr txBox="1"/>
          <p:nvPr/>
        </p:nvSpPr>
        <p:spPr>
          <a:xfrm>
            <a:off x="6096000" y="2995414"/>
            <a:ext cx="4378960" cy="1477328"/>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第一阶段：优化待标注结点选择策略</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第二阶段：标注结果清洗</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第三阶段：</a:t>
            </a:r>
            <a:r>
              <a:rPr lang="en-US" altLang="zh-CN" dirty="0">
                <a:latin typeface="微软雅黑" panose="020B0503020204020204" pitchFamily="34" charset="-122"/>
                <a:ea typeface="微软雅黑" panose="020B0503020204020204" pitchFamily="34" charset="-122"/>
              </a:rPr>
              <a:t>GNN</a:t>
            </a:r>
            <a:r>
              <a:rPr lang="zh-CN" altLang="en-US" dirty="0">
                <a:latin typeface="微软雅黑" panose="020B0503020204020204" pitchFamily="34" charset="-122"/>
                <a:ea typeface="微软雅黑" panose="020B0503020204020204" pitchFamily="34" charset="-122"/>
              </a:rPr>
              <a:t>预测</a:t>
            </a:r>
          </a:p>
        </p:txBody>
      </p:sp>
    </p:spTree>
    <p:extLst>
      <p:ext uri="{BB962C8B-B14F-4D97-AF65-F5344CB8AC3E}">
        <p14:creationId xmlns:p14="http://schemas.microsoft.com/office/powerpoint/2010/main" val="12980629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C40E2-5000-06B9-981C-30CD2AEEF6D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E0B581C-B65B-D96F-B14E-14A9D539DA47}"/>
              </a:ext>
            </a:extLst>
          </p:cNvPr>
          <p:cNvSpPr>
            <a:spLocks noGrp="1"/>
          </p:cNvSpPr>
          <p:nvPr>
            <p:ph type="title"/>
          </p:nvPr>
        </p:nvSpPr>
        <p:spPr/>
        <p:txBody>
          <a:bodyPr/>
          <a:lstStyle/>
          <a:p>
            <a:pPr defTabSz="914400">
              <a:lnSpc>
                <a:spcPct val="100000"/>
              </a:lnSpc>
              <a:defRPr/>
            </a:pPr>
            <a:r>
              <a:rPr lang="en-US" altLang="zh-CN" sz="4500" dirty="0">
                <a:solidFill>
                  <a:prstClr val="white"/>
                </a:solidFill>
                <a:latin typeface="Times New Roman" panose="02020603050405020304" pitchFamily="18" charset="0"/>
                <a:ea typeface="宋体" charset="-122"/>
                <a:cs typeface="Times New Roman" panose="02020603050405020304" pitchFamily="18" charset="0"/>
              </a:rPr>
              <a:t>LLM-as-Annotator</a:t>
            </a:r>
            <a:endParaRPr lang="zh-CN" altLang="en-US" sz="4500" dirty="0">
              <a:solidFill>
                <a:prstClr val="white"/>
              </a:solidFill>
              <a:latin typeface="Times New Roman" panose="02020603050405020304" pitchFamily="18" charset="0"/>
              <a:ea typeface="宋体"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10278DDD-B8A8-2772-0980-96E7652D34DA}"/>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C63437-A4DD-47E2-B39F-B4494D074D76}" type="slidenum">
              <a:rPr kumimoji="0" lang="en-US" altLang="zh-CN" sz="1200" b="0" i="0" u="none" strike="noStrike" kern="1200" cap="none" spc="0" normalizeH="0" baseline="0" noProof="0" smtClean="0">
                <a:ln>
                  <a:noFill/>
                </a:ln>
                <a:solidFill>
                  <a:prstClr val="white"/>
                </a:solidFill>
                <a:effectLst/>
                <a:uLnTx/>
                <a:uFillTx/>
                <a:latin typeface="微软雅黑" pitchFamily="34" charset="-122"/>
                <a:ea typeface="微软雅黑"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47</a:t>
            </a:fld>
            <a:endParaRPr kumimoji="0" lang="en-US" altLang="zh-CN" sz="12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6" name="文本框 5">
            <a:extLst>
              <a:ext uri="{FF2B5EF4-FFF2-40B4-BE49-F238E27FC236}">
                <a16:creationId xmlns:a16="http://schemas.microsoft.com/office/drawing/2014/main" id="{5B3C44F5-43E5-6F32-8325-A2E997286E89}"/>
              </a:ext>
            </a:extLst>
          </p:cNvPr>
          <p:cNvSpPr txBox="1"/>
          <p:nvPr/>
        </p:nvSpPr>
        <p:spPr>
          <a:xfrm>
            <a:off x="533419" y="6303033"/>
            <a:ext cx="11856640" cy="2616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Chen Z, Mao H, Wen H, et al. Label-free node classification on graphs with large language models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llms</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)[J].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arXiv</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preprint arXiv:2310.04668, 2023.</a:t>
            </a:r>
          </a:p>
        </p:txBody>
      </p:sp>
      <p:sp>
        <p:nvSpPr>
          <p:cNvPr id="10" name="文本框 9">
            <a:extLst>
              <a:ext uri="{FF2B5EF4-FFF2-40B4-BE49-F238E27FC236}">
                <a16:creationId xmlns:a16="http://schemas.microsoft.com/office/drawing/2014/main" id="{4E9B065A-C258-8EE4-7B11-EC1179CE6810}"/>
              </a:ext>
            </a:extLst>
          </p:cNvPr>
          <p:cNvSpPr txBox="1"/>
          <p:nvPr/>
        </p:nvSpPr>
        <p:spPr>
          <a:xfrm>
            <a:off x="431819" y="1193657"/>
            <a:ext cx="6328832" cy="461665"/>
          </a:xfrm>
          <a:prstGeom prst="rect">
            <a:avLst/>
          </a:prstGeom>
          <a:noFill/>
        </p:spPr>
        <p:txBody>
          <a:bodyPr wrap="square">
            <a:spAutoFit/>
          </a:bodyPr>
          <a:lstStyle/>
          <a:p>
            <a:r>
              <a:rPr lang="en-US" altLang="zh-CN" sz="2400" b="1" dirty="0">
                <a:solidFill>
                  <a:srgbClr val="1C1C1C"/>
                </a:solidFill>
                <a:latin typeface="Times New Roman" pitchFamily="18" charset="0"/>
                <a:ea typeface="Microsoft YaHei" pitchFamily="50"/>
                <a:cs typeface="Times New Roman" panose="02020603050405020304" pitchFamily="18" charset="0"/>
              </a:rPr>
              <a:t>LLM-as-Annotator:  LLM-GNN (</a:t>
            </a:r>
            <a:r>
              <a:rPr lang="en-US" altLang="zh-CN" sz="2400" b="1" i="1" dirty="0">
                <a:solidFill>
                  <a:srgbClr val="1C1C1C"/>
                </a:solidFill>
                <a:latin typeface="Times New Roman" pitchFamily="18" charset="0"/>
                <a:ea typeface="Microsoft YaHei" pitchFamily="50"/>
                <a:cs typeface="Times New Roman" panose="02020603050405020304" pitchFamily="18" charset="0"/>
              </a:rPr>
              <a:t>ICLR’2024</a:t>
            </a:r>
            <a:r>
              <a:rPr lang="en-US" altLang="zh-CN" sz="2400" b="1" dirty="0">
                <a:solidFill>
                  <a:srgbClr val="1C1C1C"/>
                </a:solidFill>
                <a:latin typeface="Times New Roman" pitchFamily="18" charset="0"/>
                <a:ea typeface="Microsoft YaHei" pitchFamily="50"/>
                <a:cs typeface="Times New Roman" panose="02020603050405020304" pitchFamily="18" charset="0"/>
              </a:rPr>
              <a:t>)</a:t>
            </a:r>
            <a:endParaRPr lang="zh-CN" altLang="en-US" sz="2400" dirty="0"/>
          </a:p>
        </p:txBody>
      </p:sp>
      <p:pic>
        <p:nvPicPr>
          <p:cNvPr id="11" name="图片 10">
            <a:extLst>
              <a:ext uri="{FF2B5EF4-FFF2-40B4-BE49-F238E27FC236}">
                <a16:creationId xmlns:a16="http://schemas.microsoft.com/office/drawing/2014/main" id="{DE7B9191-54C6-4890-C6EB-F264A5F03B92}"/>
              </a:ext>
            </a:extLst>
          </p:cNvPr>
          <p:cNvPicPr>
            <a:picLocks noChangeAspect="1"/>
          </p:cNvPicPr>
          <p:nvPr/>
        </p:nvPicPr>
        <p:blipFill>
          <a:blip r:embed="rId3"/>
          <a:stretch>
            <a:fillRect/>
          </a:stretch>
        </p:blipFill>
        <p:spPr>
          <a:xfrm>
            <a:off x="756311" y="3909212"/>
            <a:ext cx="9144792" cy="2423370"/>
          </a:xfrm>
          <a:prstGeom prst="rect">
            <a:avLst/>
          </a:prstGeom>
        </p:spPr>
      </p:pic>
      <p:sp>
        <p:nvSpPr>
          <p:cNvPr id="12" name="文本框 11">
            <a:extLst>
              <a:ext uri="{FF2B5EF4-FFF2-40B4-BE49-F238E27FC236}">
                <a16:creationId xmlns:a16="http://schemas.microsoft.com/office/drawing/2014/main" id="{1A6F69EB-BF56-B0C6-BA6B-32F0372BAE11}"/>
              </a:ext>
            </a:extLst>
          </p:cNvPr>
          <p:cNvSpPr txBox="1"/>
          <p:nvPr/>
        </p:nvSpPr>
        <p:spPr>
          <a:xfrm>
            <a:off x="1280160" y="1686899"/>
            <a:ext cx="8768080" cy="1200329"/>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一个经验性的观测：距离子图中心结点越近（语义空间中），标注准确度越高。</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这暗示着语义距离影响着标注难度。</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取</a:t>
            </a:r>
          </a:p>
        </p:txBody>
      </p:sp>
      <p:pic>
        <p:nvPicPr>
          <p:cNvPr id="17" name="图片 16">
            <a:extLst>
              <a:ext uri="{FF2B5EF4-FFF2-40B4-BE49-F238E27FC236}">
                <a16:creationId xmlns:a16="http://schemas.microsoft.com/office/drawing/2014/main" id="{11FF0EFD-C73A-0548-5387-4CF1BEAC96D5}"/>
              </a:ext>
            </a:extLst>
          </p:cNvPr>
          <p:cNvPicPr>
            <a:picLocks noChangeAspect="1"/>
          </p:cNvPicPr>
          <p:nvPr/>
        </p:nvPicPr>
        <p:blipFill>
          <a:blip r:embed="rId4"/>
          <a:stretch>
            <a:fillRect/>
          </a:stretch>
        </p:blipFill>
        <p:spPr>
          <a:xfrm>
            <a:off x="1615036" y="2302735"/>
            <a:ext cx="2377646" cy="685859"/>
          </a:xfrm>
          <a:prstGeom prst="rect">
            <a:avLst/>
          </a:prstGeom>
        </p:spPr>
      </p:pic>
      <p:sp>
        <p:nvSpPr>
          <p:cNvPr id="18" name="文本框 17">
            <a:extLst>
              <a:ext uri="{FF2B5EF4-FFF2-40B4-BE49-F238E27FC236}">
                <a16:creationId xmlns:a16="http://schemas.microsoft.com/office/drawing/2014/main" id="{8F7066A7-5FA3-7284-853E-B686EF4E93FC}"/>
              </a:ext>
            </a:extLst>
          </p:cNvPr>
          <p:cNvSpPr txBox="1"/>
          <p:nvPr/>
        </p:nvSpPr>
        <p:spPr>
          <a:xfrm>
            <a:off x="3992682" y="2522028"/>
            <a:ext cx="6522617" cy="369332"/>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表示标注难度，与传统的主动学习分数（如</a:t>
            </a:r>
            <a:r>
              <a:rPr lang="en-US" altLang="zh-CN">
                <a:latin typeface="微软雅黑" panose="020B0503020204020204" pitchFamily="34" charset="-122"/>
                <a:ea typeface="微软雅黑" panose="020B0503020204020204" pitchFamily="34" charset="-122"/>
              </a:rPr>
              <a:t>PageRank</a:t>
            </a:r>
            <a:r>
              <a:rPr lang="zh-CN" altLang="en-US">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FD5F3869-31AB-4C79-1EA3-B0094A14255D}"/>
              </a:ext>
            </a:extLst>
          </p:cNvPr>
          <p:cNvSpPr txBox="1"/>
          <p:nvPr/>
        </p:nvSpPr>
        <p:spPr>
          <a:xfrm>
            <a:off x="1280160" y="3001694"/>
            <a:ext cx="6319520"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一起加权算出一个总分</a:t>
            </a:r>
            <a:endParaRPr lang="zh-CN" altLang="en-US" dirty="0"/>
          </a:p>
        </p:txBody>
      </p:sp>
      <p:pic>
        <p:nvPicPr>
          <p:cNvPr id="22" name="图片 21">
            <a:extLst>
              <a:ext uri="{FF2B5EF4-FFF2-40B4-BE49-F238E27FC236}">
                <a16:creationId xmlns:a16="http://schemas.microsoft.com/office/drawing/2014/main" id="{66EECFB0-1E86-89AB-627C-AC6A77299649}"/>
              </a:ext>
            </a:extLst>
          </p:cNvPr>
          <p:cNvPicPr>
            <a:picLocks noChangeAspect="1"/>
          </p:cNvPicPr>
          <p:nvPr/>
        </p:nvPicPr>
        <p:blipFill rotWithShape="1">
          <a:blip r:embed="rId5"/>
          <a:srcRect t="16885"/>
          <a:stretch/>
        </p:blipFill>
        <p:spPr>
          <a:xfrm>
            <a:off x="3707995" y="3055911"/>
            <a:ext cx="5785651" cy="348219"/>
          </a:xfrm>
          <a:prstGeom prst="rect">
            <a:avLst/>
          </a:prstGeom>
        </p:spPr>
      </p:pic>
      <p:sp>
        <p:nvSpPr>
          <p:cNvPr id="23" name="文本框 22">
            <a:extLst>
              <a:ext uri="{FF2B5EF4-FFF2-40B4-BE49-F238E27FC236}">
                <a16:creationId xmlns:a16="http://schemas.microsoft.com/office/drawing/2014/main" id="{D3E092EB-D492-E9B9-2447-D4B336375E94}"/>
              </a:ext>
            </a:extLst>
          </p:cNvPr>
          <p:cNvSpPr txBox="1"/>
          <p:nvPr/>
        </p:nvSpPr>
        <p:spPr>
          <a:xfrm>
            <a:off x="1280160" y="3481360"/>
            <a:ext cx="4643120"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根据总分选取</a:t>
            </a:r>
            <a:r>
              <a:rPr lang="en-US" altLang="zh-CN" dirty="0">
                <a:latin typeface="微软雅黑" panose="020B0503020204020204" pitchFamily="34" charset="-122"/>
                <a:ea typeface="微软雅黑" panose="020B0503020204020204" pitchFamily="34" charset="-122"/>
              </a:rPr>
              <a:t>Top-K</a:t>
            </a:r>
            <a:r>
              <a:rPr lang="zh-CN" altLang="en-US" dirty="0">
                <a:latin typeface="微软雅黑" panose="020B0503020204020204" pitchFamily="34" charset="-122"/>
                <a:ea typeface="微软雅黑" panose="020B0503020204020204" pitchFamily="34" charset="-122"/>
              </a:rPr>
              <a:t>结点进行标注</a:t>
            </a:r>
          </a:p>
        </p:txBody>
      </p:sp>
    </p:spTree>
    <p:extLst>
      <p:ext uri="{BB962C8B-B14F-4D97-AF65-F5344CB8AC3E}">
        <p14:creationId xmlns:p14="http://schemas.microsoft.com/office/powerpoint/2010/main" val="28424605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C40E2-5000-06B9-981C-30CD2AEEF6D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E0B581C-B65B-D96F-B14E-14A9D539DA47}"/>
              </a:ext>
            </a:extLst>
          </p:cNvPr>
          <p:cNvSpPr>
            <a:spLocks noGrp="1"/>
          </p:cNvSpPr>
          <p:nvPr>
            <p:ph type="title"/>
          </p:nvPr>
        </p:nvSpPr>
        <p:spPr/>
        <p:txBody>
          <a:bodyPr/>
          <a:lstStyle/>
          <a:p>
            <a:pPr defTabSz="914400">
              <a:lnSpc>
                <a:spcPct val="100000"/>
              </a:lnSpc>
              <a:defRPr/>
            </a:pPr>
            <a:r>
              <a:rPr lang="en-US" altLang="zh-CN" sz="4500" dirty="0">
                <a:solidFill>
                  <a:prstClr val="white"/>
                </a:solidFill>
                <a:latin typeface="Times New Roman" panose="02020603050405020304" pitchFamily="18" charset="0"/>
                <a:ea typeface="宋体" charset="-122"/>
                <a:cs typeface="Times New Roman" panose="02020603050405020304" pitchFamily="18" charset="0"/>
              </a:rPr>
              <a:t>LLM-as-Annotator</a:t>
            </a:r>
            <a:endParaRPr lang="zh-CN" altLang="en-US" sz="4500" dirty="0">
              <a:solidFill>
                <a:prstClr val="white"/>
              </a:solidFill>
              <a:latin typeface="Times New Roman" panose="02020603050405020304" pitchFamily="18" charset="0"/>
              <a:ea typeface="宋体"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10278DDD-B8A8-2772-0980-96E7652D34DA}"/>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C63437-A4DD-47E2-B39F-B4494D074D76}" type="slidenum">
              <a:rPr kumimoji="0" lang="en-US" altLang="zh-CN" sz="1200" b="0" i="0" u="none" strike="noStrike" kern="1200" cap="none" spc="0" normalizeH="0" baseline="0" noProof="0" smtClean="0">
                <a:ln>
                  <a:noFill/>
                </a:ln>
                <a:solidFill>
                  <a:prstClr val="white"/>
                </a:solidFill>
                <a:effectLst/>
                <a:uLnTx/>
                <a:uFillTx/>
                <a:latin typeface="微软雅黑" pitchFamily="34" charset="-122"/>
                <a:ea typeface="微软雅黑"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48</a:t>
            </a:fld>
            <a:endParaRPr kumimoji="0" lang="en-US" altLang="zh-CN" sz="12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6" name="文本框 5">
            <a:extLst>
              <a:ext uri="{FF2B5EF4-FFF2-40B4-BE49-F238E27FC236}">
                <a16:creationId xmlns:a16="http://schemas.microsoft.com/office/drawing/2014/main" id="{5B3C44F5-43E5-6F32-8325-A2E997286E89}"/>
              </a:ext>
            </a:extLst>
          </p:cNvPr>
          <p:cNvSpPr txBox="1"/>
          <p:nvPr/>
        </p:nvSpPr>
        <p:spPr>
          <a:xfrm>
            <a:off x="533419" y="6303033"/>
            <a:ext cx="11856640" cy="2616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Chen Z, Mao H, Wen H, et al. Label-free node classification on graphs with large language models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llms</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)[J].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arXiv</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preprint arXiv:2310.04668, 2023.</a:t>
            </a:r>
          </a:p>
        </p:txBody>
      </p:sp>
      <p:sp>
        <p:nvSpPr>
          <p:cNvPr id="10" name="文本框 9">
            <a:extLst>
              <a:ext uri="{FF2B5EF4-FFF2-40B4-BE49-F238E27FC236}">
                <a16:creationId xmlns:a16="http://schemas.microsoft.com/office/drawing/2014/main" id="{4E9B065A-C258-8EE4-7B11-EC1179CE6810}"/>
              </a:ext>
            </a:extLst>
          </p:cNvPr>
          <p:cNvSpPr txBox="1"/>
          <p:nvPr/>
        </p:nvSpPr>
        <p:spPr>
          <a:xfrm>
            <a:off x="431819" y="1193657"/>
            <a:ext cx="6328832" cy="461665"/>
          </a:xfrm>
          <a:prstGeom prst="rect">
            <a:avLst/>
          </a:prstGeom>
          <a:noFill/>
        </p:spPr>
        <p:txBody>
          <a:bodyPr wrap="square">
            <a:spAutoFit/>
          </a:bodyPr>
          <a:lstStyle/>
          <a:p>
            <a:r>
              <a:rPr lang="en-US" altLang="zh-CN" sz="2400" b="1" dirty="0">
                <a:solidFill>
                  <a:srgbClr val="1C1C1C"/>
                </a:solidFill>
                <a:latin typeface="Times New Roman" pitchFamily="18" charset="0"/>
                <a:ea typeface="Microsoft YaHei" pitchFamily="50"/>
                <a:cs typeface="Times New Roman" panose="02020603050405020304" pitchFamily="18" charset="0"/>
              </a:rPr>
              <a:t>LLM-as-Annotator:  LLM-GNN (</a:t>
            </a:r>
            <a:r>
              <a:rPr lang="en-US" altLang="zh-CN" sz="2400" b="1" i="1" dirty="0">
                <a:solidFill>
                  <a:srgbClr val="1C1C1C"/>
                </a:solidFill>
                <a:latin typeface="Times New Roman" pitchFamily="18" charset="0"/>
                <a:ea typeface="Microsoft YaHei" pitchFamily="50"/>
                <a:cs typeface="Times New Roman" panose="02020603050405020304" pitchFamily="18" charset="0"/>
              </a:rPr>
              <a:t>ICLR’2024</a:t>
            </a:r>
            <a:r>
              <a:rPr lang="en-US" altLang="zh-CN" sz="2400" b="1" dirty="0">
                <a:solidFill>
                  <a:srgbClr val="1C1C1C"/>
                </a:solidFill>
                <a:latin typeface="Times New Roman" pitchFamily="18" charset="0"/>
                <a:ea typeface="Microsoft YaHei" pitchFamily="50"/>
                <a:cs typeface="Times New Roman" panose="02020603050405020304" pitchFamily="18" charset="0"/>
              </a:rPr>
              <a:t>)</a:t>
            </a:r>
            <a:endParaRPr lang="zh-CN" altLang="en-US" sz="2400" dirty="0"/>
          </a:p>
        </p:txBody>
      </p:sp>
      <p:pic>
        <p:nvPicPr>
          <p:cNvPr id="13" name="图片 12">
            <a:extLst>
              <a:ext uri="{FF2B5EF4-FFF2-40B4-BE49-F238E27FC236}">
                <a16:creationId xmlns:a16="http://schemas.microsoft.com/office/drawing/2014/main" id="{ABAC25B7-B1A4-762E-58F0-2D6CD9F9B35E}"/>
              </a:ext>
            </a:extLst>
          </p:cNvPr>
          <p:cNvPicPr>
            <a:picLocks noChangeAspect="1"/>
          </p:cNvPicPr>
          <p:nvPr/>
        </p:nvPicPr>
        <p:blipFill>
          <a:blip r:embed="rId3"/>
          <a:stretch>
            <a:fillRect/>
          </a:stretch>
        </p:blipFill>
        <p:spPr>
          <a:xfrm>
            <a:off x="6373505" y="1950455"/>
            <a:ext cx="4413727" cy="3799720"/>
          </a:xfrm>
          <a:prstGeom prst="rect">
            <a:avLst/>
          </a:prstGeom>
        </p:spPr>
      </p:pic>
      <p:sp>
        <p:nvSpPr>
          <p:cNvPr id="4" name="文本框 3">
            <a:extLst>
              <a:ext uri="{FF2B5EF4-FFF2-40B4-BE49-F238E27FC236}">
                <a16:creationId xmlns:a16="http://schemas.microsoft.com/office/drawing/2014/main" id="{E0CB2165-4585-1F32-D1C3-4D6736833EF4}"/>
              </a:ext>
            </a:extLst>
          </p:cNvPr>
          <p:cNvSpPr txBox="1"/>
          <p:nvPr/>
        </p:nvSpPr>
        <p:spPr>
          <a:xfrm>
            <a:off x="1404768" y="1803865"/>
            <a:ext cx="376936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标注时，要求</a:t>
            </a:r>
            <a:r>
              <a:rPr lang="en-US" altLang="zh-CN" dirty="0">
                <a:latin typeface="微软雅黑" panose="020B0503020204020204" pitchFamily="34" charset="-122"/>
                <a:ea typeface="微软雅黑" panose="020B0503020204020204" pitchFamily="34" charset="-122"/>
              </a:rPr>
              <a:t>LLM</a:t>
            </a:r>
            <a:r>
              <a:rPr lang="zh-CN" altLang="en-US" dirty="0">
                <a:latin typeface="微软雅黑" panose="020B0503020204020204" pitchFamily="34" charset="-122"/>
                <a:ea typeface="微软雅黑" panose="020B0503020204020204" pitchFamily="34" charset="-122"/>
              </a:rPr>
              <a:t>给出</a:t>
            </a:r>
            <a:r>
              <a:rPr lang="en-US" altLang="zh-CN" dirty="0">
                <a:latin typeface="微软雅黑" panose="020B0503020204020204" pitchFamily="34" charset="-122"/>
                <a:ea typeface="微软雅黑" panose="020B0503020204020204" pitchFamily="34" charset="-122"/>
              </a:rPr>
              <a:t>confidence</a:t>
            </a:r>
            <a:endParaRPr lang="zh-CN" altLang="en-US"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DE8E8E54-BFBF-7592-36D0-0DCF56ED6D28}"/>
              </a:ext>
            </a:extLst>
          </p:cNvPr>
          <p:cNvSpPr txBox="1"/>
          <p:nvPr/>
        </p:nvSpPr>
        <p:spPr>
          <a:xfrm>
            <a:off x="1291139" y="2522935"/>
            <a:ext cx="4624918"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同样基于经验性的观察发现</a:t>
            </a:r>
            <a:r>
              <a:rPr lang="en-US" altLang="zh-CN" dirty="0">
                <a:latin typeface="微软雅黑" panose="020B0503020204020204" pitchFamily="34" charset="-122"/>
                <a:ea typeface="微软雅黑" panose="020B0503020204020204" pitchFamily="34" charset="-122"/>
              </a:rPr>
              <a:t>confidence</a:t>
            </a:r>
            <a:r>
              <a:rPr lang="zh-CN" altLang="en-US" dirty="0">
                <a:latin typeface="微软雅黑" panose="020B0503020204020204" pitchFamily="34" charset="-122"/>
                <a:ea typeface="微软雅黑" panose="020B0503020204020204" pitchFamily="34" charset="-122"/>
              </a:rPr>
              <a:t>高的不一定准确度高）</a:t>
            </a:r>
            <a:endParaRPr lang="en-US" altLang="zh-CN"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4A672C56-6595-631F-3B2D-97A2A69EE241}"/>
              </a:ext>
            </a:extLst>
          </p:cNvPr>
          <p:cNvPicPr>
            <a:picLocks noChangeAspect="1"/>
          </p:cNvPicPr>
          <p:nvPr/>
        </p:nvPicPr>
        <p:blipFill>
          <a:blip r:embed="rId4"/>
          <a:stretch>
            <a:fillRect/>
          </a:stretch>
        </p:blipFill>
        <p:spPr>
          <a:xfrm>
            <a:off x="1404768" y="3363976"/>
            <a:ext cx="4053840" cy="2828679"/>
          </a:xfrm>
          <a:prstGeom prst="rect">
            <a:avLst/>
          </a:prstGeom>
        </p:spPr>
      </p:pic>
    </p:spTree>
    <p:extLst>
      <p:ext uri="{BB962C8B-B14F-4D97-AF65-F5344CB8AC3E}">
        <p14:creationId xmlns:p14="http://schemas.microsoft.com/office/powerpoint/2010/main" val="35174014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C40E2-5000-06B9-981C-30CD2AEEF6D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E0B581C-B65B-D96F-B14E-14A9D539DA47}"/>
              </a:ext>
            </a:extLst>
          </p:cNvPr>
          <p:cNvSpPr>
            <a:spLocks noGrp="1"/>
          </p:cNvSpPr>
          <p:nvPr>
            <p:ph type="title"/>
          </p:nvPr>
        </p:nvSpPr>
        <p:spPr/>
        <p:txBody>
          <a:bodyPr/>
          <a:lstStyle/>
          <a:p>
            <a:pPr defTabSz="914400">
              <a:lnSpc>
                <a:spcPct val="100000"/>
              </a:lnSpc>
              <a:defRPr/>
            </a:pPr>
            <a:r>
              <a:rPr lang="en-US" altLang="zh-CN" sz="4500" dirty="0">
                <a:solidFill>
                  <a:prstClr val="white"/>
                </a:solidFill>
                <a:latin typeface="Times New Roman" panose="02020603050405020304" pitchFamily="18" charset="0"/>
                <a:ea typeface="宋体" charset="-122"/>
                <a:cs typeface="Times New Roman" panose="02020603050405020304" pitchFamily="18" charset="0"/>
              </a:rPr>
              <a:t>LLM-as-Annotator</a:t>
            </a:r>
            <a:endParaRPr lang="zh-CN" altLang="en-US" sz="4500" dirty="0">
              <a:solidFill>
                <a:prstClr val="white"/>
              </a:solidFill>
              <a:latin typeface="Times New Roman" panose="02020603050405020304" pitchFamily="18" charset="0"/>
              <a:ea typeface="宋体"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10278DDD-B8A8-2772-0980-96E7652D34DA}"/>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C63437-A4DD-47E2-B39F-B4494D074D76}" type="slidenum">
              <a:rPr kumimoji="0" lang="en-US" altLang="zh-CN" sz="1200" b="0" i="0" u="none" strike="noStrike" kern="1200" cap="none" spc="0" normalizeH="0" baseline="0" noProof="0" smtClean="0">
                <a:ln>
                  <a:noFill/>
                </a:ln>
                <a:solidFill>
                  <a:prstClr val="white"/>
                </a:solidFill>
                <a:effectLst/>
                <a:uLnTx/>
                <a:uFillTx/>
                <a:latin typeface="微软雅黑" pitchFamily="34" charset="-122"/>
                <a:ea typeface="微软雅黑"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49</a:t>
            </a:fld>
            <a:endParaRPr kumimoji="0" lang="en-US" altLang="zh-CN" sz="12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6" name="文本框 5">
            <a:extLst>
              <a:ext uri="{FF2B5EF4-FFF2-40B4-BE49-F238E27FC236}">
                <a16:creationId xmlns:a16="http://schemas.microsoft.com/office/drawing/2014/main" id="{5B3C44F5-43E5-6F32-8325-A2E997286E89}"/>
              </a:ext>
            </a:extLst>
          </p:cNvPr>
          <p:cNvSpPr txBox="1"/>
          <p:nvPr/>
        </p:nvSpPr>
        <p:spPr>
          <a:xfrm>
            <a:off x="533419" y="6303033"/>
            <a:ext cx="11856640" cy="2616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Chen Z, Mao H, Wen H, et al. Label-free node classification on graphs with large language models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llms</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)[J].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arXiv</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preprint arXiv:2310.04668, 2023.</a:t>
            </a:r>
          </a:p>
        </p:txBody>
      </p:sp>
      <p:sp>
        <p:nvSpPr>
          <p:cNvPr id="10" name="文本框 9">
            <a:extLst>
              <a:ext uri="{FF2B5EF4-FFF2-40B4-BE49-F238E27FC236}">
                <a16:creationId xmlns:a16="http://schemas.microsoft.com/office/drawing/2014/main" id="{4E9B065A-C258-8EE4-7B11-EC1179CE6810}"/>
              </a:ext>
            </a:extLst>
          </p:cNvPr>
          <p:cNvSpPr txBox="1"/>
          <p:nvPr/>
        </p:nvSpPr>
        <p:spPr>
          <a:xfrm>
            <a:off x="431819" y="1193657"/>
            <a:ext cx="6328832" cy="461665"/>
          </a:xfrm>
          <a:prstGeom prst="rect">
            <a:avLst/>
          </a:prstGeom>
          <a:noFill/>
        </p:spPr>
        <p:txBody>
          <a:bodyPr wrap="square">
            <a:spAutoFit/>
          </a:bodyPr>
          <a:lstStyle/>
          <a:p>
            <a:r>
              <a:rPr lang="en-US" altLang="zh-CN" sz="2400" b="1" dirty="0">
                <a:solidFill>
                  <a:srgbClr val="1C1C1C"/>
                </a:solidFill>
                <a:latin typeface="Times New Roman" pitchFamily="18" charset="0"/>
                <a:ea typeface="Microsoft YaHei" pitchFamily="50"/>
                <a:cs typeface="Times New Roman" panose="02020603050405020304" pitchFamily="18" charset="0"/>
              </a:rPr>
              <a:t>LLM-as-Annotator:  LLM-GNN (</a:t>
            </a:r>
            <a:r>
              <a:rPr lang="en-US" altLang="zh-CN" sz="2400" b="1" i="1" dirty="0">
                <a:solidFill>
                  <a:srgbClr val="1C1C1C"/>
                </a:solidFill>
                <a:latin typeface="Times New Roman" pitchFamily="18" charset="0"/>
                <a:ea typeface="Microsoft YaHei" pitchFamily="50"/>
                <a:cs typeface="Times New Roman" panose="02020603050405020304" pitchFamily="18" charset="0"/>
              </a:rPr>
              <a:t>ICLR’2024</a:t>
            </a:r>
            <a:r>
              <a:rPr lang="en-US" altLang="zh-CN" sz="2400" b="1" dirty="0">
                <a:solidFill>
                  <a:srgbClr val="1C1C1C"/>
                </a:solidFill>
                <a:latin typeface="Times New Roman" pitchFamily="18" charset="0"/>
                <a:ea typeface="Microsoft YaHei" pitchFamily="50"/>
                <a:cs typeface="Times New Roman" panose="02020603050405020304" pitchFamily="18" charset="0"/>
              </a:rPr>
              <a:t>)</a:t>
            </a:r>
            <a:endParaRPr lang="zh-CN" altLang="en-US" sz="2400" dirty="0"/>
          </a:p>
        </p:txBody>
      </p:sp>
      <p:pic>
        <p:nvPicPr>
          <p:cNvPr id="13" name="图片 12">
            <a:extLst>
              <a:ext uri="{FF2B5EF4-FFF2-40B4-BE49-F238E27FC236}">
                <a16:creationId xmlns:a16="http://schemas.microsoft.com/office/drawing/2014/main" id="{ABAC25B7-B1A4-762E-58F0-2D6CD9F9B35E}"/>
              </a:ext>
            </a:extLst>
          </p:cNvPr>
          <p:cNvPicPr>
            <a:picLocks noChangeAspect="1"/>
          </p:cNvPicPr>
          <p:nvPr/>
        </p:nvPicPr>
        <p:blipFill>
          <a:blip r:embed="rId3"/>
          <a:stretch>
            <a:fillRect/>
          </a:stretch>
        </p:blipFill>
        <p:spPr>
          <a:xfrm>
            <a:off x="6373505" y="1950455"/>
            <a:ext cx="4413727" cy="3799720"/>
          </a:xfrm>
          <a:prstGeom prst="rect">
            <a:avLst/>
          </a:prstGeom>
        </p:spPr>
      </p:pic>
      <p:sp>
        <p:nvSpPr>
          <p:cNvPr id="4" name="文本框 3">
            <a:extLst>
              <a:ext uri="{FF2B5EF4-FFF2-40B4-BE49-F238E27FC236}">
                <a16:creationId xmlns:a16="http://schemas.microsoft.com/office/drawing/2014/main" id="{E0CB2165-4585-1F32-D1C3-4D6736833EF4}"/>
              </a:ext>
            </a:extLst>
          </p:cNvPr>
          <p:cNvSpPr txBox="1"/>
          <p:nvPr/>
        </p:nvSpPr>
        <p:spPr>
          <a:xfrm>
            <a:off x="1117082" y="1863317"/>
            <a:ext cx="5280512"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多次生成（</a:t>
            </a:r>
            <a:r>
              <a:rPr lang="en-US" altLang="zh-CN" dirty="0">
                <a:latin typeface="微软雅黑" panose="020B0503020204020204" pitchFamily="34" charset="-122"/>
                <a:ea typeface="微软雅黑" panose="020B0503020204020204" pitchFamily="34" charset="-122"/>
              </a:rPr>
              <a:t>self-consistency</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，根据平均值得到</a:t>
            </a:r>
            <a:r>
              <a:rPr lang="en-US" altLang="zh-CN" dirty="0">
                <a:latin typeface="微软雅黑" panose="020B0503020204020204" pitchFamily="34" charset="-122"/>
                <a:ea typeface="微软雅黑" panose="020B0503020204020204" pitchFamily="34" charset="-122"/>
              </a:rPr>
              <a:t>confidence</a:t>
            </a:r>
            <a:r>
              <a:rPr lang="zh-CN" altLang="en-US" dirty="0">
                <a:latin typeface="微软雅黑" panose="020B0503020204020204" pitchFamily="34" charset="-122"/>
                <a:ea typeface="微软雅黑" panose="020B0503020204020204" pitchFamily="34" charset="-122"/>
              </a:rPr>
              <a:t>并选取最终标签。</a:t>
            </a:r>
            <a:endParaRPr lang="en-US" altLang="zh-CN" dirty="0">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82F50D06-6FBB-0939-69BE-13A684012462}"/>
              </a:ext>
            </a:extLst>
          </p:cNvPr>
          <p:cNvPicPr>
            <a:picLocks noChangeAspect="1"/>
          </p:cNvPicPr>
          <p:nvPr/>
        </p:nvPicPr>
        <p:blipFill>
          <a:blip r:embed="rId4"/>
          <a:stretch>
            <a:fillRect/>
          </a:stretch>
        </p:blipFill>
        <p:spPr>
          <a:xfrm>
            <a:off x="1448484" y="2956116"/>
            <a:ext cx="4295502" cy="3070488"/>
          </a:xfrm>
          <a:prstGeom prst="rect">
            <a:avLst/>
          </a:prstGeom>
        </p:spPr>
      </p:pic>
    </p:spTree>
    <p:extLst>
      <p:ext uri="{BB962C8B-B14F-4D97-AF65-F5344CB8AC3E}">
        <p14:creationId xmlns:p14="http://schemas.microsoft.com/office/powerpoint/2010/main" val="1512827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DA934-9B83-8616-9A8A-3C76A594C42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97CFBC0-D4CB-63B7-051D-D4CAF2F04778}"/>
              </a:ext>
            </a:extLst>
          </p:cNvPr>
          <p:cNvSpPr>
            <a:spLocks noGrp="1"/>
          </p:cNvSpPr>
          <p:nvPr>
            <p:ph type="title"/>
          </p:nvPr>
        </p:nvSpPr>
        <p:spPr/>
        <p:txBody>
          <a:bodyPr/>
          <a:lstStyle/>
          <a:p>
            <a:pPr defTabSz="914400">
              <a:lnSpc>
                <a:spcPct val="100000"/>
              </a:lnSpc>
              <a:defRPr/>
            </a:pPr>
            <a:r>
              <a:rPr lang="en-US" altLang="zh-CN" sz="4500" dirty="0">
                <a:solidFill>
                  <a:prstClr val="white"/>
                </a:solidFill>
                <a:latin typeface="Times New Roman" panose="02020603050405020304" pitchFamily="18" charset="0"/>
                <a:ea typeface="宋体" charset="-122"/>
                <a:cs typeface="Times New Roman" panose="02020603050405020304" pitchFamily="18" charset="0"/>
              </a:rPr>
              <a:t>Background</a:t>
            </a:r>
            <a:endParaRPr lang="zh-CN" altLang="en-US" sz="4500" dirty="0">
              <a:solidFill>
                <a:prstClr val="white"/>
              </a:solidFill>
              <a:latin typeface="Times New Roman" panose="02020603050405020304" pitchFamily="18" charset="0"/>
              <a:ea typeface="宋体"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685B6597-C10D-4233-D9A2-FE71DDB1AB22}"/>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C63437-A4DD-47E2-B39F-B4494D074D76}" type="slidenum">
              <a:rPr kumimoji="0" lang="en-US" altLang="zh-CN" sz="1200" b="0" i="0" u="none" strike="noStrike" kern="1200" cap="none" spc="0" normalizeH="0" baseline="0" noProof="0" smtClean="0">
                <a:ln>
                  <a:noFill/>
                </a:ln>
                <a:solidFill>
                  <a:prstClr val="white"/>
                </a:solidFill>
                <a:effectLst/>
                <a:uLnTx/>
                <a:uFillTx/>
                <a:latin typeface="微软雅黑" pitchFamily="34" charset="-122"/>
                <a:ea typeface="微软雅黑"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5</a:t>
            </a:fld>
            <a:endParaRPr kumimoji="0" lang="en-US" altLang="zh-CN" sz="12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4" name="文本占位符 2">
            <a:extLst>
              <a:ext uri="{FF2B5EF4-FFF2-40B4-BE49-F238E27FC236}">
                <a16:creationId xmlns:a16="http://schemas.microsoft.com/office/drawing/2014/main" id="{5DDBF326-78A6-4F76-0C5C-B7C5FBB55B11}"/>
              </a:ext>
            </a:extLst>
          </p:cNvPr>
          <p:cNvSpPr txBox="1">
            <a:spLocks/>
          </p:cNvSpPr>
          <p:nvPr/>
        </p:nvSpPr>
        <p:spPr>
          <a:xfrm>
            <a:off x="335360" y="1063680"/>
            <a:ext cx="9164240" cy="434920"/>
          </a:xfrm>
          <a:prstGeom prst="rect">
            <a:avLst/>
          </a:prstGeom>
        </p:spPr>
        <p:txBody>
          <a:bodyPr vert="horz" lIns="0" tIns="0" rIns="0" bIns="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
                <a:srgbClr val="004586"/>
              </a:buClr>
              <a:buSzPct val="70000"/>
              <a:buNone/>
              <a:tabLst/>
              <a:defRPr/>
            </a:pPr>
            <a:r>
              <a:rPr kumimoji="0" lang="zh-CN" altLang="en-US"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图神经网络（</a:t>
            </a:r>
            <a:r>
              <a:rPr kumimoji="0" lang="en-US" altLang="zh-CN"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GNN</a:t>
            </a:r>
            <a:r>
              <a:rPr kumimoji="0" lang="zh-CN" altLang="en-US"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a:t>
            </a:r>
            <a:endParaRPr kumimoji="0" lang="en-US" altLang="zh-CN" sz="18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endParaRPr>
          </a:p>
        </p:txBody>
      </p:sp>
      <p:pic>
        <p:nvPicPr>
          <p:cNvPr id="8" name="图片 7">
            <a:extLst>
              <a:ext uri="{FF2B5EF4-FFF2-40B4-BE49-F238E27FC236}">
                <a16:creationId xmlns:a16="http://schemas.microsoft.com/office/drawing/2014/main" id="{0D16188C-FEC6-EB2F-81D8-2DD2BDCC1206}"/>
              </a:ext>
            </a:extLst>
          </p:cNvPr>
          <p:cNvPicPr>
            <a:picLocks noChangeAspect="1"/>
          </p:cNvPicPr>
          <p:nvPr/>
        </p:nvPicPr>
        <p:blipFill>
          <a:blip r:embed="rId3"/>
          <a:stretch>
            <a:fillRect/>
          </a:stretch>
        </p:blipFill>
        <p:spPr>
          <a:xfrm>
            <a:off x="594288" y="1520888"/>
            <a:ext cx="4906491" cy="3198103"/>
          </a:xfrm>
          <a:prstGeom prst="rect">
            <a:avLst/>
          </a:prstGeom>
        </p:spPr>
      </p:pic>
      <p:pic>
        <p:nvPicPr>
          <p:cNvPr id="9" name="图片 8">
            <a:extLst>
              <a:ext uri="{FF2B5EF4-FFF2-40B4-BE49-F238E27FC236}">
                <a16:creationId xmlns:a16="http://schemas.microsoft.com/office/drawing/2014/main" id="{7C273339-5FE3-B6A3-4B54-71B788AA0FB7}"/>
              </a:ext>
            </a:extLst>
          </p:cNvPr>
          <p:cNvPicPr>
            <a:picLocks noChangeAspect="1"/>
          </p:cNvPicPr>
          <p:nvPr/>
        </p:nvPicPr>
        <p:blipFill rotWithShape="1">
          <a:blip r:embed="rId4"/>
          <a:srcRect l="-212" t="-5880" r="75018" b="71906"/>
          <a:stretch/>
        </p:blipFill>
        <p:spPr>
          <a:xfrm>
            <a:off x="139767" y="4563221"/>
            <a:ext cx="1902871" cy="533494"/>
          </a:xfrm>
          <a:prstGeom prst="rect">
            <a:avLst/>
          </a:prstGeom>
        </p:spPr>
      </p:pic>
      <p:sp>
        <p:nvSpPr>
          <p:cNvPr id="10" name="文本框 9">
            <a:extLst>
              <a:ext uri="{FF2B5EF4-FFF2-40B4-BE49-F238E27FC236}">
                <a16:creationId xmlns:a16="http://schemas.microsoft.com/office/drawing/2014/main" id="{71150FD3-6ECE-F1A7-0CAF-13666419411D}"/>
              </a:ext>
            </a:extLst>
          </p:cNvPr>
          <p:cNvSpPr txBox="1"/>
          <p:nvPr/>
        </p:nvSpPr>
        <p:spPr>
          <a:xfrm>
            <a:off x="1267169" y="6095455"/>
            <a:ext cx="3560727"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采样、消息传递、聚合和更新</a:t>
            </a:r>
          </a:p>
        </p:txBody>
      </p:sp>
      <p:sp>
        <p:nvSpPr>
          <p:cNvPr id="11" name="文本框 10">
            <a:extLst>
              <a:ext uri="{FF2B5EF4-FFF2-40B4-BE49-F238E27FC236}">
                <a16:creationId xmlns:a16="http://schemas.microsoft.com/office/drawing/2014/main" id="{AED8CF8B-408E-5933-9EB4-EE8018F417AB}"/>
              </a:ext>
            </a:extLst>
          </p:cNvPr>
          <p:cNvSpPr txBox="1"/>
          <p:nvPr/>
        </p:nvSpPr>
        <p:spPr>
          <a:xfrm>
            <a:off x="6691221" y="1921883"/>
            <a:ext cx="4906491"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不同的</a:t>
            </a:r>
            <a:r>
              <a:rPr lang="en-US" altLang="zh-CN" sz="1600" dirty="0">
                <a:latin typeface="微软雅黑" panose="020B0503020204020204" pitchFamily="34" charset="-122"/>
                <a:ea typeface="微软雅黑" panose="020B0503020204020204" pitchFamily="34" charset="-122"/>
              </a:rPr>
              <a:t>GNN</a:t>
            </a:r>
            <a:r>
              <a:rPr lang="zh-CN" altLang="en-US" sz="1600" dirty="0">
                <a:latin typeface="微软雅黑" panose="020B0503020204020204" pitchFamily="34" charset="-122"/>
                <a:ea typeface="微软雅黑" panose="020B0503020204020204" pitchFamily="34" charset="-122"/>
              </a:rPr>
              <a:t>可以大体上总结为一个通用的形式</a:t>
            </a:r>
          </a:p>
        </p:txBody>
      </p:sp>
      <p:sp>
        <p:nvSpPr>
          <p:cNvPr id="12" name="文本框 11">
            <a:extLst>
              <a:ext uri="{FF2B5EF4-FFF2-40B4-BE49-F238E27FC236}">
                <a16:creationId xmlns:a16="http://schemas.microsoft.com/office/drawing/2014/main" id="{B6CCC76A-E926-E544-085D-EAD2685DB861}"/>
              </a:ext>
            </a:extLst>
          </p:cNvPr>
          <p:cNvSpPr txBox="1"/>
          <p:nvPr/>
        </p:nvSpPr>
        <p:spPr>
          <a:xfrm>
            <a:off x="5955300" y="2345187"/>
            <a:ext cx="5905245"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采样、消息传递、聚合、更新，每一步都可以设计不同的策略。</a:t>
            </a:r>
          </a:p>
        </p:txBody>
      </p:sp>
      <p:sp>
        <p:nvSpPr>
          <p:cNvPr id="13" name="文本框 12">
            <a:extLst>
              <a:ext uri="{FF2B5EF4-FFF2-40B4-BE49-F238E27FC236}">
                <a16:creationId xmlns:a16="http://schemas.microsoft.com/office/drawing/2014/main" id="{6AFD8DB9-8DA9-2304-801B-12CD10AC5AFE}"/>
              </a:ext>
            </a:extLst>
          </p:cNvPr>
          <p:cNvSpPr txBox="1"/>
          <p:nvPr/>
        </p:nvSpPr>
        <p:spPr>
          <a:xfrm>
            <a:off x="5955300" y="2717053"/>
            <a:ext cx="5782911" cy="523220"/>
          </a:xfrm>
          <a:prstGeom prst="rect">
            <a:avLst/>
          </a:prstGeom>
          <a:noFill/>
        </p:spPr>
        <p:txBody>
          <a:bodyPr wrap="square" rtlCol="0">
            <a:spAutoFit/>
          </a:bodyPr>
          <a:lstStyle/>
          <a:p>
            <a:r>
              <a:rPr lang="en-US" altLang="zh-CN" sz="2800" b="1" dirty="0">
                <a:latin typeface="微软雅黑" panose="020B0503020204020204" pitchFamily="34" charset="-122"/>
                <a:ea typeface="微软雅黑" panose="020B0503020204020204" pitchFamily="34" charset="-122"/>
              </a:rPr>
              <a:t>e.g.  </a:t>
            </a:r>
            <a:r>
              <a:rPr lang="en-US" altLang="zh-CN" sz="2000" b="1" dirty="0">
                <a:latin typeface="微软雅黑" panose="020B0503020204020204" pitchFamily="34" charset="-122"/>
                <a:ea typeface="微软雅黑" panose="020B0503020204020204" pitchFamily="34" charset="-122"/>
              </a:rPr>
              <a:t>Graph Convolutional Network (GCN)</a:t>
            </a:r>
            <a:endParaRPr lang="zh-CN" altLang="en-US" sz="2800" b="1" dirty="0">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id="{5623960E-4A6C-93D6-9F37-E1FDC24D03D3}"/>
              </a:ext>
            </a:extLst>
          </p:cNvPr>
          <p:cNvPicPr>
            <a:picLocks noChangeAspect="1"/>
          </p:cNvPicPr>
          <p:nvPr/>
        </p:nvPicPr>
        <p:blipFill>
          <a:blip r:embed="rId5"/>
          <a:stretch>
            <a:fillRect/>
          </a:stretch>
        </p:blipFill>
        <p:spPr>
          <a:xfrm>
            <a:off x="5780071" y="3389798"/>
            <a:ext cx="5905245" cy="3143198"/>
          </a:xfrm>
          <a:prstGeom prst="rect">
            <a:avLst/>
          </a:prstGeom>
        </p:spPr>
      </p:pic>
      <p:pic>
        <p:nvPicPr>
          <p:cNvPr id="17" name="图片 16">
            <a:extLst>
              <a:ext uri="{FF2B5EF4-FFF2-40B4-BE49-F238E27FC236}">
                <a16:creationId xmlns:a16="http://schemas.microsoft.com/office/drawing/2014/main" id="{775C2789-D8C2-5D72-2B9A-0BB5AF98D3B8}"/>
              </a:ext>
            </a:extLst>
          </p:cNvPr>
          <p:cNvPicPr>
            <a:picLocks noChangeAspect="1"/>
          </p:cNvPicPr>
          <p:nvPr/>
        </p:nvPicPr>
        <p:blipFill>
          <a:blip r:embed="rId6"/>
          <a:stretch>
            <a:fillRect/>
          </a:stretch>
        </p:blipFill>
        <p:spPr>
          <a:xfrm>
            <a:off x="594288" y="5026879"/>
            <a:ext cx="5264067" cy="1000367"/>
          </a:xfrm>
          <a:prstGeom prst="rect">
            <a:avLst/>
          </a:prstGeom>
        </p:spPr>
      </p:pic>
      <p:sp>
        <p:nvSpPr>
          <p:cNvPr id="18" name="文本框 17">
            <a:extLst>
              <a:ext uri="{FF2B5EF4-FFF2-40B4-BE49-F238E27FC236}">
                <a16:creationId xmlns:a16="http://schemas.microsoft.com/office/drawing/2014/main" id="{5A5C6ABC-EA35-0990-2C56-8E6374F244AA}"/>
              </a:ext>
            </a:extLst>
          </p:cNvPr>
          <p:cNvSpPr txBox="1"/>
          <p:nvPr/>
        </p:nvSpPr>
        <p:spPr>
          <a:xfrm>
            <a:off x="6096000" y="1117440"/>
            <a:ext cx="5905245" cy="646331"/>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输入</a:t>
            </a:r>
            <a:r>
              <a:rPr lang="zh-CN" altLang="en-US" dirty="0">
                <a:latin typeface="微软雅黑" panose="020B0503020204020204" pitchFamily="34" charset="-122"/>
                <a:ea typeface="微软雅黑" panose="020B0503020204020204" pitchFamily="34" charset="-122"/>
              </a:rPr>
              <a:t>：结点（边）的初始特征、图的结构（邻接矩阵等）</a:t>
            </a:r>
            <a:endParaRPr lang="en-US" altLang="zh-CN"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输出</a:t>
            </a:r>
            <a:r>
              <a:rPr lang="zh-CN" altLang="en-US" dirty="0">
                <a:latin typeface="微软雅黑" panose="020B0503020204020204" pitchFamily="34" charset="-122"/>
                <a:ea typeface="微软雅黑" panose="020B0503020204020204" pitchFamily="34" charset="-122"/>
              </a:rPr>
              <a:t>：更新后的结点（边）的初始特征</a:t>
            </a:r>
          </a:p>
        </p:txBody>
      </p:sp>
    </p:spTree>
    <p:extLst>
      <p:ext uri="{BB962C8B-B14F-4D97-AF65-F5344CB8AC3E}">
        <p14:creationId xmlns:p14="http://schemas.microsoft.com/office/powerpoint/2010/main" val="38568324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C40E2-5000-06B9-981C-30CD2AEEF6D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E0B581C-B65B-D96F-B14E-14A9D539DA47}"/>
              </a:ext>
            </a:extLst>
          </p:cNvPr>
          <p:cNvSpPr>
            <a:spLocks noGrp="1"/>
          </p:cNvSpPr>
          <p:nvPr>
            <p:ph type="title"/>
          </p:nvPr>
        </p:nvSpPr>
        <p:spPr/>
        <p:txBody>
          <a:bodyPr/>
          <a:lstStyle/>
          <a:p>
            <a:pPr defTabSz="914400">
              <a:lnSpc>
                <a:spcPct val="100000"/>
              </a:lnSpc>
              <a:defRPr/>
            </a:pPr>
            <a:r>
              <a:rPr lang="en-US" altLang="zh-CN" sz="4500" dirty="0">
                <a:solidFill>
                  <a:prstClr val="white"/>
                </a:solidFill>
                <a:latin typeface="Times New Roman" panose="02020603050405020304" pitchFamily="18" charset="0"/>
                <a:ea typeface="宋体" charset="-122"/>
                <a:cs typeface="Times New Roman" panose="02020603050405020304" pitchFamily="18" charset="0"/>
              </a:rPr>
              <a:t>LLM-as-Annotator</a:t>
            </a:r>
            <a:endParaRPr lang="zh-CN" altLang="en-US" sz="4500" dirty="0">
              <a:solidFill>
                <a:prstClr val="white"/>
              </a:solidFill>
              <a:latin typeface="Times New Roman" panose="02020603050405020304" pitchFamily="18" charset="0"/>
              <a:ea typeface="宋体"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10278DDD-B8A8-2772-0980-96E7652D34DA}"/>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C63437-A4DD-47E2-B39F-B4494D074D76}" type="slidenum">
              <a:rPr kumimoji="0" lang="en-US" altLang="zh-CN" sz="1200" b="0" i="0" u="none" strike="noStrike" kern="1200" cap="none" spc="0" normalizeH="0" baseline="0" noProof="0" smtClean="0">
                <a:ln>
                  <a:noFill/>
                </a:ln>
                <a:solidFill>
                  <a:prstClr val="white"/>
                </a:solidFill>
                <a:effectLst/>
                <a:uLnTx/>
                <a:uFillTx/>
                <a:latin typeface="微软雅黑" pitchFamily="34" charset="-122"/>
                <a:ea typeface="微软雅黑"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50</a:t>
            </a:fld>
            <a:endParaRPr kumimoji="0" lang="en-US" altLang="zh-CN" sz="12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6" name="文本框 5">
            <a:extLst>
              <a:ext uri="{FF2B5EF4-FFF2-40B4-BE49-F238E27FC236}">
                <a16:creationId xmlns:a16="http://schemas.microsoft.com/office/drawing/2014/main" id="{5B3C44F5-43E5-6F32-8325-A2E997286E89}"/>
              </a:ext>
            </a:extLst>
          </p:cNvPr>
          <p:cNvSpPr txBox="1"/>
          <p:nvPr/>
        </p:nvSpPr>
        <p:spPr>
          <a:xfrm>
            <a:off x="533419" y="6303033"/>
            <a:ext cx="11856640" cy="2616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Chen Z, Mao H, Wen H, et al. Label-free node classification on graphs with large language models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llms</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)[J].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arXiv</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preprint arXiv:2310.04668, 2023.</a:t>
            </a:r>
          </a:p>
        </p:txBody>
      </p:sp>
      <p:sp>
        <p:nvSpPr>
          <p:cNvPr id="10" name="文本框 9">
            <a:extLst>
              <a:ext uri="{FF2B5EF4-FFF2-40B4-BE49-F238E27FC236}">
                <a16:creationId xmlns:a16="http://schemas.microsoft.com/office/drawing/2014/main" id="{4E9B065A-C258-8EE4-7B11-EC1179CE6810}"/>
              </a:ext>
            </a:extLst>
          </p:cNvPr>
          <p:cNvSpPr txBox="1"/>
          <p:nvPr/>
        </p:nvSpPr>
        <p:spPr>
          <a:xfrm>
            <a:off x="431819" y="1193657"/>
            <a:ext cx="6328832" cy="461665"/>
          </a:xfrm>
          <a:prstGeom prst="rect">
            <a:avLst/>
          </a:prstGeom>
          <a:noFill/>
        </p:spPr>
        <p:txBody>
          <a:bodyPr wrap="square">
            <a:spAutoFit/>
          </a:bodyPr>
          <a:lstStyle/>
          <a:p>
            <a:r>
              <a:rPr lang="en-US" altLang="zh-CN" sz="2400" b="1" dirty="0">
                <a:solidFill>
                  <a:srgbClr val="1C1C1C"/>
                </a:solidFill>
                <a:latin typeface="Times New Roman" pitchFamily="18" charset="0"/>
                <a:ea typeface="Microsoft YaHei" pitchFamily="50"/>
                <a:cs typeface="Times New Roman" panose="02020603050405020304" pitchFamily="18" charset="0"/>
              </a:rPr>
              <a:t>LLM-as-Annotator:  LLM-GNN (</a:t>
            </a:r>
            <a:r>
              <a:rPr lang="en-US" altLang="zh-CN" sz="2400" b="1" i="1" dirty="0">
                <a:solidFill>
                  <a:srgbClr val="1C1C1C"/>
                </a:solidFill>
                <a:latin typeface="Times New Roman" pitchFamily="18" charset="0"/>
                <a:ea typeface="Microsoft YaHei" pitchFamily="50"/>
                <a:cs typeface="Times New Roman" panose="02020603050405020304" pitchFamily="18" charset="0"/>
              </a:rPr>
              <a:t>ICLR’2024</a:t>
            </a:r>
            <a:r>
              <a:rPr lang="en-US" altLang="zh-CN" sz="2400" b="1" dirty="0">
                <a:solidFill>
                  <a:srgbClr val="1C1C1C"/>
                </a:solidFill>
                <a:latin typeface="Times New Roman" pitchFamily="18" charset="0"/>
                <a:ea typeface="Microsoft YaHei" pitchFamily="50"/>
                <a:cs typeface="Times New Roman" panose="02020603050405020304" pitchFamily="18" charset="0"/>
              </a:rPr>
              <a:t>)</a:t>
            </a:r>
            <a:endParaRPr lang="zh-CN" altLang="en-US" sz="2400" dirty="0"/>
          </a:p>
        </p:txBody>
      </p:sp>
      <p:sp>
        <p:nvSpPr>
          <p:cNvPr id="9" name="文本框 8">
            <a:extLst>
              <a:ext uri="{FF2B5EF4-FFF2-40B4-BE49-F238E27FC236}">
                <a16:creationId xmlns:a16="http://schemas.microsoft.com/office/drawing/2014/main" id="{A8E02AC0-8930-82A4-13CA-ABE9C68FB83D}"/>
              </a:ext>
            </a:extLst>
          </p:cNvPr>
          <p:cNvSpPr txBox="1"/>
          <p:nvPr/>
        </p:nvSpPr>
        <p:spPr>
          <a:xfrm>
            <a:off x="1397248" y="1950455"/>
            <a:ext cx="8722112" cy="646331"/>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模型输出的均值</a:t>
            </a:r>
            <a:r>
              <a:rPr lang="en-US" altLang="zh-CN" dirty="0">
                <a:latin typeface="微软雅黑" panose="020B0503020204020204" pitchFamily="34" charset="-122"/>
                <a:ea typeface="微软雅黑" panose="020B0503020204020204" pitchFamily="34" charset="-122"/>
              </a:rPr>
              <a:t>confidence</a:t>
            </a:r>
            <a:r>
              <a:rPr lang="zh-CN" altLang="en-US" dirty="0">
                <a:latin typeface="微软雅黑" panose="020B0503020204020204" pitchFamily="34" charset="-122"/>
                <a:ea typeface="微软雅黑" panose="020B0503020204020204" pitchFamily="34" charset="-122"/>
              </a:rPr>
              <a:t>、之前计算的</a:t>
            </a:r>
            <a:r>
              <a:rPr lang="en-US" altLang="zh-CN" dirty="0">
                <a:latin typeface="微软雅黑" panose="020B0503020204020204" pitchFamily="34" charset="-122"/>
                <a:ea typeface="微软雅黑" panose="020B0503020204020204" pitchFamily="34" charset="-122"/>
              </a:rPr>
              <a:t>C-Density</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change of entropy (COE)</a:t>
            </a:r>
            <a:r>
              <a:rPr lang="zh-CN" altLang="en-US" dirty="0">
                <a:latin typeface="微软雅黑" panose="020B0503020204020204" pitchFamily="34" charset="-122"/>
                <a:ea typeface="微软雅黑" panose="020B0503020204020204" pitchFamily="34" charset="-122"/>
              </a:rPr>
              <a:t>（用于衡量去除某个标签时对标签群体造成的信息损失）计算出一个加权的</a:t>
            </a:r>
            <a:r>
              <a:rPr lang="en-US" altLang="zh-CN" dirty="0">
                <a:latin typeface="微软雅黑" panose="020B0503020204020204" pitchFamily="34" charset="-122"/>
                <a:ea typeface="微软雅黑" panose="020B0503020204020204" pitchFamily="34" charset="-122"/>
              </a:rPr>
              <a:t>filter</a:t>
            </a:r>
            <a:r>
              <a:rPr lang="zh-CN" altLang="en-US" dirty="0">
                <a:latin typeface="微软雅黑" panose="020B0503020204020204" pitchFamily="34" charset="-122"/>
                <a:ea typeface="微软雅黑" panose="020B0503020204020204" pitchFamily="34" charset="-122"/>
              </a:rPr>
              <a:t>分数。</a:t>
            </a:r>
            <a:endParaRPr lang="en-US" altLang="zh-CN" dirty="0">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id="{B6D6BDF3-7052-BE2D-292D-DD7EC6502130}"/>
              </a:ext>
            </a:extLst>
          </p:cNvPr>
          <p:cNvPicPr>
            <a:picLocks noChangeAspect="1"/>
          </p:cNvPicPr>
          <p:nvPr/>
        </p:nvPicPr>
        <p:blipFill>
          <a:blip r:embed="rId3"/>
          <a:stretch>
            <a:fillRect/>
          </a:stretch>
        </p:blipFill>
        <p:spPr>
          <a:xfrm>
            <a:off x="1470425" y="2787657"/>
            <a:ext cx="8049495" cy="351456"/>
          </a:xfrm>
          <a:prstGeom prst="rect">
            <a:avLst/>
          </a:prstGeom>
        </p:spPr>
      </p:pic>
      <p:sp>
        <p:nvSpPr>
          <p:cNvPr id="18" name="文本框 17">
            <a:extLst>
              <a:ext uri="{FF2B5EF4-FFF2-40B4-BE49-F238E27FC236}">
                <a16:creationId xmlns:a16="http://schemas.microsoft.com/office/drawing/2014/main" id="{FEBE693E-FF51-4428-3D91-6CFC9601858A}"/>
              </a:ext>
            </a:extLst>
          </p:cNvPr>
          <p:cNvSpPr txBox="1"/>
          <p:nvPr/>
        </p:nvSpPr>
        <p:spPr>
          <a:xfrm>
            <a:off x="2565648" y="3660154"/>
            <a:ext cx="620243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去除分数低的标签直到已标注标签总量到达预定义的阈值</a:t>
            </a:r>
            <a:endParaRPr lang="en-US" altLang="zh-CN" dirty="0">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E45CB95A-36A2-E461-6380-F78A1D7F30FC}"/>
              </a:ext>
            </a:extLst>
          </p:cNvPr>
          <p:cNvSpPr txBox="1"/>
          <p:nvPr/>
        </p:nvSpPr>
        <p:spPr>
          <a:xfrm>
            <a:off x="2159762" y="4475277"/>
            <a:ext cx="7197084"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用根据</a:t>
            </a:r>
            <a:r>
              <a:rPr lang="en-US" altLang="zh-CN" dirty="0">
                <a:latin typeface="微软雅黑" panose="020B0503020204020204" pitchFamily="34" charset="-122"/>
                <a:ea typeface="微软雅黑" panose="020B0503020204020204" pitchFamily="34" charset="-122"/>
              </a:rPr>
              <a:t>confidence</a:t>
            </a:r>
            <a:r>
              <a:rPr lang="zh-CN" altLang="en-US" dirty="0">
                <a:latin typeface="微软雅黑" panose="020B0503020204020204" pitchFamily="34" charset="-122"/>
                <a:ea typeface="微软雅黑" panose="020B0503020204020204" pitchFamily="34" charset="-122"/>
              </a:rPr>
              <a:t>对</a:t>
            </a:r>
            <a:r>
              <a:rPr lang="en-US" altLang="zh-CN" dirty="0">
                <a:latin typeface="微软雅黑" panose="020B0503020204020204" pitchFamily="34" charset="-122"/>
                <a:ea typeface="微软雅黑" panose="020B0503020204020204" pitchFamily="34" charset="-122"/>
              </a:rPr>
              <a:t>Loss</a:t>
            </a:r>
            <a:r>
              <a:rPr lang="zh-CN" altLang="en-US" dirty="0">
                <a:latin typeface="微软雅黑" panose="020B0503020204020204" pitchFamily="34" charset="-122"/>
                <a:ea typeface="微软雅黑" panose="020B0503020204020204" pitchFamily="34" charset="-122"/>
              </a:rPr>
              <a:t>中的伪标签加权，以减弱</a:t>
            </a:r>
            <a:r>
              <a:rPr lang="en-US" altLang="zh-CN" dirty="0">
                <a:latin typeface="微软雅黑" panose="020B0503020204020204" pitchFamily="34" charset="-122"/>
                <a:ea typeface="微软雅黑" panose="020B0503020204020204" pitchFamily="34" charset="-122"/>
              </a:rPr>
              <a:t>LLM</a:t>
            </a:r>
            <a:r>
              <a:rPr lang="zh-CN" altLang="en-US" dirty="0">
                <a:latin typeface="微软雅黑" panose="020B0503020204020204" pitchFamily="34" charset="-122"/>
                <a:ea typeface="微软雅黑" panose="020B0503020204020204" pitchFamily="34" charset="-122"/>
              </a:rPr>
              <a:t>的噪音影响</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53094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C40E2-5000-06B9-981C-30CD2AEEF6D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E0B581C-B65B-D96F-B14E-14A9D539DA47}"/>
              </a:ext>
            </a:extLst>
          </p:cNvPr>
          <p:cNvSpPr>
            <a:spLocks noGrp="1"/>
          </p:cNvSpPr>
          <p:nvPr>
            <p:ph type="title"/>
          </p:nvPr>
        </p:nvSpPr>
        <p:spPr/>
        <p:txBody>
          <a:bodyPr/>
          <a:lstStyle/>
          <a:p>
            <a:pPr defTabSz="914400">
              <a:lnSpc>
                <a:spcPct val="100000"/>
              </a:lnSpc>
              <a:defRPr/>
            </a:pPr>
            <a:r>
              <a:rPr lang="en-US" altLang="zh-CN" sz="4500" dirty="0">
                <a:solidFill>
                  <a:prstClr val="white"/>
                </a:solidFill>
                <a:latin typeface="Times New Roman" panose="02020603050405020304" pitchFamily="18" charset="0"/>
                <a:ea typeface="宋体" charset="-122"/>
                <a:cs typeface="Times New Roman" panose="02020603050405020304" pitchFamily="18" charset="0"/>
              </a:rPr>
              <a:t>LLM-as-Annotator</a:t>
            </a:r>
            <a:endParaRPr lang="zh-CN" altLang="en-US" sz="4500" dirty="0">
              <a:solidFill>
                <a:prstClr val="white"/>
              </a:solidFill>
              <a:latin typeface="Times New Roman" panose="02020603050405020304" pitchFamily="18" charset="0"/>
              <a:ea typeface="宋体"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10278DDD-B8A8-2772-0980-96E7652D34DA}"/>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C63437-A4DD-47E2-B39F-B4494D074D76}" type="slidenum">
              <a:rPr kumimoji="0" lang="en-US" altLang="zh-CN" sz="1200" b="0" i="0" u="none" strike="noStrike" kern="1200" cap="none" spc="0" normalizeH="0" baseline="0" noProof="0" smtClean="0">
                <a:ln>
                  <a:noFill/>
                </a:ln>
                <a:solidFill>
                  <a:prstClr val="white"/>
                </a:solidFill>
                <a:effectLst/>
                <a:uLnTx/>
                <a:uFillTx/>
                <a:latin typeface="微软雅黑" pitchFamily="34" charset="-122"/>
                <a:ea typeface="微软雅黑"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51</a:t>
            </a:fld>
            <a:endParaRPr kumimoji="0" lang="en-US" altLang="zh-CN" sz="12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6" name="文本框 5">
            <a:extLst>
              <a:ext uri="{FF2B5EF4-FFF2-40B4-BE49-F238E27FC236}">
                <a16:creationId xmlns:a16="http://schemas.microsoft.com/office/drawing/2014/main" id="{5B3C44F5-43E5-6F32-8325-A2E997286E89}"/>
              </a:ext>
            </a:extLst>
          </p:cNvPr>
          <p:cNvSpPr txBox="1"/>
          <p:nvPr/>
        </p:nvSpPr>
        <p:spPr>
          <a:xfrm>
            <a:off x="533419" y="6303033"/>
            <a:ext cx="11856640" cy="2616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Chen Z, Mao H, Wen H, et al. Label-free node classification on graphs with large language models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llms</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)[J].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arXiv</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preprint arXiv:2310.04668, 2023.</a:t>
            </a:r>
          </a:p>
        </p:txBody>
      </p:sp>
      <p:sp>
        <p:nvSpPr>
          <p:cNvPr id="10" name="文本框 9">
            <a:extLst>
              <a:ext uri="{FF2B5EF4-FFF2-40B4-BE49-F238E27FC236}">
                <a16:creationId xmlns:a16="http://schemas.microsoft.com/office/drawing/2014/main" id="{4E9B065A-C258-8EE4-7B11-EC1179CE6810}"/>
              </a:ext>
            </a:extLst>
          </p:cNvPr>
          <p:cNvSpPr txBox="1"/>
          <p:nvPr/>
        </p:nvSpPr>
        <p:spPr>
          <a:xfrm>
            <a:off x="431819" y="1193657"/>
            <a:ext cx="6328832" cy="461665"/>
          </a:xfrm>
          <a:prstGeom prst="rect">
            <a:avLst/>
          </a:prstGeom>
          <a:noFill/>
        </p:spPr>
        <p:txBody>
          <a:bodyPr wrap="square">
            <a:spAutoFit/>
          </a:bodyPr>
          <a:lstStyle/>
          <a:p>
            <a:r>
              <a:rPr lang="en-US" altLang="zh-CN" sz="2400" b="1" dirty="0">
                <a:solidFill>
                  <a:srgbClr val="1C1C1C"/>
                </a:solidFill>
                <a:latin typeface="Times New Roman" pitchFamily="18" charset="0"/>
                <a:ea typeface="Microsoft YaHei" pitchFamily="50"/>
                <a:cs typeface="Times New Roman" panose="02020603050405020304" pitchFamily="18" charset="0"/>
              </a:rPr>
              <a:t>LLM-as-Annotator:  LLM-GNN (</a:t>
            </a:r>
            <a:r>
              <a:rPr lang="en-US" altLang="zh-CN" sz="2400" b="1" i="1" dirty="0">
                <a:solidFill>
                  <a:srgbClr val="1C1C1C"/>
                </a:solidFill>
                <a:latin typeface="Times New Roman" pitchFamily="18" charset="0"/>
                <a:ea typeface="Microsoft YaHei" pitchFamily="50"/>
                <a:cs typeface="Times New Roman" panose="02020603050405020304" pitchFamily="18" charset="0"/>
              </a:rPr>
              <a:t>ICLR’2024</a:t>
            </a:r>
            <a:r>
              <a:rPr lang="en-US" altLang="zh-CN" sz="2400" b="1" dirty="0">
                <a:solidFill>
                  <a:srgbClr val="1C1C1C"/>
                </a:solidFill>
                <a:latin typeface="Times New Roman" pitchFamily="18" charset="0"/>
                <a:ea typeface="Microsoft YaHei" pitchFamily="50"/>
                <a:cs typeface="Times New Roman" panose="02020603050405020304" pitchFamily="18" charset="0"/>
              </a:rPr>
              <a:t>)</a:t>
            </a:r>
            <a:endParaRPr lang="zh-CN" altLang="en-US" sz="2400" dirty="0"/>
          </a:p>
        </p:txBody>
      </p:sp>
      <p:pic>
        <p:nvPicPr>
          <p:cNvPr id="5" name="图片 4">
            <a:extLst>
              <a:ext uri="{FF2B5EF4-FFF2-40B4-BE49-F238E27FC236}">
                <a16:creationId xmlns:a16="http://schemas.microsoft.com/office/drawing/2014/main" id="{4075BF9D-F460-B14B-D31B-B8CEBA159E90}"/>
              </a:ext>
            </a:extLst>
          </p:cNvPr>
          <p:cNvPicPr>
            <a:picLocks noChangeAspect="1"/>
          </p:cNvPicPr>
          <p:nvPr/>
        </p:nvPicPr>
        <p:blipFill>
          <a:blip r:embed="rId3"/>
          <a:stretch>
            <a:fillRect/>
          </a:stretch>
        </p:blipFill>
        <p:spPr>
          <a:xfrm>
            <a:off x="431819" y="1655322"/>
            <a:ext cx="6449425" cy="4589239"/>
          </a:xfrm>
          <a:prstGeom prst="rect">
            <a:avLst/>
          </a:prstGeom>
        </p:spPr>
      </p:pic>
      <p:sp>
        <p:nvSpPr>
          <p:cNvPr id="7" name="文本框 6">
            <a:extLst>
              <a:ext uri="{FF2B5EF4-FFF2-40B4-BE49-F238E27FC236}">
                <a16:creationId xmlns:a16="http://schemas.microsoft.com/office/drawing/2014/main" id="{D83DA9B5-3837-5169-C322-292ACC9975FD}"/>
              </a:ext>
            </a:extLst>
          </p:cNvPr>
          <p:cNvSpPr txBox="1"/>
          <p:nvPr/>
        </p:nvSpPr>
        <p:spPr>
          <a:xfrm>
            <a:off x="7337638" y="3429000"/>
            <a:ext cx="3586480"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在不同主动学习打分策略下的性能（最高准确率由黄色标出）</a:t>
            </a:r>
          </a:p>
        </p:txBody>
      </p:sp>
    </p:spTree>
    <p:extLst>
      <p:ext uri="{BB962C8B-B14F-4D97-AF65-F5344CB8AC3E}">
        <p14:creationId xmlns:p14="http://schemas.microsoft.com/office/powerpoint/2010/main" val="28430751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C40E2-5000-06B9-981C-30CD2AEEF6D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E0B581C-B65B-D96F-B14E-14A9D539DA47}"/>
              </a:ext>
            </a:extLst>
          </p:cNvPr>
          <p:cNvSpPr>
            <a:spLocks noGrp="1"/>
          </p:cNvSpPr>
          <p:nvPr>
            <p:ph type="title"/>
          </p:nvPr>
        </p:nvSpPr>
        <p:spPr/>
        <p:txBody>
          <a:bodyPr/>
          <a:lstStyle/>
          <a:p>
            <a:pPr defTabSz="914400">
              <a:lnSpc>
                <a:spcPct val="100000"/>
              </a:lnSpc>
              <a:defRPr/>
            </a:pPr>
            <a:r>
              <a:rPr lang="en-US" altLang="zh-CN" sz="4500" dirty="0">
                <a:solidFill>
                  <a:prstClr val="white"/>
                </a:solidFill>
                <a:latin typeface="Times New Roman" panose="02020603050405020304" pitchFamily="18" charset="0"/>
                <a:ea typeface="宋体" charset="-122"/>
                <a:cs typeface="Times New Roman" panose="02020603050405020304" pitchFamily="18" charset="0"/>
              </a:rPr>
              <a:t>LLM-as-Annotator</a:t>
            </a:r>
            <a:endParaRPr lang="zh-CN" altLang="en-US" sz="4500" dirty="0">
              <a:solidFill>
                <a:prstClr val="white"/>
              </a:solidFill>
              <a:latin typeface="Times New Roman" panose="02020603050405020304" pitchFamily="18" charset="0"/>
              <a:ea typeface="宋体"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10278DDD-B8A8-2772-0980-96E7652D34DA}"/>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C63437-A4DD-47E2-B39F-B4494D074D76}" type="slidenum">
              <a:rPr kumimoji="0" lang="en-US" altLang="zh-CN" sz="1200" b="0" i="0" u="none" strike="noStrike" kern="1200" cap="none" spc="0" normalizeH="0" baseline="0" noProof="0" smtClean="0">
                <a:ln>
                  <a:noFill/>
                </a:ln>
                <a:solidFill>
                  <a:prstClr val="white"/>
                </a:solidFill>
                <a:effectLst/>
                <a:uLnTx/>
                <a:uFillTx/>
                <a:latin typeface="微软雅黑" pitchFamily="34" charset="-122"/>
                <a:ea typeface="微软雅黑"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52</a:t>
            </a:fld>
            <a:endParaRPr kumimoji="0" lang="en-US" altLang="zh-CN" sz="12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6" name="文本框 5">
            <a:extLst>
              <a:ext uri="{FF2B5EF4-FFF2-40B4-BE49-F238E27FC236}">
                <a16:creationId xmlns:a16="http://schemas.microsoft.com/office/drawing/2014/main" id="{5B3C44F5-43E5-6F32-8325-A2E997286E89}"/>
              </a:ext>
            </a:extLst>
          </p:cNvPr>
          <p:cNvSpPr txBox="1"/>
          <p:nvPr/>
        </p:nvSpPr>
        <p:spPr>
          <a:xfrm>
            <a:off x="533419" y="6303033"/>
            <a:ext cx="11856640" cy="2616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Chen Z, Mao H, Wen H, et al. Label-free node classification on graphs with large language models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llms</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)[J].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arXiv</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preprint arXiv:2310.04668, 2023.</a:t>
            </a:r>
          </a:p>
        </p:txBody>
      </p:sp>
      <p:sp>
        <p:nvSpPr>
          <p:cNvPr id="10" name="文本框 9">
            <a:extLst>
              <a:ext uri="{FF2B5EF4-FFF2-40B4-BE49-F238E27FC236}">
                <a16:creationId xmlns:a16="http://schemas.microsoft.com/office/drawing/2014/main" id="{4E9B065A-C258-8EE4-7B11-EC1179CE6810}"/>
              </a:ext>
            </a:extLst>
          </p:cNvPr>
          <p:cNvSpPr txBox="1"/>
          <p:nvPr/>
        </p:nvSpPr>
        <p:spPr>
          <a:xfrm>
            <a:off x="431819" y="1193657"/>
            <a:ext cx="6328832" cy="461665"/>
          </a:xfrm>
          <a:prstGeom prst="rect">
            <a:avLst/>
          </a:prstGeom>
          <a:noFill/>
        </p:spPr>
        <p:txBody>
          <a:bodyPr wrap="square">
            <a:spAutoFit/>
          </a:bodyPr>
          <a:lstStyle/>
          <a:p>
            <a:r>
              <a:rPr lang="en-US" altLang="zh-CN" sz="2400" b="1" dirty="0">
                <a:solidFill>
                  <a:srgbClr val="1C1C1C"/>
                </a:solidFill>
                <a:latin typeface="Times New Roman" pitchFamily="18" charset="0"/>
                <a:ea typeface="Microsoft YaHei" pitchFamily="50"/>
                <a:cs typeface="Times New Roman" panose="02020603050405020304" pitchFamily="18" charset="0"/>
              </a:rPr>
              <a:t>LLM-as-Annotator:  LLM-GNN (</a:t>
            </a:r>
            <a:r>
              <a:rPr lang="en-US" altLang="zh-CN" sz="2400" b="1" i="1" dirty="0">
                <a:solidFill>
                  <a:srgbClr val="1C1C1C"/>
                </a:solidFill>
                <a:latin typeface="Times New Roman" pitchFamily="18" charset="0"/>
                <a:ea typeface="Microsoft YaHei" pitchFamily="50"/>
                <a:cs typeface="Times New Roman" panose="02020603050405020304" pitchFamily="18" charset="0"/>
              </a:rPr>
              <a:t>ICLR’2024 </a:t>
            </a:r>
            <a:r>
              <a:rPr lang="en-US" altLang="zh-CN" sz="2400" b="1" dirty="0">
                <a:solidFill>
                  <a:srgbClr val="1C1C1C"/>
                </a:solidFill>
                <a:latin typeface="Times New Roman" pitchFamily="18" charset="0"/>
                <a:ea typeface="Microsoft YaHei" pitchFamily="50"/>
                <a:cs typeface="Times New Roman" panose="02020603050405020304" pitchFamily="18" charset="0"/>
              </a:rPr>
              <a:t>)</a:t>
            </a:r>
            <a:endParaRPr lang="zh-CN" altLang="en-US" sz="2400" dirty="0"/>
          </a:p>
        </p:txBody>
      </p:sp>
      <p:sp>
        <p:nvSpPr>
          <p:cNvPr id="7" name="文本框 6">
            <a:extLst>
              <a:ext uri="{FF2B5EF4-FFF2-40B4-BE49-F238E27FC236}">
                <a16:creationId xmlns:a16="http://schemas.microsoft.com/office/drawing/2014/main" id="{D83DA9B5-3837-5169-C322-292ACC9975FD}"/>
              </a:ext>
            </a:extLst>
          </p:cNvPr>
          <p:cNvSpPr txBox="1"/>
          <p:nvPr/>
        </p:nvSpPr>
        <p:spPr>
          <a:xfrm>
            <a:off x="8170758" y="2148209"/>
            <a:ext cx="3033377" cy="1200329"/>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和之前介绍的方法对比还是比不过，但关键是</a:t>
            </a:r>
            <a:r>
              <a:rPr lang="en-US" altLang="zh-CN" dirty="0">
                <a:latin typeface="微软雅黑" panose="020B0503020204020204" pitchFamily="34" charset="-122"/>
                <a:ea typeface="微软雅黑" panose="020B0503020204020204" pitchFamily="34" charset="-122"/>
              </a:rPr>
              <a:t>LLM-GNN</a:t>
            </a:r>
            <a:r>
              <a:rPr lang="zh-CN" altLang="en-US" dirty="0">
                <a:latin typeface="微软雅黑" panose="020B0503020204020204" pitchFamily="34" charset="-122"/>
                <a:ea typeface="微软雅黑" panose="020B0503020204020204" pitchFamily="34" charset="-122"/>
              </a:rPr>
              <a:t>中</a:t>
            </a:r>
            <a:r>
              <a:rPr lang="en-US" altLang="zh-CN" dirty="0">
                <a:latin typeface="微软雅黑" panose="020B0503020204020204" pitchFamily="34" charset="-122"/>
                <a:ea typeface="微软雅黑" panose="020B0503020204020204" pitchFamily="34" charset="-122"/>
              </a:rPr>
              <a:t>LLM</a:t>
            </a:r>
            <a:r>
              <a:rPr lang="zh-CN" altLang="en-US" dirty="0">
                <a:latin typeface="微软雅黑" panose="020B0503020204020204" pitchFamily="34" charset="-122"/>
                <a:ea typeface="微软雅黑" panose="020B0503020204020204" pitchFamily="34" charset="-122"/>
              </a:rPr>
              <a:t>仅用于标注，因此运行成本低非常多</a:t>
            </a:r>
          </a:p>
        </p:txBody>
      </p:sp>
      <p:graphicFrame>
        <p:nvGraphicFramePr>
          <p:cNvPr id="4" name="表格 3">
            <a:extLst>
              <a:ext uri="{FF2B5EF4-FFF2-40B4-BE49-F238E27FC236}">
                <a16:creationId xmlns:a16="http://schemas.microsoft.com/office/drawing/2014/main" id="{CAFD8657-3911-490A-7CCD-8FF532A5EEAB}"/>
              </a:ext>
            </a:extLst>
          </p:cNvPr>
          <p:cNvGraphicFramePr>
            <a:graphicFrameLocks noGrp="1"/>
          </p:cNvGraphicFramePr>
          <p:nvPr>
            <p:extLst>
              <p:ext uri="{D42A27DB-BD31-4B8C-83A1-F6EECF244321}">
                <p14:modId xmlns:p14="http://schemas.microsoft.com/office/powerpoint/2010/main" val="2684600057"/>
              </p:ext>
            </p:extLst>
          </p:nvPr>
        </p:nvGraphicFramePr>
        <p:xfrm>
          <a:off x="431819" y="1655322"/>
          <a:ext cx="7512050" cy="2530475"/>
        </p:xfrm>
        <a:graphic>
          <a:graphicData uri="http://schemas.openxmlformats.org/drawingml/2006/table">
            <a:tbl>
              <a:tblPr firstRow="1" bandRow="1">
                <a:tableStyleId>{5C22544A-7EE6-4342-B048-85BDC9FD1C3A}</a:tableStyleId>
              </a:tblPr>
              <a:tblGrid>
                <a:gridCol w="1502410">
                  <a:extLst>
                    <a:ext uri="{9D8B030D-6E8A-4147-A177-3AD203B41FA5}">
                      <a16:colId xmlns:a16="http://schemas.microsoft.com/office/drawing/2014/main" val="1362985528"/>
                    </a:ext>
                  </a:extLst>
                </a:gridCol>
                <a:gridCol w="1502410">
                  <a:extLst>
                    <a:ext uri="{9D8B030D-6E8A-4147-A177-3AD203B41FA5}">
                      <a16:colId xmlns:a16="http://schemas.microsoft.com/office/drawing/2014/main" val="728788514"/>
                    </a:ext>
                  </a:extLst>
                </a:gridCol>
                <a:gridCol w="1502410">
                  <a:extLst>
                    <a:ext uri="{9D8B030D-6E8A-4147-A177-3AD203B41FA5}">
                      <a16:colId xmlns:a16="http://schemas.microsoft.com/office/drawing/2014/main" val="4155661516"/>
                    </a:ext>
                  </a:extLst>
                </a:gridCol>
                <a:gridCol w="1502410">
                  <a:extLst>
                    <a:ext uri="{9D8B030D-6E8A-4147-A177-3AD203B41FA5}">
                      <a16:colId xmlns:a16="http://schemas.microsoft.com/office/drawing/2014/main" val="1110037663"/>
                    </a:ext>
                  </a:extLst>
                </a:gridCol>
                <a:gridCol w="1502410">
                  <a:extLst>
                    <a:ext uri="{9D8B030D-6E8A-4147-A177-3AD203B41FA5}">
                      <a16:colId xmlns:a16="http://schemas.microsoft.com/office/drawing/2014/main" val="2891844195"/>
                    </a:ext>
                  </a:extLst>
                </a:gridCol>
              </a:tblGrid>
              <a:tr h="597017">
                <a:tc>
                  <a:txBody>
                    <a:bodyPr/>
                    <a:lstStyle/>
                    <a:p>
                      <a:pPr algn="ctr"/>
                      <a:endParaRPr lang="zh-CN" altLang="en-US" dirty="0"/>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dirty="0"/>
                        <a:t>CORA</a:t>
                      </a:r>
                      <a:endParaRPr lang="zh-CN" altLang="en-US" dirty="0"/>
                    </a:p>
                    <a:p>
                      <a:pPr algn="ctr"/>
                      <a:endParaRPr lang="zh-CN" altLang="en-US" dirty="0"/>
                    </a:p>
                  </a:txBody>
                  <a:tcPr/>
                </a:tc>
                <a:tc>
                  <a:txBody>
                    <a:bodyPr/>
                    <a:lstStyle/>
                    <a:p>
                      <a:pPr algn="ctr"/>
                      <a:r>
                        <a:rPr lang="en-US" altLang="zh-CN" dirty="0"/>
                        <a:t>PUBMED</a:t>
                      </a:r>
                      <a:endParaRPr lang="zh-CN" altLang="en-US" dirty="0"/>
                    </a:p>
                  </a:txBody>
                  <a:tcPr/>
                </a:tc>
                <a:tc>
                  <a:txBody>
                    <a:bodyPr/>
                    <a:lstStyle/>
                    <a:p>
                      <a:pPr algn="ctr"/>
                      <a:r>
                        <a:rPr lang="en-US" altLang="zh-CN" dirty="0"/>
                        <a:t>OGBN-ARXIV</a:t>
                      </a:r>
                      <a:endParaRPr lang="zh-CN" altLang="en-US" dirty="0"/>
                    </a:p>
                  </a:txBody>
                  <a:tcPr/>
                </a:tc>
                <a:tc>
                  <a:txBody>
                    <a:bodyPr/>
                    <a:lstStyle/>
                    <a:p>
                      <a:pPr algn="ctr"/>
                      <a:r>
                        <a:rPr lang="en-US" altLang="zh-CN" dirty="0"/>
                        <a:t>OGBN-PRODUCTS</a:t>
                      </a:r>
                      <a:endParaRPr lang="zh-CN" altLang="en-US" dirty="0"/>
                    </a:p>
                  </a:txBody>
                  <a:tcPr/>
                </a:tc>
                <a:extLst>
                  <a:ext uri="{0D108BD9-81ED-4DB2-BD59-A6C34878D82A}">
                    <a16:rowId xmlns:a16="http://schemas.microsoft.com/office/drawing/2014/main" val="1580479019"/>
                  </a:ext>
                </a:extLst>
              </a:tr>
              <a:tr h="607658">
                <a:tc>
                  <a:txBody>
                    <a:bodyPr/>
                    <a:lstStyle/>
                    <a:p>
                      <a:pPr algn="ctr"/>
                      <a:r>
                        <a:rPr lang="en-US" altLang="zh-CN" b="1" dirty="0"/>
                        <a:t>TAPE</a:t>
                      </a:r>
                      <a:endParaRPr lang="zh-CN" altLang="en-US" b="1" dirty="0"/>
                    </a:p>
                  </a:txBody>
                  <a:tcPr/>
                </a:tc>
                <a:tc>
                  <a:txBody>
                    <a:bodyPr/>
                    <a:lstStyle/>
                    <a:p>
                      <a:pPr algn="ctr"/>
                      <a:r>
                        <a:rPr lang="en-US" altLang="zh-CN" dirty="0"/>
                        <a:t>0.9119±0.0158</a:t>
                      </a:r>
                      <a:endParaRPr lang="zh-CN" altLang="en-US" dirty="0"/>
                    </a:p>
                  </a:txBody>
                  <a:tcPr/>
                </a:tc>
                <a:tc>
                  <a:txBody>
                    <a:bodyPr/>
                    <a:lstStyle/>
                    <a:p>
                      <a:pPr algn="ctr"/>
                      <a:r>
                        <a:rPr lang="en-US" altLang="zh-CN" dirty="0"/>
                        <a:t>0.9431±0.0043</a:t>
                      </a:r>
                      <a:endParaRPr lang="zh-CN" altLang="en-US" dirty="0"/>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dirty="0"/>
                        <a:t>0.7520±0.0003</a:t>
                      </a:r>
                      <a:endParaRPr lang="zh-CN" altLang="en-US" dirty="0"/>
                    </a:p>
                    <a:p>
                      <a:pPr algn="ctr"/>
                      <a:endParaRPr lang="zh-CN" altLang="en-US" dirty="0"/>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dirty="0"/>
                        <a:t>0.7996±0.0041</a:t>
                      </a:r>
                      <a:endParaRPr lang="zh-CN" altLang="en-US" dirty="0"/>
                    </a:p>
                  </a:txBody>
                  <a:tcPr/>
                </a:tc>
                <a:extLst>
                  <a:ext uri="{0D108BD9-81ED-4DB2-BD59-A6C34878D82A}">
                    <a16:rowId xmlns:a16="http://schemas.microsoft.com/office/drawing/2014/main" val="2469456054"/>
                  </a:ext>
                </a:extLst>
              </a:tr>
              <a:tr h="607658">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b="1" dirty="0"/>
                        <a:t>LLM-GNN</a:t>
                      </a:r>
                      <a:endParaRPr lang="zh-CN" altLang="en-US" b="1" dirty="0"/>
                    </a:p>
                    <a:p>
                      <a:pPr algn="ctr"/>
                      <a:endParaRPr lang="zh-CN" altLang="en-US" dirty="0"/>
                    </a:p>
                  </a:txBody>
                  <a:tcPr/>
                </a:tc>
                <a:tc>
                  <a:txBody>
                    <a:bodyPr/>
                    <a:lstStyle/>
                    <a:p>
                      <a:pPr algn="ctr"/>
                      <a:r>
                        <a:rPr lang="en-US" altLang="zh-CN" dirty="0"/>
                        <a:t>0.7496±0.0022</a:t>
                      </a:r>
                      <a:endParaRPr lang="zh-CN" altLang="en-US" dirty="0"/>
                    </a:p>
                  </a:txBody>
                  <a:tcPr/>
                </a:tc>
                <a:tc>
                  <a:txBody>
                    <a:bodyPr/>
                    <a:lstStyle/>
                    <a:p>
                      <a:pPr algn="ctr"/>
                      <a:r>
                        <a:rPr lang="en-US" altLang="zh-CN" dirty="0"/>
                        <a:t>0.6906±0.0032</a:t>
                      </a:r>
                      <a:endParaRPr lang="zh-CN" altLang="en-US" dirty="0"/>
                    </a:p>
                  </a:txBody>
                  <a:tcPr/>
                </a:tc>
                <a:tc>
                  <a:txBody>
                    <a:bodyPr/>
                    <a:lstStyle/>
                    <a:p>
                      <a:pPr algn="ctr"/>
                      <a:r>
                        <a:rPr lang="en-US" altLang="zh-CN" dirty="0"/>
                        <a:t>0.6606±0.0007</a:t>
                      </a:r>
                      <a:endParaRPr lang="zh-CN" altLang="en-US" dirty="0"/>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dirty="0"/>
                        <a:t>0.7432±0.0014</a:t>
                      </a:r>
                      <a:endParaRPr lang="zh-CN" altLang="en-US" dirty="0"/>
                    </a:p>
                  </a:txBody>
                  <a:tcPr/>
                </a:tc>
                <a:extLst>
                  <a:ext uri="{0D108BD9-81ED-4DB2-BD59-A6C34878D82A}">
                    <a16:rowId xmlns:a16="http://schemas.microsoft.com/office/drawing/2014/main" val="3120510754"/>
                  </a:ext>
                </a:extLst>
              </a:tr>
              <a:tr h="359071">
                <a:tc>
                  <a:txBody>
                    <a:bodyPr/>
                    <a:lstStyle/>
                    <a:p>
                      <a:pPr algn="ctr"/>
                      <a:r>
                        <a:rPr lang="en-US" altLang="zh-CN" b="1" dirty="0"/>
                        <a:t>GLEM-GNN</a:t>
                      </a:r>
                      <a:endParaRPr lang="zh-CN" altLang="en-US" b="1" dirty="0"/>
                    </a:p>
                  </a:txBody>
                  <a:tcPr/>
                </a:tc>
                <a:tc>
                  <a:txBody>
                    <a:bodyPr/>
                    <a:lstStyle/>
                    <a:p>
                      <a:pPr algn="ctr"/>
                      <a:r>
                        <a:rPr lang="en-US" altLang="zh-CN" dirty="0"/>
                        <a:t>-</a:t>
                      </a:r>
                      <a:endParaRPr lang="zh-CN" altLang="en-US" dirty="0"/>
                    </a:p>
                  </a:txBody>
                  <a:tcPr/>
                </a:tc>
                <a:tc>
                  <a:txBody>
                    <a:bodyPr/>
                    <a:lstStyle/>
                    <a:p>
                      <a:pPr algn="ctr"/>
                      <a:r>
                        <a:rPr lang="en-US" altLang="zh-CN" dirty="0"/>
                        <a:t>-</a:t>
                      </a:r>
                      <a:endParaRPr lang="zh-CN" altLang="en-US" dirty="0"/>
                    </a:p>
                  </a:txBody>
                  <a:tcPr/>
                </a:tc>
                <a:tc>
                  <a:txBody>
                    <a:bodyPr/>
                    <a:lstStyle/>
                    <a:p>
                      <a:pPr algn="ctr"/>
                      <a:r>
                        <a:rPr lang="en-US" altLang="zh-CN" dirty="0"/>
                        <a:t>0.7686±0.0019</a:t>
                      </a:r>
                      <a:endParaRPr lang="zh-CN" altLang="en-US" dirty="0"/>
                    </a:p>
                  </a:txBody>
                  <a:tcPr/>
                </a:tc>
                <a:tc>
                  <a:txBody>
                    <a:bodyPr/>
                    <a:lstStyle/>
                    <a:p>
                      <a:pPr algn="ctr"/>
                      <a:r>
                        <a:rPr lang="en-US" altLang="zh-CN" dirty="0"/>
                        <a:t>-</a:t>
                      </a:r>
                      <a:endParaRPr lang="zh-CN" altLang="en-US" dirty="0"/>
                    </a:p>
                  </a:txBody>
                  <a:tcPr/>
                </a:tc>
                <a:extLst>
                  <a:ext uri="{0D108BD9-81ED-4DB2-BD59-A6C34878D82A}">
                    <a16:rowId xmlns:a16="http://schemas.microsoft.com/office/drawing/2014/main" val="3303599195"/>
                  </a:ext>
                </a:extLst>
              </a:tr>
              <a:tr h="359071">
                <a:tc>
                  <a:txBody>
                    <a:bodyPr/>
                    <a:lstStyle/>
                    <a:p>
                      <a:pPr algn="ctr"/>
                      <a:r>
                        <a:rPr lang="en-US" altLang="zh-CN" b="1" dirty="0"/>
                        <a:t>GLEM-LM</a:t>
                      </a:r>
                      <a:endParaRPr lang="zh-CN" altLang="en-US" b="1" dirty="0"/>
                    </a:p>
                  </a:txBody>
                  <a:tcPr/>
                </a:tc>
                <a:tc>
                  <a:txBody>
                    <a:bodyPr/>
                    <a:lstStyle/>
                    <a:p>
                      <a:pPr algn="ctr"/>
                      <a:r>
                        <a:rPr lang="en-US" altLang="zh-CN" dirty="0"/>
                        <a:t>-</a:t>
                      </a:r>
                      <a:endParaRPr lang="zh-CN" altLang="en-US" dirty="0"/>
                    </a:p>
                  </a:txBody>
                  <a:tcPr/>
                </a:tc>
                <a:tc>
                  <a:txBody>
                    <a:bodyPr/>
                    <a:lstStyle/>
                    <a:p>
                      <a:pPr algn="ctr"/>
                      <a:r>
                        <a:rPr lang="en-US" altLang="zh-CN" dirty="0"/>
                        <a:t>-</a:t>
                      </a:r>
                      <a:endParaRPr lang="zh-CN" altLang="en-US" dirty="0"/>
                    </a:p>
                  </a:txBody>
                  <a:tcPr/>
                </a:tc>
                <a:tc>
                  <a:txBody>
                    <a:bodyPr/>
                    <a:lstStyle/>
                    <a:p>
                      <a:pPr algn="ctr"/>
                      <a:r>
                        <a:rPr lang="en-US" altLang="zh-CN" dirty="0"/>
                        <a:t>0.7617±0.0047</a:t>
                      </a:r>
                      <a:endParaRPr lang="zh-CN" altLang="en-US" dirty="0"/>
                    </a:p>
                  </a:txBody>
                  <a:tcPr/>
                </a:tc>
                <a:tc>
                  <a:txBody>
                    <a:bodyPr/>
                    <a:lstStyle/>
                    <a:p>
                      <a:pPr algn="ctr"/>
                      <a:r>
                        <a:rPr lang="en-US" altLang="zh-CN" dirty="0"/>
                        <a:t>-</a:t>
                      </a:r>
                      <a:endParaRPr lang="zh-CN" altLang="en-US" dirty="0"/>
                    </a:p>
                  </a:txBody>
                  <a:tcPr/>
                </a:tc>
                <a:extLst>
                  <a:ext uri="{0D108BD9-81ED-4DB2-BD59-A6C34878D82A}">
                    <a16:rowId xmlns:a16="http://schemas.microsoft.com/office/drawing/2014/main" val="4052307883"/>
                  </a:ext>
                </a:extLst>
              </a:tr>
            </a:tbl>
          </a:graphicData>
        </a:graphic>
      </p:graphicFrame>
      <p:pic>
        <p:nvPicPr>
          <p:cNvPr id="12" name="图片 11">
            <a:extLst>
              <a:ext uri="{FF2B5EF4-FFF2-40B4-BE49-F238E27FC236}">
                <a16:creationId xmlns:a16="http://schemas.microsoft.com/office/drawing/2014/main" id="{804F350A-793F-0229-5ED8-BF925A181DE5}"/>
              </a:ext>
            </a:extLst>
          </p:cNvPr>
          <p:cNvPicPr>
            <a:picLocks noChangeAspect="1"/>
          </p:cNvPicPr>
          <p:nvPr/>
        </p:nvPicPr>
        <p:blipFill>
          <a:blip r:embed="rId3"/>
          <a:stretch>
            <a:fillRect/>
          </a:stretch>
        </p:blipFill>
        <p:spPr>
          <a:xfrm>
            <a:off x="6083074" y="4373341"/>
            <a:ext cx="5060118" cy="1928027"/>
          </a:xfrm>
          <a:prstGeom prst="rect">
            <a:avLst/>
          </a:prstGeom>
        </p:spPr>
      </p:pic>
      <p:sp>
        <p:nvSpPr>
          <p:cNvPr id="13" name="文本框 12">
            <a:extLst>
              <a:ext uri="{FF2B5EF4-FFF2-40B4-BE49-F238E27FC236}">
                <a16:creationId xmlns:a16="http://schemas.microsoft.com/office/drawing/2014/main" id="{18E2D849-A2D3-5665-24EF-438671D6C6B3}"/>
              </a:ext>
            </a:extLst>
          </p:cNvPr>
          <p:cNvSpPr txBox="1"/>
          <p:nvPr/>
        </p:nvSpPr>
        <p:spPr>
          <a:xfrm>
            <a:off x="883920" y="4598083"/>
            <a:ext cx="4701314"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尤其是和</a:t>
            </a:r>
            <a:r>
              <a:rPr lang="en-US" altLang="zh-CN" dirty="0">
                <a:latin typeface="微软雅黑" panose="020B0503020204020204" pitchFamily="34" charset="-122"/>
                <a:ea typeface="微软雅黑" panose="020B0503020204020204" pitchFamily="34" charset="-122"/>
              </a:rPr>
              <a:t>LLM-as-Predictor</a:t>
            </a:r>
            <a:r>
              <a:rPr lang="zh-CN" altLang="en-US" dirty="0">
                <a:latin typeface="微软雅黑" panose="020B0503020204020204" pitchFamily="34" charset="-122"/>
                <a:ea typeface="微软雅黑" panose="020B0503020204020204" pitchFamily="34" charset="-122"/>
              </a:rPr>
              <a:t>对比，成本低很多，但效果却并没有逊色多少</a:t>
            </a:r>
          </a:p>
        </p:txBody>
      </p:sp>
      <p:sp>
        <p:nvSpPr>
          <p:cNvPr id="15" name="文本框 14">
            <a:extLst>
              <a:ext uri="{FF2B5EF4-FFF2-40B4-BE49-F238E27FC236}">
                <a16:creationId xmlns:a16="http://schemas.microsoft.com/office/drawing/2014/main" id="{81EA6C30-FC4A-1C7F-B5E4-686A828CA0AF}"/>
              </a:ext>
            </a:extLst>
          </p:cNvPr>
          <p:cNvSpPr txBox="1"/>
          <p:nvPr/>
        </p:nvSpPr>
        <p:spPr>
          <a:xfrm>
            <a:off x="2387600" y="5540111"/>
            <a:ext cx="1351280" cy="369332"/>
          </a:xfrm>
          <a:prstGeom prst="rect">
            <a:avLst/>
          </a:prstGeom>
          <a:noFill/>
        </p:spPr>
        <p:txBody>
          <a:bodyPr wrap="square">
            <a:spAutoFit/>
          </a:bodyPr>
          <a:lstStyle/>
          <a:p>
            <a:r>
              <a:rPr lang="zh-CN" altLang="en-US" b="1" dirty="0">
                <a:latin typeface="微软雅黑" panose="020B0503020204020204" pitchFamily="34" charset="-122"/>
                <a:ea typeface="微软雅黑" panose="020B0503020204020204" pitchFamily="34" charset="-122"/>
              </a:rPr>
              <a:t>未来可期！</a:t>
            </a:r>
          </a:p>
        </p:txBody>
      </p:sp>
    </p:spTree>
    <p:extLst>
      <p:ext uri="{BB962C8B-B14F-4D97-AF65-F5344CB8AC3E}">
        <p14:creationId xmlns:p14="http://schemas.microsoft.com/office/powerpoint/2010/main" val="20189237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22703-FFE9-C98D-ADE2-8BD9A64C51A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AD71587-22C2-76EB-0D4C-97DC82DAB761}"/>
              </a:ext>
            </a:extLst>
          </p:cNvPr>
          <p:cNvSpPr>
            <a:spLocks noGrp="1"/>
          </p:cNvSpPr>
          <p:nvPr>
            <p:ph type="title"/>
          </p:nvPr>
        </p:nvSpPr>
        <p:spPr/>
        <p:txBody>
          <a:bodyPr/>
          <a:lstStyle/>
          <a:p>
            <a:pPr defTabSz="914400">
              <a:lnSpc>
                <a:spcPct val="100000"/>
              </a:lnSpc>
              <a:defRPr/>
            </a:pPr>
            <a:r>
              <a:rPr lang="en-US" altLang="zh-CN" sz="4500" dirty="0">
                <a:solidFill>
                  <a:prstClr val="white"/>
                </a:solidFill>
                <a:latin typeface="Times New Roman" panose="02020603050405020304" pitchFamily="18" charset="0"/>
                <a:ea typeface="宋体" charset="-122"/>
                <a:cs typeface="Times New Roman" panose="02020603050405020304" pitchFamily="18" charset="0"/>
              </a:rPr>
              <a:t>Content</a:t>
            </a:r>
            <a:endParaRPr lang="zh-CN" altLang="en-US" sz="4500" dirty="0">
              <a:solidFill>
                <a:prstClr val="white"/>
              </a:solidFill>
              <a:latin typeface="Times New Roman" panose="02020603050405020304" pitchFamily="18" charset="0"/>
              <a:ea typeface="宋体"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F92C2448-EF64-CF6A-53D7-730652D9E98C}"/>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C63437-A4DD-47E2-B39F-B4494D074D76}" type="slidenum">
              <a:rPr kumimoji="0" lang="en-US" altLang="zh-CN" sz="1200" b="0" i="0" u="none" strike="noStrike" kern="1200" cap="none" spc="0" normalizeH="0" baseline="0" noProof="0" smtClean="0">
                <a:ln>
                  <a:noFill/>
                </a:ln>
                <a:solidFill>
                  <a:prstClr val="white"/>
                </a:solidFill>
                <a:effectLst/>
                <a:uLnTx/>
                <a:uFillTx/>
                <a:latin typeface="微软雅黑" pitchFamily="34" charset="-122"/>
                <a:ea typeface="微软雅黑"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53</a:t>
            </a:fld>
            <a:endParaRPr kumimoji="0" lang="en-US" altLang="zh-CN" sz="12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grpSp>
        <p:nvGrpSpPr>
          <p:cNvPr id="5" name="组合 4">
            <a:extLst>
              <a:ext uri="{FF2B5EF4-FFF2-40B4-BE49-F238E27FC236}">
                <a16:creationId xmlns:a16="http://schemas.microsoft.com/office/drawing/2014/main" id="{77BE47AB-F65D-401D-0522-DA26557CC1AC}"/>
              </a:ext>
            </a:extLst>
          </p:cNvPr>
          <p:cNvGrpSpPr/>
          <p:nvPr/>
        </p:nvGrpSpPr>
        <p:grpSpPr>
          <a:xfrm>
            <a:off x="2820987" y="2348880"/>
            <a:ext cx="6550025" cy="568325"/>
            <a:chOff x="1419225" y="1743075"/>
            <a:chExt cx="6550025" cy="568325"/>
          </a:xfrm>
          <a:solidFill>
            <a:srgbClr val="D6DCE5"/>
          </a:solidFill>
        </p:grpSpPr>
        <p:sp>
          <p:nvSpPr>
            <p:cNvPr id="7" name="同侧圆角矩形 12">
              <a:extLst>
                <a:ext uri="{FF2B5EF4-FFF2-40B4-BE49-F238E27FC236}">
                  <a16:creationId xmlns:a16="http://schemas.microsoft.com/office/drawing/2014/main" id="{12F43F00-B261-8BEC-4497-D54E80D5B890}"/>
                </a:ext>
              </a:extLst>
            </p:cNvPr>
            <p:cNvSpPr/>
            <p:nvPr/>
          </p:nvSpPr>
          <p:spPr>
            <a:xfrm rot="16200000">
              <a:off x="1558925" y="1603375"/>
              <a:ext cx="566738" cy="846138"/>
            </a:xfrm>
            <a:prstGeom prst="round2SameRect">
              <a:avLst/>
            </a:prstGeom>
            <a:grp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同侧圆角矩形 13">
              <a:extLst>
                <a:ext uri="{FF2B5EF4-FFF2-40B4-BE49-F238E27FC236}">
                  <a16:creationId xmlns:a16="http://schemas.microsoft.com/office/drawing/2014/main" id="{36BB5769-7737-9967-AFFE-60F58A064802}"/>
                </a:ext>
              </a:extLst>
            </p:cNvPr>
            <p:cNvSpPr/>
            <p:nvPr/>
          </p:nvSpPr>
          <p:spPr>
            <a:xfrm rot="16200000" flipV="1">
              <a:off x="4866482" y="-791369"/>
              <a:ext cx="565150" cy="5640387"/>
            </a:xfrm>
            <a:prstGeom prst="round2SameRect">
              <a:avLst/>
            </a:prstGeom>
            <a:grp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矩形 8">
              <a:extLst>
                <a:ext uri="{FF2B5EF4-FFF2-40B4-BE49-F238E27FC236}">
                  <a16:creationId xmlns:a16="http://schemas.microsoft.com/office/drawing/2014/main" id="{5C0432A7-9A91-142A-18FA-46F33441EA5E}"/>
                </a:ext>
              </a:extLst>
            </p:cNvPr>
            <p:cNvSpPr/>
            <p:nvPr/>
          </p:nvSpPr>
          <p:spPr>
            <a:xfrm>
              <a:off x="2386013" y="1785938"/>
              <a:ext cx="5543550" cy="5064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srgbClr val="00206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Background</a:t>
              </a:r>
              <a:r>
                <a:rPr kumimoji="0" lang="en-US" altLang="zh-CN" sz="22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endParaRPr kumimoji="0" lang="zh-CN" altLang="en-US" sz="22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矩形 6">
              <a:extLst>
                <a:ext uri="{FF2B5EF4-FFF2-40B4-BE49-F238E27FC236}">
                  <a16:creationId xmlns:a16="http://schemas.microsoft.com/office/drawing/2014/main" id="{F8B7A19A-CA01-38D0-1BA2-BE0FE53090DE}"/>
                </a:ext>
              </a:extLst>
            </p:cNvPr>
            <p:cNvSpPr>
              <a:spLocks noChangeArrowheads="1"/>
            </p:cNvSpPr>
            <p:nvPr/>
          </p:nvSpPr>
          <p:spPr bwMode="auto">
            <a:xfrm>
              <a:off x="1699934" y="1787922"/>
              <a:ext cx="352982" cy="492443"/>
            </a:xfrm>
            <a:prstGeom prst="rect">
              <a:avLst/>
            </a:prstGeom>
            <a:grp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2060"/>
                  </a:solidFill>
                  <a:effectLst/>
                  <a:uLnTx/>
                  <a:uFillTx/>
                  <a:latin typeface="Times New Roman" panose="02020603050405020304" pitchFamily="18" charset="0"/>
                  <a:ea typeface="黑体" pitchFamily="49" charset="-122"/>
                  <a:cs typeface="Times New Roman" panose="02020603050405020304" pitchFamily="18" charset="0"/>
                </a:rPr>
                <a:t>1</a:t>
              </a:r>
              <a:endParaRPr kumimoji="0" lang="ko-KR" altLang="en-US" sz="2600" b="1" i="0" u="none" strike="noStrike" kern="1200" cap="none" spc="0" normalizeH="0" baseline="0" noProof="0" dirty="0">
                <a:ln>
                  <a:noFill/>
                </a:ln>
                <a:solidFill>
                  <a:srgbClr val="002060"/>
                </a:solidFill>
                <a:effectLst/>
                <a:uLnTx/>
                <a:uFillTx/>
                <a:latin typeface="Times New Roman" panose="02020603050405020304" pitchFamily="18" charset="0"/>
                <a:ea typeface="黑体" pitchFamily="49" charset="-122"/>
                <a:cs typeface="Times New Roman" panose="02020603050405020304" pitchFamily="18" charset="0"/>
              </a:endParaRPr>
            </a:p>
          </p:txBody>
        </p:sp>
      </p:grpSp>
      <p:grpSp>
        <p:nvGrpSpPr>
          <p:cNvPr id="11" name="组合 17">
            <a:extLst>
              <a:ext uri="{FF2B5EF4-FFF2-40B4-BE49-F238E27FC236}">
                <a16:creationId xmlns:a16="http://schemas.microsoft.com/office/drawing/2014/main" id="{BAFFE49B-700A-BA59-D2C2-3F149B558469}"/>
              </a:ext>
            </a:extLst>
          </p:cNvPr>
          <p:cNvGrpSpPr>
            <a:grpSpLocks/>
          </p:cNvGrpSpPr>
          <p:nvPr/>
        </p:nvGrpSpPr>
        <p:grpSpPr bwMode="auto">
          <a:xfrm>
            <a:off x="2810779" y="3118831"/>
            <a:ext cx="6559550" cy="565150"/>
            <a:chOff x="1406525" y="2647950"/>
            <a:chExt cx="6559550" cy="565150"/>
          </a:xfrm>
          <a:solidFill>
            <a:srgbClr val="D6DCE5"/>
          </a:solidFill>
        </p:grpSpPr>
        <p:sp>
          <p:nvSpPr>
            <p:cNvPr id="12" name="同侧圆角矩形 10">
              <a:extLst>
                <a:ext uri="{FF2B5EF4-FFF2-40B4-BE49-F238E27FC236}">
                  <a16:creationId xmlns:a16="http://schemas.microsoft.com/office/drawing/2014/main" id="{35063717-6255-B032-5675-73F04E68E7BB}"/>
                </a:ext>
              </a:extLst>
            </p:cNvPr>
            <p:cNvSpPr>
              <a:spLocks/>
            </p:cNvSpPr>
            <p:nvPr/>
          </p:nvSpPr>
          <p:spPr bwMode="auto">
            <a:xfrm rot="-5400000">
              <a:off x="1547019" y="2507456"/>
              <a:ext cx="565150" cy="846137"/>
            </a:xfrm>
            <a:custGeom>
              <a:avLst/>
              <a:gdLst>
                <a:gd name="T0" fmla="*/ 94194 w 565150"/>
                <a:gd name="T1" fmla="*/ 0 h 846138"/>
                <a:gd name="T2" fmla="*/ 470956 w 565150"/>
                <a:gd name="T3" fmla="*/ 0 h 846138"/>
                <a:gd name="T4" fmla="*/ 565150 w 565150"/>
                <a:gd name="T5" fmla="*/ 94194 h 846138"/>
                <a:gd name="T6" fmla="*/ 565150 w 565150"/>
                <a:gd name="T7" fmla="*/ 846138 h 846138"/>
                <a:gd name="T8" fmla="*/ 565150 w 565150"/>
                <a:gd name="T9" fmla="*/ 846138 h 846138"/>
                <a:gd name="T10" fmla="*/ 0 w 565150"/>
                <a:gd name="T11" fmla="*/ 846138 h 846138"/>
                <a:gd name="T12" fmla="*/ 0 w 565150"/>
                <a:gd name="T13" fmla="*/ 846138 h 846138"/>
                <a:gd name="T14" fmla="*/ 0 w 565150"/>
                <a:gd name="T15" fmla="*/ 94194 h 846138"/>
                <a:gd name="T16" fmla="*/ 94194 w 565150"/>
                <a:gd name="T17" fmla="*/ 0 h 846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65150"/>
                <a:gd name="T28" fmla="*/ 0 h 846138"/>
                <a:gd name="T29" fmla="*/ 565150 w 565150"/>
                <a:gd name="T30" fmla="*/ 846138 h 846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65150" h="846138">
                  <a:moveTo>
                    <a:pt x="94194" y="0"/>
                  </a:moveTo>
                  <a:lnTo>
                    <a:pt x="470956" y="0"/>
                  </a:lnTo>
                  <a:cubicBezTo>
                    <a:pt x="522978" y="0"/>
                    <a:pt x="565150" y="42172"/>
                    <a:pt x="565150" y="94194"/>
                  </a:cubicBezTo>
                  <a:lnTo>
                    <a:pt x="565150" y="846138"/>
                  </a:lnTo>
                  <a:lnTo>
                    <a:pt x="0" y="846138"/>
                  </a:lnTo>
                  <a:lnTo>
                    <a:pt x="0" y="94194"/>
                  </a:lnTo>
                  <a:cubicBezTo>
                    <a:pt x="0" y="42172"/>
                    <a:pt x="42172" y="0"/>
                    <a:pt x="94194" y="0"/>
                  </a:cubicBezTo>
                  <a:close/>
                </a:path>
              </a:pathLst>
            </a:custGeom>
            <a:grpFill/>
            <a:ln w="9525">
              <a:noFill/>
              <a:round/>
              <a:headEnd/>
              <a:tailEnd/>
            </a:ln>
            <a:effectLst>
              <a:outerShdw dist="20000" dir="5400000" rotWithShape="0">
                <a:srgbClr val="808080">
                  <a:alpha val="37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Times New Roman" panose="02020603050405020304" pitchFamily="18" charset="0"/>
                <a:ea typeface="宋体" charset="-122"/>
                <a:cs typeface="Times New Roman" panose="02020603050405020304" pitchFamily="18" charset="0"/>
              </a:endParaRPr>
            </a:p>
          </p:txBody>
        </p:sp>
        <p:sp>
          <p:nvSpPr>
            <p:cNvPr id="13" name="同侧圆角矩形 11">
              <a:extLst>
                <a:ext uri="{FF2B5EF4-FFF2-40B4-BE49-F238E27FC236}">
                  <a16:creationId xmlns:a16="http://schemas.microsoft.com/office/drawing/2014/main" id="{FC205626-F1DE-BB49-C0EF-D5814865AA55}"/>
                </a:ext>
              </a:extLst>
            </p:cNvPr>
            <p:cNvSpPr>
              <a:spLocks/>
            </p:cNvSpPr>
            <p:nvPr/>
          </p:nvSpPr>
          <p:spPr bwMode="auto">
            <a:xfrm rot="16200000" flipV="1">
              <a:off x="4862513" y="109537"/>
              <a:ext cx="565150" cy="5641975"/>
            </a:xfrm>
            <a:custGeom>
              <a:avLst/>
              <a:gdLst>
                <a:gd name="T0" fmla="*/ 94194 w 565150"/>
                <a:gd name="T1" fmla="*/ 0 h 5641975"/>
                <a:gd name="T2" fmla="*/ 470956 w 565150"/>
                <a:gd name="T3" fmla="*/ 0 h 5641975"/>
                <a:gd name="T4" fmla="*/ 565150 w 565150"/>
                <a:gd name="T5" fmla="*/ 94194 h 5641975"/>
                <a:gd name="T6" fmla="*/ 565150 w 565150"/>
                <a:gd name="T7" fmla="*/ 5641975 h 5641975"/>
                <a:gd name="T8" fmla="*/ 565150 w 565150"/>
                <a:gd name="T9" fmla="*/ 5641975 h 5641975"/>
                <a:gd name="T10" fmla="*/ 0 w 565150"/>
                <a:gd name="T11" fmla="*/ 5641975 h 5641975"/>
                <a:gd name="T12" fmla="*/ 0 w 565150"/>
                <a:gd name="T13" fmla="*/ 5641975 h 5641975"/>
                <a:gd name="T14" fmla="*/ 0 w 565150"/>
                <a:gd name="T15" fmla="*/ 94194 h 5641975"/>
                <a:gd name="T16" fmla="*/ 94194 w 565150"/>
                <a:gd name="T17" fmla="*/ 0 h 56419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65150"/>
                <a:gd name="T28" fmla="*/ 0 h 5641975"/>
                <a:gd name="T29" fmla="*/ 565150 w 565150"/>
                <a:gd name="T30" fmla="*/ 5641975 h 56419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65150" h="5641975">
                  <a:moveTo>
                    <a:pt x="94194" y="0"/>
                  </a:moveTo>
                  <a:lnTo>
                    <a:pt x="470956" y="0"/>
                  </a:lnTo>
                  <a:cubicBezTo>
                    <a:pt x="522978" y="0"/>
                    <a:pt x="565150" y="42172"/>
                    <a:pt x="565150" y="94194"/>
                  </a:cubicBezTo>
                  <a:lnTo>
                    <a:pt x="565150" y="5641975"/>
                  </a:lnTo>
                  <a:lnTo>
                    <a:pt x="0" y="5641975"/>
                  </a:lnTo>
                  <a:lnTo>
                    <a:pt x="0" y="94194"/>
                  </a:lnTo>
                  <a:cubicBezTo>
                    <a:pt x="0" y="42172"/>
                    <a:pt x="42172" y="0"/>
                    <a:pt x="94194" y="0"/>
                  </a:cubicBezTo>
                  <a:close/>
                </a:path>
              </a:pathLst>
            </a:custGeom>
            <a:grpFill/>
            <a:ln w="9525">
              <a:noFill/>
              <a:round/>
              <a:headEnd/>
              <a:tailEnd/>
            </a:ln>
            <a:effectLst>
              <a:outerShdw dist="20000" dir="5400000" rotWithShape="0">
                <a:srgbClr val="808080">
                  <a:alpha val="37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Times New Roman" panose="02020603050405020304" pitchFamily="18" charset="0"/>
                <a:ea typeface="宋体" charset="-122"/>
                <a:cs typeface="Times New Roman" panose="02020603050405020304" pitchFamily="18" charset="0"/>
              </a:endParaRPr>
            </a:p>
          </p:txBody>
        </p:sp>
        <p:sp>
          <p:nvSpPr>
            <p:cNvPr id="14" name="同侧圆角矩形 19">
              <a:extLst>
                <a:ext uri="{FF2B5EF4-FFF2-40B4-BE49-F238E27FC236}">
                  <a16:creationId xmlns:a16="http://schemas.microsoft.com/office/drawing/2014/main" id="{30A16285-480E-8312-EE86-D250627DCD34}"/>
                </a:ext>
              </a:extLst>
            </p:cNvPr>
            <p:cNvSpPr/>
            <p:nvPr/>
          </p:nvSpPr>
          <p:spPr>
            <a:xfrm rot="16200000">
              <a:off x="1304925" y="2803524"/>
              <a:ext cx="509588" cy="258763"/>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206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矩形 14">
              <a:extLst>
                <a:ext uri="{FF2B5EF4-FFF2-40B4-BE49-F238E27FC236}">
                  <a16:creationId xmlns:a16="http://schemas.microsoft.com/office/drawing/2014/main" id="{E159A44C-7AD3-7B08-3C83-3C3653A9B1C4}"/>
                </a:ext>
              </a:extLst>
            </p:cNvPr>
            <p:cNvSpPr/>
            <p:nvPr/>
          </p:nvSpPr>
          <p:spPr>
            <a:xfrm>
              <a:off x="2381250" y="2690812"/>
              <a:ext cx="5543550" cy="504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sz="22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LLM  +  Graph</a:t>
              </a:r>
              <a:endParaRPr kumimoji="0" lang="en-US" altLang="zh-CN" sz="2200" b="1" i="0" u="none" strike="noStrike" kern="1200" cap="none" spc="0" normalizeH="0" baseline="0" noProof="0" dirty="0">
                <a:ln>
                  <a:noFill/>
                </a:ln>
                <a:solidFill>
                  <a:srgbClr val="00206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矩形 15">
              <a:extLst>
                <a:ext uri="{FF2B5EF4-FFF2-40B4-BE49-F238E27FC236}">
                  <a16:creationId xmlns:a16="http://schemas.microsoft.com/office/drawing/2014/main" id="{C394662F-4F14-3AA8-3CD5-F2B1ED1BD829}"/>
                </a:ext>
              </a:extLst>
            </p:cNvPr>
            <p:cNvSpPr/>
            <p:nvPr/>
          </p:nvSpPr>
          <p:spPr>
            <a:xfrm>
              <a:off x="1717675" y="2701925"/>
              <a:ext cx="352425" cy="504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2060"/>
                  </a:solidFill>
                  <a:effectLst/>
                  <a:uLnTx/>
                  <a:uFillTx/>
                  <a:latin typeface="Times New Roman" panose="02020603050405020304" pitchFamily="18" charset="0"/>
                  <a:ea typeface="黑体" pitchFamily="49" charset="-122"/>
                  <a:cs typeface="Times New Roman" panose="02020603050405020304" pitchFamily="18" charset="0"/>
                </a:rPr>
                <a:t>2</a:t>
              </a:r>
              <a:endParaRPr kumimoji="0" lang="zh-CN" altLang="en-US" sz="2600" b="1" i="0" u="none" strike="noStrike" kern="1200" cap="none" spc="0" normalizeH="0" baseline="0" noProof="0" dirty="0">
                <a:ln>
                  <a:noFill/>
                </a:ln>
                <a:solidFill>
                  <a:srgbClr val="002060"/>
                </a:solidFill>
                <a:effectLst/>
                <a:uLnTx/>
                <a:uFillTx/>
                <a:latin typeface="Times New Roman" panose="02020603050405020304" pitchFamily="18" charset="0"/>
                <a:ea typeface="黑体" pitchFamily="49" charset="-122"/>
                <a:cs typeface="Times New Roman" panose="02020603050405020304" pitchFamily="18" charset="0"/>
              </a:endParaRPr>
            </a:p>
          </p:txBody>
        </p:sp>
      </p:grpSp>
      <p:grpSp>
        <p:nvGrpSpPr>
          <p:cNvPr id="17" name="组合 6">
            <a:extLst>
              <a:ext uri="{FF2B5EF4-FFF2-40B4-BE49-F238E27FC236}">
                <a16:creationId xmlns:a16="http://schemas.microsoft.com/office/drawing/2014/main" id="{0FBAC93B-74DA-BD9E-06E2-06F298D4B50A}"/>
              </a:ext>
            </a:extLst>
          </p:cNvPr>
          <p:cNvGrpSpPr>
            <a:grpSpLocks/>
          </p:cNvGrpSpPr>
          <p:nvPr/>
        </p:nvGrpSpPr>
        <p:grpSpPr bwMode="auto">
          <a:xfrm>
            <a:off x="2799644" y="3875381"/>
            <a:ext cx="6559553" cy="565150"/>
            <a:chOff x="1406525" y="3548063"/>
            <a:chExt cx="6627814" cy="565150"/>
          </a:xfrm>
          <a:solidFill>
            <a:schemeClr val="accent5">
              <a:lumMod val="75000"/>
            </a:schemeClr>
          </a:solidFill>
        </p:grpSpPr>
        <p:sp>
          <p:nvSpPr>
            <p:cNvPr id="18" name="同侧圆角矩形 16">
              <a:extLst>
                <a:ext uri="{FF2B5EF4-FFF2-40B4-BE49-F238E27FC236}">
                  <a16:creationId xmlns:a16="http://schemas.microsoft.com/office/drawing/2014/main" id="{103C16D2-ABF5-76B9-F549-9374FD55D5BA}"/>
                </a:ext>
              </a:extLst>
            </p:cNvPr>
            <p:cNvSpPr>
              <a:spLocks/>
            </p:cNvSpPr>
            <p:nvPr/>
          </p:nvSpPr>
          <p:spPr bwMode="auto">
            <a:xfrm rot="-5400000">
              <a:off x="1547019" y="3407569"/>
              <a:ext cx="565150" cy="846138"/>
            </a:xfrm>
            <a:custGeom>
              <a:avLst/>
              <a:gdLst>
                <a:gd name="T0" fmla="*/ 94194 w 565150"/>
                <a:gd name="T1" fmla="*/ 0 h 846138"/>
                <a:gd name="T2" fmla="*/ 470956 w 565150"/>
                <a:gd name="T3" fmla="*/ 0 h 846138"/>
                <a:gd name="T4" fmla="*/ 565150 w 565150"/>
                <a:gd name="T5" fmla="*/ 94194 h 846138"/>
                <a:gd name="T6" fmla="*/ 565150 w 565150"/>
                <a:gd name="T7" fmla="*/ 846138 h 846138"/>
                <a:gd name="T8" fmla="*/ 565150 w 565150"/>
                <a:gd name="T9" fmla="*/ 846138 h 846138"/>
                <a:gd name="T10" fmla="*/ 0 w 565150"/>
                <a:gd name="T11" fmla="*/ 846138 h 846138"/>
                <a:gd name="T12" fmla="*/ 0 w 565150"/>
                <a:gd name="T13" fmla="*/ 846138 h 846138"/>
                <a:gd name="T14" fmla="*/ 0 w 565150"/>
                <a:gd name="T15" fmla="*/ 94194 h 846138"/>
                <a:gd name="T16" fmla="*/ 94194 w 565150"/>
                <a:gd name="T17" fmla="*/ 0 h 846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65150"/>
                <a:gd name="T28" fmla="*/ 0 h 846138"/>
                <a:gd name="T29" fmla="*/ 565150 w 565150"/>
                <a:gd name="T30" fmla="*/ 846138 h 846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65150" h="846138">
                  <a:moveTo>
                    <a:pt x="94194" y="0"/>
                  </a:moveTo>
                  <a:lnTo>
                    <a:pt x="470956" y="0"/>
                  </a:lnTo>
                  <a:cubicBezTo>
                    <a:pt x="522978" y="0"/>
                    <a:pt x="565150" y="42172"/>
                    <a:pt x="565150" y="94194"/>
                  </a:cubicBezTo>
                  <a:lnTo>
                    <a:pt x="565150" y="846138"/>
                  </a:lnTo>
                  <a:lnTo>
                    <a:pt x="0" y="846138"/>
                  </a:lnTo>
                  <a:lnTo>
                    <a:pt x="0" y="94194"/>
                  </a:lnTo>
                  <a:cubicBezTo>
                    <a:pt x="0" y="42172"/>
                    <a:pt x="42172" y="0"/>
                    <a:pt x="94194" y="0"/>
                  </a:cubicBezTo>
                  <a:close/>
                </a:path>
              </a:pathLst>
            </a:custGeom>
            <a:grpFill/>
            <a:ln w="9525">
              <a:noFill/>
              <a:round/>
              <a:headEnd/>
              <a:tailEnd/>
            </a:ln>
            <a:effectLst>
              <a:outerShdw dist="20000" dir="5400000" rotWithShape="0">
                <a:srgbClr val="808080">
                  <a:alpha val="37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ea typeface="宋体" charset="-122"/>
                <a:cs typeface="Times New Roman" panose="02020603050405020304" pitchFamily="18" charset="0"/>
              </a:endParaRPr>
            </a:p>
          </p:txBody>
        </p:sp>
        <p:sp>
          <p:nvSpPr>
            <p:cNvPr id="19" name="同侧圆角矩形 17">
              <a:extLst>
                <a:ext uri="{FF2B5EF4-FFF2-40B4-BE49-F238E27FC236}">
                  <a16:creationId xmlns:a16="http://schemas.microsoft.com/office/drawing/2014/main" id="{D9A8CC66-A462-BFE8-B91E-EE6DD0CE6566}"/>
                </a:ext>
              </a:extLst>
            </p:cNvPr>
            <p:cNvSpPr>
              <a:spLocks/>
            </p:cNvSpPr>
            <p:nvPr/>
          </p:nvSpPr>
          <p:spPr bwMode="auto">
            <a:xfrm rot="16200000" flipV="1">
              <a:off x="4931570" y="1010444"/>
              <a:ext cx="565150" cy="5640388"/>
            </a:xfrm>
            <a:custGeom>
              <a:avLst/>
              <a:gdLst>
                <a:gd name="T0" fmla="*/ 94194 w 565150"/>
                <a:gd name="T1" fmla="*/ 0 h 5640388"/>
                <a:gd name="T2" fmla="*/ 470956 w 565150"/>
                <a:gd name="T3" fmla="*/ 0 h 5640388"/>
                <a:gd name="T4" fmla="*/ 565150 w 565150"/>
                <a:gd name="T5" fmla="*/ 94194 h 5640388"/>
                <a:gd name="T6" fmla="*/ 565150 w 565150"/>
                <a:gd name="T7" fmla="*/ 5640388 h 5640388"/>
                <a:gd name="T8" fmla="*/ 565150 w 565150"/>
                <a:gd name="T9" fmla="*/ 5640388 h 5640388"/>
                <a:gd name="T10" fmla="*/ 0 w 565150"/>
                <a:gd name="T11" fmla="*/ 5640388 h 5640388"/>
                <a:gd name="T12" fmla="*/ 0 w 565150"/>
                <a:gd name="T13" fmla="*/ 5640388 h 5640388"/>
                <a:gd name="T14" fmla="*/ 0 w 565150"/>
                <a:gd name="T15" fmla="*/ 94194 h 5640388"/>
                <a:gd name="T16" fmla="*/ 94194 w 565150"/>
                <a:gd name="T17" fmla="*/ 0 h 56403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65150"/>
                <a:gd name="T28" fmla="*/ 0 h 5640388"/>
                <a:gd name="T29" fmla="*/ 565150 w 565150"/>
                <a:gd name="T30" fmla="*/ 5640388 h 564038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65150" h="5640388">
                  <a:moveTo>
                    <a:pt x="94194" y="0"/>
                  </a:moveTo>
                  <a:lnTo>
                    <a:pt x="470956" y="0"/>
                  </a:lnTo>
                  <a:cubicBezTo>
                    <a:pt x="522978" y="0"/>
                    <a:pt x="565150" y="42172"/>
                    <a:pt x="565150" y="94194"/>
                  </a:cubicBezTo>
                  <a:lnTo>
                    <a:pt x="565150" y="5640388"/>
                  </a:lnTo>
                  <a:lnTo>
                    <a:pt x="0" y="5640388"/>
                  </a:lnTo>
                  <a:lnTo>
                    <a:pt x="0" y="94194"/>
                  </a:lnTo>
                  <a:cubicBezTo>
                    <a:pt x="0" y="42172"/>
                    <a:pt x="42172" y="0"/>
                    <a:pt x="94194" y="0"/>
                  </a:cubicBezTo>
                  <a:close/>
                </a:path>
              </a:pathLst>
            </a:custGeom>
            <a:grpFill/>
            <a:ln w="9525">
              <a:noFill/>
              <a:round/>
              <a:headEnd/>
              <a:tailEnd/>
            </a:ln>
            <a:effectLst>
              <a:outerShdw dist="20000" dir="5400000" rotWithShape="0">
                <a:srgbClr val="808080">
                  <a:alpha val="37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ea typeface="宋体" charset="-122"/>
                <a:cs typeface="Times New Roman" panose="02020603050405020304" pitchFamily="18" charset="0"/>
              </a:endParaRPr>
            </a:p>
          </p:txBody>
        </p:sp>
        <p:sp>
          <p:nvSpPr>
            <p:cNvPr id="20" name="矩形 22">
              <a:extLst>
                <a:ext uri="{FF2B5EF4-FFF2-40B4-BE49-F238E27FC236}">
                  <a16:creationId xmlns:a16="http://schemas.microsoft.com/office/drawing/2014/main" id="{7C3EECEF-04AF-CCFE-47BD-D61D3159EDE0}"/>
                </a:ext>
              </a:extLst>
            </p:cNvPr>
            <p:cNvSpPr>
              <a:spLocks noChangeArrowheads="1"/>
            </p:cNvSpPr>
            <p:nvPr/>
          </p:nvSpPr>
          <p:spPr bwMode="auto">
            <a:xfrm>
              <a:off x="1723747" y="3588122"/>
              <a:ext cx="356655" cy="492443"/>
            </a:xfrm>
            <a:prstGeom prst="rect">
              <a:avLst/>
            </a:prstGeom>
            <a:grp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ko-KR" sz="2600" b="1" i="0" u="none" strike="noStrike" kern="1200" cap="none" spc="0" normalizeH="0" baseline="0" noProof="0" dirty="0">
                  <a:ln>
                    <a:noFill/>
                  </a:ln>
                  <a:solidFill>
                    <a:schemeClr val="bg1"/>
                  </a:solidFill>
                  <a:effectLst/>
                  <a:uLnTx/>
                  <a:uFillTx/>
                  <a:latin typeface="Times New Roman" panose="02020603050405020304" pitchFamily="18" charset="0"/>
                  <a:ea typeface="黑体" panose="02010609060101010101" pitchFamily="49" charset="-122"/>
                  <a:cs typeface="Times New Roman" panose="02020603050405020304" pitchFamily="18" charset="0"/>
                </a:rPr>
                <a:t>3</a:t>
              </a:r>
              <a:endParaRPr kumimoji="0" lang="ko-KR" altLang="en-US" sz="2600" b="1" i="0" u="none" strike="noStrike" kern="1200" cap="none" spc="0" normalizeH="0" baseline="0" noProof="0" dirty="0">
                <a:ln>
                  <a:noFill/>
                </a:ln>
                <a:solidFill>
                  <a:schemeClr val="bg1"/>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21" name="矩形 20">
            <a:extLst>
              <a:ext uri="{FF2B5EF4-FFF2-40B4-BE49-F238E27FC236}">
                <a16:creationId xmlns:a16="http://schemas.microsoft.com/office/drawing/2014/main" id="{319DF3A5-3E52-7911-2A74-3EBAFFD8A401}"/>
              </a:ext>
            </a:extLst>
          </p:cNvPr>
          <p:cNvSpPr/>
          <p:nvPr/>
        </p:nvSpPr>
        <p:spPr>
          <a:xfrm>
            <a:off x="3781536" y="3945899"/>
            <a:ext cx="5645485" cy="43088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Other Ideas</a:t>
            </a:r>
            <a:endParaRPr kumimoji="0" lang="zh-CN" altLang="en-US" sz="2200" b="1" i="0" u="none" strike="noStrike" kern="1200" cap="none" spc="0" normalizeH="0" baseline="0" noProof="0" dirty="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0639834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82A52B-CDA3-8EE1-4187-231701E9B8F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BD2437C-A825-03EE-0D79-923BBEEA2EFE}"/>
              </a:ext>
            </a:extLst>
          </p:cNvPr>
          <p:cNvSpPr>
            <a:spLocks noGrp="1"/>
          </p:cNvSpPr>
          <p:nvPr>
            <p:ph type="title"/>
          </p:nvPr>
        </p:nvSpPr>
        <p:spPr/>
        <p:txBody>
          <a:bodyPr/>
          <a:lstStyle/>
          <a:p>
            <a:pPr defTabSz="914400">
              <a:lnSpc>
                <a:spcPct val="100000"/>
              </a:lnSpc>
              <a:defRPr/>
            </a:pPr>
            <a:r>
              <a:rPr lang="en-US" altLang="zh-CN" sz="4500" dirty="0">
                <a:solidFill>
                  <a:prstClr val="white"/>
                </a:solidFill>
                <a:latin typeface="Times New Roman" panose="02020603050405020304" pitchFamily="18" charset="0"/>
                <a:ea typeface="宋体" charset="-122"/>
                <a:cs typeface="Times New Roman" panose="02020603050405020304" pitchFamily="18" charset="0"/>
              </a:rPr>
              <a:t>Other Ideas</a:t>
            </a:r>
            <a:endParaRPr lang="zh-CN" altLang="en-US" sz="4500" dirty="0">
              <a:solidFill>
                <a:prstClr val="white"/>
              </a:solidFill>
              <a:latin typeface="Times New Roman" panose="02020603050405020304" pitchFamily="18" charset="0"/>
              <a:ea typeface="宋体"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C0B5A942-6974-CB7C-5274-0A2A79FAAB5A}"/>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C63437-A4DD-47E2-B39F-B4494D074D76}" type="slidenum">
              <a:rPr kumimoji="0" lang="en-US" altLang="zh-CN" sz="1200" b="0" i="0" u="none" strike="noStrike" kern="1200" cap="none" spc="0" normalizeH="0" baseline="0" noProof="0" smtClean="0">
                <a:ln>
                  <a:noFill/>
                </a:ln>
                <a:solidFill>
                  <a:prstClr val="white"/>
                </a:solidFill>
                <a:effectLst/>
                <a:uLnTx/>
                <a:uFillTx/>
                <a:latin typeface="微软雅黑" pitchFamily="34" charset="-122"/>
                <a:ea typeface="微软雅黑"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54</a:t>
            </a:fld>
            <a:endParaRPr kumimoji="0" lang="en-US" altLang="zh-CN" sz="12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6" name="文本框 5">
            <a:extLst>
              <a:ext uri="{FF2B5EF4-FFF2-40B4-BE49-F238E27FC236}">
                <a16:creationId xmlns:a16="http://schemas.microsoft.com/office/drawing/2014/main" id="{D7B48A92-FDB6-75FA-C1D4-4B5113DD0EE0}"/>
              </a:ext>
            </a:extLst>
          </p:cNvPr>
          <p:cNvSpPr txBox="1"/>
          <p:nvPr/>
        </p:nvSpPr>
        <p:spPr>
          <a:xfrm>
            <a:off x="553739" y="6104643"/>
            <a:ext cx="11856640" cy="60016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[1] Galkin M, Yuan X, Mostafa H, et al. Towards foundation models for knowledge graph reasoning[J].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arXiv</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preprint arXiv:2310.04562, 2023.</a:t>
            </a:r>
            <a:b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b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[2] Mao H, Chen Z, Tang W, et al. Graph Foundation Models[J].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arXiv</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preprint arXiv:2402.02216, 2024.</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endParaRPr>
          </a:p>
        </p:txBody>
      </p:sp>
      <p:sp>
        <p:nvSpPr>
          <p:cNvPr id="4" name="文本框 3">
            <a:extLst>
              <a:ext uri="{FF2B5EF4-FFF2-40B4-BE49-F238E27FC236}">
                <a16:creationId xmlns:a16="http://schemas.microsoft.com/office/drawing/2014/main" id="{4103AA0F-1B3E-2C8E-9898-D77BB0EE1589}"/>
              </a:ext>
            </a:extLst>
          </p:cNvPr>
          <p:cNvSpPr txBox="1"/>
          <p:nvPr/>
        </p:nvSpPr>
        <p:spPr>
          <a:xfrm>
            <a:off x="553739" y="1219696"/>
            <a:ext cx="6328832" cy="461665"/>
          </a:xfrm>
          <a:prstGeom prst="rect">
            <a:avLst/>
          </a:prstGeom>
          <a:noFill/>
        </p:spPr>
        <p:txBody>
          <a:bodyPr wrap="square">
            <a:spAutoFit/>
          </a:bodyPr>
          <a:lstStyle/>
          <a:p>
            <a:r>
              <a:rPr lang="en-US" altLang="zh-CN" sz="2400" b="1" dirty="0">
                <a:solidFill>
                  <a:srgbClr val="1C1C1C"/>
                </a:solidFill>
                <a:latin typeface="Times New Roman" pitchFamily="18" charset="0"/>
                <a:ea typeface="Microsoft YaHei" pitchFamily="50"/>
                <a:cs typeface="Times New Roman" panose="02020603050405020304" pitchFamily="18" charset="0"/>
              </a:rPr>
              <a:t>Transferable invariances:  </a:t>
            </a:r>
            <a:r>
              <a:rPr lang="zh-CN" altLang="en-US" sz="2400" b="1" dirty="0">
                <a:solidFill>
                  <a:srgbClr val="1C1C1C"/>
                </a:solidFill>
                <a:latin typeface="Times New Roman" pitchFamily="18" charset="0"/>
                <a:ea typeface="Microsoft YaHei" pitchFamily="50"/>
                <a:cs typeface="Times New Roman" panose="02020603050405020304" pitchFamily="18" charset="0"/>
              </a:rPr>
              <a:t>图元</a:t>
            </a:r>
            <a:endParaRPr lang="zh-CN" altLang="en-US" sz="2400" dirty="0"/>
          </a:p>
        </p:txBody>
      </p:sp>
      <p:pic>
        <p:nvPicPr>
          <p:cNvPr id="7" name="图片 6">
            <a:extLst>
              <a:ext uri="{FF2B5EF4-FFF2-40B4-BE49-F238E27FC236}">
                <a16:creationId xmlns:a16="http://schemas.microsoft.com/office/drawing/2014/main" id="{B73F724F-DCB4-22A7-4985-AA0FB4A66AA6}"/>
              </a:ext>
            </a:extLst>
          </p:cNvPr>
          <p:cNvPicPr>
            <a:picLocks noChangeAspect="1"/>
          </p:cNvPicPr>
          <p:nvPr/>
        </p:nvPicPr>
        <p:blipFill>
          <a:blip r:embed="rId3"/>
          <a:stretch>
            <a:fillRect/>
          </a:stretch>
        </p:blipFill>
        <p:spPr>
          <a:xfrm>
            <a:off x="1150121" y="2277479"/>
            <a:ext cx="3685816" cy="2737941"/>
          </a:xfrm>
          <a:prstGeom prst="rect">
            <a:avLst/>
          </a:prstGeom>
        </p:spPr>
      </p:pic>
      <p:sp>
        <p:nvSpPr>
          <p:cNvPr id="8" name="文本框 7">
            <a:extLst>
              <a:ext uri="{FF2B5EF4-FFF2-40B4-BE49-F238E27FC236}">
                <a16:creationId xmlns:a16="http://schemas.microsoft.com/office/drawing/2014/main" id="{252A35E3-639B-DE96-2517-17E5AA6E5391}"/>
              </a:ext>
            </a:extLst>
          </p:cNvPr>
          <p:cNvSpPr txBox="1"/>
          <p:nvPr/>
        </p:nvSpPr>
        <p:spPr>
          <a:xfrm>
            <a:off x="5690130" y="2347421"/>
            <a:ext cx="5453062" cy="2308324"/>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NLP</a:t>
            </a:r>
            <a:r>
              <a:rPr lang="zh-CN" altLang="en-US" dirty="0">
                <a:latin typeface="微软雅黑" panose="020B0503020204020204" pitchFamily="34" charset="-122"/>
                <a:ea typeface="微软雅黑" panose="020B0503020204020204" pitchFamily="34" charset="-122"/>
              </a:rPr>
              <a:t>中，假设更换词典。根据语言的模式可以从一定程度上解读出真实的含义：</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Ifmmp</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xpsme</a:t>
            </a:r>
            <a:r>
              <a:rPr lang="en-US" altLang="zh-CN" dirty="0">
                <a:latin typeface="微软雅黑" panose="020B0503020204020204" pitchFamily="34" charset="-122"/>
                <a:ea typeface="微软雅黑" panose="020B0503020204020204" pitchFamily="34" charset="-122"/>
              </a:rPr>
              <a:t>!</a:t>
            </a: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这提示着存在一种不变的单元传递信息。即使真实世界中的词汇改变，在表征空间中的分布</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位置是不变的</a:t>
            </a:r>
          </a:p>
        </p:txBody>
      </p:sp>
    </p:spTree>
    <p:extLst>
      <p:ext uri="{BB962C8B-B14F-4D97-AF65-F5344CB8AC3E}">
        <p14:creationId xmlns:p14="http://schemas.microsoft.com/office/powerpoint/2010/main" val="282556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8E33C6-D020-55E8-7227-8D9D6C68B3F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9075995-233D-28D2-A652-F80CB19165BB}"/>
              </a:ext>
            </a:extLst>
          </p:cNvPr>
          <p:cNvSpPr>
            <a:spLocks noGrp="1"/>
          </p:cNvSpPr>
          <p:nvPr>
            <p:ph type="title"/>
          </p:nvPr>
        </p:nvSpPr>
        <p:spPr/>
        <p:txBody>
          <a:bodyPr/>
          <a:lstStyle/>
          <a:p>
            <a:pPr defTabSz="914400">
              <a:lnSpc>
                <a:spcPct val="100000"/>
              </a:lnSpc>
              <a:defRPr/>
            </a:pPr>
            <a:r>
              <a:rPr lang="en-US" altLang="zh-CN" sz="4500" dirty="0">
                <a:solidFill>
                  <a:prstClr val="white"/>
                </a:solidFill>
                <a:latin typeface="Times New Roman" panose="02020603050405020304" pitchFamily="18" charset="0"/>
                <a:ea typeface="宋体" charset="-122"/>
                <a:cs typeface="Times New Roman" panose="02020603050405020304" pitchFamily="18" charset="0"/>
              </a:rPr>
              <a:t>Other Ideas</a:t>
            </a:r>
            <a:endParaRPr lang="zh-CN" altLang="en-US" sz="4500" dirty="0">
              <a:solidFill>
                <a:prstClr val="white"/>
              </a:solidFill>
              <a:latin typeface="Times New Roman" panose="02020603050405020304" pitchFamily="18" charset="0"/>
              <a:ea typeface="宋体"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3B7B1B39-B685-A09A-BA30-67A4790C0E6C}"/>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C63437-A4DD-47E2-B39F-B4494D074D76}" type="slidenum">
              <a:rPr kumimoji="0" lang="en-US" altLang="zh-CN" sz="1200" b="0" i="0" u="none" strike="noStrike" kern="1200" cap="none" spc="0" normalizeH="0" baseline="0" noProof="0" smtClean="0">
                <a:ln>
                  <a:noFill/>
                </a:ln>
                <a:solidFill>
                  <a:prstClr val="white"/>
                </a:solidFill>
                <a:effectLst/>
                <a:uLnTx/>
                <a:uFillTx/>
                <a:latin typeface="微软雅黑" pitchFamily="34" charset="-122"/>
                <a:ea typeface="微软雅黑"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55</a:t>
            </a:fld>
            <a:endParaRPr kumimoji="0" lang="en-US" altLang="zh-CN" sz="12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6" name="文本框 5">
            <a:extLst>
              <a:ext uri="{FF2B5EF4-FFF2-40B4-BE49-F238E27FC236}">
                <a16:creationId xmlns:a16="http://schemas.microsoft.com/office/drawing/2014/main" id="{2D179E54-BA1E-E00D-B76A-DF1167025DC0}"/>
              </a:ext>
            </a:extLst>
          </p:cNvPr>
          <p:cNvSpPr txBox="1"/>
          <p:nvPr/>
        </p:nvSpPr>
        <p:spPr>
          <a:xfrm>
            <a:off x="553739" y="5926700"/>
            <a:ext cx="11856640" cy="76944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[1] Galkin M, Yuan X, Mostafa H, et al. Towards foundation models for knowledge graph reasoning[J].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arXiv</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preprint arXiv:2310.04562, 2023.</a:t>
            </a:r>
            <a:b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b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[2] Mao H, Chen Z, Tang W, et al. Graph Foundation Models[J].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arXiv</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preprint arXiv:2402.02216, 2024.</a:t>
            </a:r>
          </a:p>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CN" sz="1100" dirty="0">
                <a:solidFill>
                  <a:prstClr val="black">
                    <a:lumMod val="50000"/>
                    <a:lumOff val="50000"/>
                  </a:prstClr>
                </a:solidFill>
                <a:latin typeface="Times New Roman" panose="02020603050405020304" pitchFamily="18" charset="0"/>
                <a:ea typeface="宋体" charset="-122"/>
                <a:cs typeface="Times New Roman" panose="02020603050405020304" pitchFamily="18" charset="0"/>
              </a:rPr>
              <a:t>[3] Li R, Zhao J, Li C, et al. House: Knowledge graph embedding with householder parameterization[C]//International Conference on Machine Learning. PMLR, 2022: 13209-13224.</a:t>
            </a:r>
            <a:endPar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endParaRPr>
          </a:p>
        </p:txBody>
      </p:sp>
      <p:sp>
        <p:nvSpPr>
          <p:cNvPr id="4" name="文本框 3">
            <a:extLst>
              <a:ext uri="{FF2B5EF4-FFF2-40B4-BE49-F238E27FC236}">
                <a16:creationId xmlns:a16="http://schemas.microsoft.com/office/drawing/2014/main" id="{44385E81-8F7B-A45D-9388-0C749581C6B2}"/>
              </a:ext>
            </a:extLst>
          </p:cNvPr>
          <p:cNvSpPr txBox="1"/>
          <p:nvPr/>
        </p:nvSpPr>
        <p:spPr>
          <a:xfrm>
            <a:off x="553739" y="1219696"/>
            <a:ext cx="6328832" cy="461665"/>
          </a:xfrm>
          <a:prstGeom prst="rect">
            <a:avLst/>
          </a:prstGeom>
          <a:noFill/>
        </p:spPr>
        <p:txBody>
          <a:bodyPr wrap="square">
            <a:spAutoFit/>
          </a:bodyPr>
          <a:lstStyle/>
          <a:p>
            <a:r>
              <a:rPr lang="en-US" altLang="zh-CN" sz="2400" b="1" dirty="0">
                <a:solidFill>
                  <a:srgbClr val="1C1C1C"/>
                </a:solidFill>
                <a:latin typeface="Times New Roman" pitchFamily="18" charset="0"/>
                <a:ea typeface="Microsoft YaHei" pitchFamily="50"/>
                <a:cs typeface="Times New Roman" panose="02020603050405020304" pitchFamily="18" charset="0"/>
              </a:rPr>
              <a:t>Transferable invariances:  </a:t>
            </a:r>
            <a:r>
              <a:rPr lang="zh-CN" altLang="en-US" sz="2400" b="1" dirty="0">
                <a:solidFill>
                  <a:srgbClr val="1C1C1C"/>
                </a:solidFill>
                <a:latin typeface="Times New Roman" pitchFamily="18" charset="0"/>
                <a:ea typeface="Microsoft YaHei" pitchFamily="50"/>
                <a:cs typeface="Times New Roman" panose="02020603050405020304" pitchFamily="18" charset="0"/>
              </a:rPr>
              <a:t>图元</a:t>
            </a:r>
            <a:endParaRPr lang="zh-CN" altLang="en-US" sz="2400" dirty="0"/>
          </a:p>
        </p:txBody>
      </p:sp>
      <p:pic>
        <p:nvPicPr>
          <p:cNvPr id="18" name="图片 17">
            <a:extLst>
              <a:ext uri="{FF2B5EF4-FFF2-40B4-BE49-F238E27FC236}">
                <a16:creationId xmlns:a16="http://schemas.microsoft.com/office/drawing/2014/main" id="{BC712B81-F50F-0711-E3C6-3FB8858A6BA0}"/>
              </a:ext>
            </a:extLst>
          </p:cNvPr>
          <p:cNvPicPr>
            <a:picLocks noChangeAspect="1"/>
          </p:cNvPicPr>
          <p:nvPr/>
        </p:nvPicPr>
        <p:blipFill>
          <a:blip r:embed="rId3"/>
          <a:stretch>
            <a:fillRect/>
          </a:stretch>
        </p:blipFill>
        <p:spPr>
          <a:xfrm>
            <a:off x="1221152" y="1729482"/>
            <a:ext cx="4080405" cy="1901934"/>
          </a:xfrm>
          <a:prstGeom prst="rect">
            <a:avLst/>
          </a:prstGeom>
        </p:spPr>
      </p:pic>
      <p:sp>
        <p:nvSpPr>
          <p:cNvPr id="19" name="文本框 18">
            <a:extLst>
              <a:ext uri="{FF2B5EF4-FFF2-40B4-BE49-F238E27FC236}">
                <a16:creationId xmlns:a16="http://schemas.microsoft.com/office/drawing/2014/main" id="{CEAF9563-4F68-5A4F-915C-CE0072223978}"/>
              </a:ext>
            </a:extLst>
          </p:cNvPr>
          <p:cNvSpPr txBox="1"/>
          <p:nvPr/>
        </p:nvSpPr>
        <p:spPr>
          <a:xfrm>
            <a:off x="5891808" y="1747257"/>
            <a:ext cx="5453062" cy="1754326"/>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图结构下，存在某种“（导出）子图单元”可以表示不可再分的图结构信息。</a:t>
            </a:r>
            <a:endParaRPr lang="en-US" altLang="zh-CN" dirty="0">
              <a:latin typeface="微软雅黑" panose="020B0503020204020204" pitchFamily="34" charset="-122"/>
              <a:ea typeface="微软雅黑" panose="020B0503020204020204" pitchFamily="34" charset="-122"/>
            </a:endParaRPr>
          </a:p>
          <a:p>
            <a:endParaRPr lang="en-US" altLang="zh-CN" dirty="0"/>
          </a:p>
          <a:p>
            <a:r>
              <a:rPr lang="zh-CN" altLang="en-US" dirty="0">
                <a:latin typeface="微软雅黑" panose="020B0503020204020204" pitchFamily="34" charset="-122"/>
                <a:ea typeface="微软雅黑" panose="020B0503020204020204" pitchFamily="34" charset="-122"/>
              </a:rPr>
              <a:t>如果只考虑三角闭包，在不同的网络下不能反馈正确的结构性信息。</a:t>
            </a:r>
            <a:endParaRPr lang="en-US" altLang="zh-CN" dirty="0">
              <a:latin typeface="微软雅黑" panose="020B0503020204020204" pitchFamily="34" charset="-122"/>
              <a:ea typeface="微软雅黑" panose="020B0503020204020204" pitchFamily="34" charset="-122"/>
            </a:endParaRPr>
          </a:p>
          <a:p>
            <a:endParaRPr lang="zh-CN" altLang="en-US" dirty="0"/>
          </a:p>
        </p:txBody>
      </p:sp>
      <p:pic>
        <p:nvPicPr>
          <p:cNvPr id="21" name="图片 20">
            <a:extLst>
              <a:ext uri="{FF2B5EF4-FFF2-40B4-BE49-F238E27FC236}">
                <a16:creationId xmlns:a16="http://schemas.microsoft.com/office/drawing/2014/main" id="{2243706C-C38C-CC41-50CE-47C7A157C530}"/>
              </a:ext>
            </a:extLst>
          </p:cNvPr>
          <p:cNvPicPr>
            <a:picLocks noChangeAspect="1"/>
          </p:cNvPicPr>
          <p:nvPr/>
        </p:nvPicPr>
        <p:blipFill>
          <a:blip r:embed="rId4"/>
          <a:stretch>
            <a:fillRect/>
          </a:stretch>
        </p:blipFill>
        <p:spPr>
          <a:xfrm>
            <a:off x="6482058" y="3420969"/>
            <a:ext cx="4272561" cy="2217335"/>
          </a:xfrm>
          <a:prstGeom prst="rect">
            <a:avLst/>
          </a:prstGeom>
        </p:spPr>
      </p:pic>
      <p:pic>
        <p:nvPicPr>
          <p:cNvPr id="7" name="图片 6">
            <a:extLst>
              <a:ext uri="{FF2B5EF4-FFF2-40B4-BE49-F238E27FC236}">
                <a16:creationId xmlns:a16="http://schemas.microsoft.com/office/drawing/2014/main" id="{8BC01EF7-6284-C87C-07CD-3995DA3E803B}"/>
              </a:ext>
            </a:extLst>
          </p:cNvPr>
          <p:cNvPicPr>
            <a:picLocks noChangeAspect="1"/>
          </p:cNvPicPr>
          <p:nvPr/>
        </p:nvPicPr>
        <p:blipFill>
          <a:blip r:embed="rId5"/>
          <a:stretch>
            <a:fillRect/>
          </a:stretch>
        </p:blipFill>
        <p:spPr>
          <a:xfrm>
            <a:off x="1324816" y="3679537"/>
            <a:ext cx="4201685" cy="2107045"/>
          </a:xfrm>
          <a:prstGeom prst="rect">
            <a:avLst/>
          </a:prstGeom>
        </p:spPr>
      </p:pic>
    </p:spTree>
    <p:extLst>
      <p:ext uri="{BB962C8B-B14F-4D97-AF65-F5344CB8AC3E}">
        <p14:creationId xmlns:p14="http://schemas.microsoft.com/office/powerpoint/2010/main" val="42039636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C53FA0-3FC7-3D09-733B-61EC17503D1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1FC6808-62AD-185F-EED3-002CDCED37E6}"/>
              </a:ext>
            </a:extLst>
          </p:cNvPr>
          <p:cNvSpPr>
            <a:spLocks noGrp="1"/>
          </p:cNvSpPr>
          <p:nvPr>
            <p:ph type="title"/>
          </p:nvPr>
        </p:nvSpPr>
        <p:spPr/>
        <p:txBody>
          <a:bodyPr/>
          <a:lstStyle/>
          <a:p>
            <a:pPr defTabSz="914400">
              <a:lnSpc>
                <a:spcPct val="100000"/>
              </a:lnSpc>
              <a:defRPr/>
            </a:pPr>
            <a:r>
              <a:rPr lang="en-US" altLang="zh-CN" sz="4500" dirty="0">
                <a:solidFill>
                  <a:prstClr val="white"/>
                </a:solidFill>
                <a:latin typeface="Times New Roman" panose="02020603050405020304" pitchFamily="18" charset="0"/>
                <a:ea typeface="宋体" charset="-122"/>
                <a:cs typeface="Times New Roman" panose="02020603050405020304" pitchFamily="18" charset="0"/>
              </a:rPr>
              <a:t>Other Ideas</a:t>
            </a:r>
            <a:endParaRPr lang="zh-CN" altLang="en-US" sz="4500" dirty="0">
              <a:solidFill>
                <a:prstClr val="white"/>
              </a:solidFill>
              <a:latin typeface="Times New Roman" panose="02020603050405020304" pitchFamily="18" charset="0"/>
              <a:ea typeface="宋体"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C7737AE3-5CFE-E390-5354-CC510359DB50}"/>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C63437-A4DD-47E2-B39F-B4494D074D76}" type="slidenum">
              <a:rPr kumimoji="0" lang="en-US" altLang="zh-CN" sz="1200" b="0" i="0" u="none" strike="noStrike" kern="1200" cap="none" spc="0" normalizeH="0" baseline="0" noProof="0" smtClean="0">
                <a:ln>
                  <a:noFill/>
                </a:ln>
                <a:solidFill>
                  <a:prstClr val="white"/>
                </a:solidFill>
                <a:effectLst/>
                <a:uLnTx/>
                <a:uFillTx/>
                <a:latin typeface="微软雅黑" pitchFamily="34" charset="-122"/>
                <a:ea typeface="微软雅黑"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56</a:t>
            </a:fld>
            <a:endParaRPr kumimoji="0" lang="en-US" altLang="zh-CN" sz="12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6" name="文本框 5">
            <a:extLst>
              <a:ext uri="{FF2B5EF4-FFF2-40B4-BE49-F238E27FC236}">
                <a16:creationId xmlns:a16="http://schemas.microsoft.com/office/drawing/2014/main" id="{8A0F2A91-14DC-CC4A-3617-50980D85E802}"/>
              </a:ext>
            </a:extLst>
          </p:cNvPr>
          <p:cNvSpPr txBox="1"/>
          <p:nvPr/>
        </p:nvSpPr>
        <p:spPr>
          <a:xfrm>
            <a:off x="553739" y="6233231"/>
            <a:ext cx="11856640" cy="2616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Galkin M, Yuan X, Mostafa H, et al. Towards foundation models for knowledge graph reasoning[J].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arXiv</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preprint arXiv:2310.04562, 2023.</a:t>
            </a:r>
          </a:p>
        </p:txBody>
      </p:sp>
      <p:sp>
        <p:nvSpPr>
          <p:cNvPr id="4" name="文本框 3">
            <a:extLst>
              <a:ext uri="{FF2B5EF4-FFF2-40B4-BE49-F238E27FC236}">
                <a16:creationId xmlns:a16="http://schemas.microsoft.com/office/drawing/2014/main" id="{F791601D-8253-A8D5-9549-54556DF2168D}"/>
              </a:ext>
            </a:extLst>
          </p:cNvPr>
          <p:cNvSpPr txBox="1"/>
          <p:nvPr/>
        </p:nvSpPr>
        <p:spPr>
          <a:xfrm>
            <a:off x="553738" y="1219696"/>
            <a:ext cx="8204181" cy="461665"/>
          </a:xfrm>
          <a:prstGeom prst="rect">
            <a:avLst/>
          </a:prstGeom>
          <a:noFill/>
        </p:spPr>
        <p:txBody>
          <a:bodyPr wrap="square">
            <a:spAutoFit/>
          </a:bodyPr>
          <a:lstStyle/>
          <a:p>
            <a:r>
              <a:rPr lang="en-US" altLang="zh-CN" sz="2400" b="1" dirty="0">
                <a:solidFill>
                  <a:srgbClr val="1C1C1C"/>
                </a:solidFill>
                <a:latin typeface="Times New Roman" pitchFamily="18" charset="0"/>
                <a:ea typeface="Microsoft YaHei" pitchFamily="50"/>
                <a:cs typeface="Times New Roman" panose="02020603050405020304" pitchFamily="18" charset="0"/>
              </a:rPr>
              <a:t>Transferable invariances:  ULTRA (</a:t>
            </a:r>
            <a:r>
              <a:rPr lang="en-US" altLang="zh-CN" sz="2400" b="1" i="1" dirty="0">
                <a:solidFill>
                  <a:srgbClr val="1C1C1C"/>
                </a:solidFill>
                <a:latin typeface="Times New Roman" pitchFamily="18" charset="0"/>
                <a:ea typeface="Microsoft YaHei" pitchFamily="50"/>
                <a:cs typeface="Times New Roman" panose="02020603050405020304" pitchFamily="18" charset="0"/>
              </a:rPr>
              <a:t>ICLR’2024 [8,5,8,6]</a:t>
            </a:r>
            <a:r>
              <a:rPr lang="en-US" altLang="zh-CN" sz="2400" b="1" dirty="0">
                <a:solidFill>
                  <a:srgbClr val="1C1C1C"/>
                </a:solidFill>
                <a:latin typeface="Times New Roman" pitchFamily="18" charset="0"/>
                <a:ea typeface="Microsoft YaHei" pitchFamily="50"/>
                <a:cs typeface="Times New Roman" panose="02020603050405020304" pitchFamily="18" charset="0"/>
              </a:rPr>
              <a:t>)</a:t>
            </a:r>
            <a:endParaRPr lang="zh-CN" altLang="en-US" sz="2400" dirty="0"/>
          </a:p>
        </p:txBody>
      </p:sp>
      <p:pic>
        <p:nvPicPr>
          <p:cNvPr id="14" name="图片 13">
            <a:extLst>
              <a:ext uri="{FF2B5EF4-FFF2-40B4-BE49-F238E27FC236}">
                <a16:creationId xmlns:a16="http://schemas.microsoft.com/office/drawing/2014/main" id="{C071343C-3CC4-101D-FBC7-F5FAE13CE691}"/>
              </a:ext>
            </a:extLst>
          </p:cNvPr>
          <p:cNvPicPr>
            <a:picLocks noChangeAspect="1"/>
          </p:cNvPicPr>
          <p:nvPr/>
        </p:nvPicPr>
        <p:blipFill>
          <a:blip r:embed="rId3"/>
          <a:stretch>
            <a:fillRect/>
          </a:stretch>
        </p:blipFill>
        <p:spPr>
          <a:xfrm>
            <a:off x="714604" y="2169388"/>
            <a:ext cx="10428588" cy="3734907"/>
          </a:xfrm>
          <a:prstGeom prst="rect">
            <a:avLst/>
          </a:prstGeom>
        </p:spPr>
      </p:pic>
    </p:spTree>
    <p:extLst>
      <p:ext uri="{BB962C8B-B14F-4D97-AF65-F5344CB8AC3E}">
        <p14:creationId xmlns:p14="http://schemas.microsoft.com/office/powerpoint/2010/main" val="24777421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C53FA0-3FC7-3D09-733B-61EC17503D1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1FC6808-62AD-185F-EED3-002CDCED37E6}"/>
              </a:ext>
            </a:extLst>
          </p:cNvPr>
          <p:cNvSpPr>
            <a:spLocks noGrp="1"/>
          </p:cNvSpPr>
          <p:nvPr>
            <p:ph type="title"/>
          </p:nvPr>
        </p:nvSpPr>
        <p:spPr/>
        <p:txBody>
          <a:bodyPr/>
          <a:lstStyle/>
          <a:p>
            <a:pPr defTabSz="914400">
              <a:lnSpc>
                <a:spcPct val="100000"/>
              </a:lnSpc>
              <a:defRPr/>
            </a:pPr>
            <a:r>
              <a:rPr lang="en-US" altLang="zh-CN" sz="4500" dirty="0">
                <a:solidFill>
                  <a:prstClr val="white"/>
                </a:solidFill>
                <a:latin typeface="Times New Roman" panose="02020603050405020304" pitchFamily="18" charset="0"/>
                <a:ea typeface="宋体" charset="-122"/>
                <a:cs typeface="Times New Roman" panose="02020603050405020304" pitchFamily="18" charset="0"/>
              </a:rPr>
              <a:t>Other Ideas</a:t>
            </a:r>
            <a:endParaRPr lang="zh-CN" altLang="en-US" sz="4500" dirty="0">
              <a:solidFill>
                <a:prstClr val="white"/>
              </a:solidFill>
              <a:latin typeface="Times New Roman" panose="02020603050405020304" pitchFamily="18" charset="0"/>
              <a:ea typeface="宋体"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C7737AE3-5CFE-E390-5354-CC510359DB50}"/>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C63437-A4DD-47E2-B39F-B4494D074D76}" type="slidenum">
              <a:rPr kumimoji="0" lang="en-US" altLang="zh-CN" sz="1200" b="0" i="0" u="none" strike="noStrike" kern="1200" cap="none" spc="0" normalizeH="0" baseline="0" noProof="0" smtClean="0">
                <a:ln>
                  <a:noFill/>
                </a:ln>
                <a:solidFill>
                  <a:prstClr val="white"/>
                </a:solidFill>
                <a:effectLst/>
                <a:uLnTx/>
                <a:uFillTx/>
                <a:latin typeface="微软雅黑" pitchFamily="34" charset="-122"/>
                <a:ea typeface="微软雅黑"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57</a:t>
            </a:fld>
            <a:endParaRPr kumimoji="0" lang="en-US" altLang="zh-CN" sz="12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6" name="文本框 5">
            <a:extLst>
              <a:ext uri="{FF2B5EF4-FFF2-40B4-BE49-F238E27FC236}">
                <a16:creationId xmlns:a16="http://schemas.microsoft.com/office/drawing/2014/main" id="{8A0F2A91-14DC-CC4A-3617-50980D85E802}"/>
              </a:ext>
            </a:extLst>
          </p:cNvPr>
          <p:cNvSpPr txBox="1"/>
          <p:nvPr/>
        </p:nvSpPr>
        <p:spPr>
          <a:xfrm>
            <a:off x="553739" y="6233231"/>
            <a:ext cx="11856640" cy="2616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Galkin M, Yuan X, Mostafa H, et al. Towards foundation models for knowledge graph reasoning[J].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arXiv</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preprint arXiv:2310.04562, 2023.</a:t>
            </a:r>
          </a:p>
        </p:txBody>
      </p:sp>
      <p:sp>
        <p:nvSpPr>
          <p:cNvPr id="4" name="文本框 3">
            <a:extLst>
              <a:ext uri="{FF2B5EF4-FFF2-40B4-BE49-F238E27FC236}">
                <a16:creationId xmlns:a16="http://schemas.microsoft.com/office/drawing/2014/main" id="{F791601D-8253-A8D5-9549-54556DF2168D}"/>
              </a:ext>
            </a:extLst>
          </p:cNvPr>
          <p:cNvSpPr txBox="1"/>
          <p:nvPr/>
        </p:nvSpPr>
        <p:spPr>
          <a:xfrm>
            <a:off x="553738" y="1219696"/>
            <a:ext cx="8204181" cy="461665"/>
          </a:xfrm>
          <a:prstGeom prst="rect">
            <a:avLst/>
          </a:prstGeom>
          <a:noFill/>
        </p:spPr>
        <p:txBody>
          <a:bodyPr wrap="square">
            <a:spAutoFit/>
          </a:bodyPr>
          <a:lstStyle/>
          <a:p>
            <a:r>
              <a:rPr lang="en-US" altLang="zh-CN" sz="2400" b="1" dirty="0">
                <a:solidFill>
                  <a:srgbClr val="1C1C1C"/>
                </a:solidFill>
                <a:latin typeface="Times New Roman" pitchFamily="18" charset="0"/>
                <a:ea typeface="Microsoft YaHei" pitchFamily="50"/>
                <a:cs typeface="Times New Roman" panose="02020603050405020304" pitchFamily="18" charset="0"/>
              </a:rPr>
              <a:t>Transferable invariances:  ULTRA (</a:t>
            </a:r>
            <a:r>
              <a:rPr lang="en-US" altLang="zh-CN" sz="2400" b="1" i="1" dirty="0">
                <a:solidFill>
                  <a:srgbClr val="1C1C1C"/>
                </a:solidFill>
                <a:latin typeface="Times New Roman" pitchFamily="18" charset="0"/>
                <a:ea typeface="Microsoft YaHei" pitchFamily="50"/>
                <a:cs typeface="Times New Roman" panose="02020603050405020304" pitchFamily="18" charset="0"/>
              </a:rPr>
              <a:t>ICLR’2024 [8,5,8,6]</a:t>
            </a:r>
            <a:r>
              <a:rPr lang="en-US" altLang="zh-CN" sz="2400" b="1" dirty="0">
                <a:solidFill>
                  <a:srgbClr val="1C1C1C"/>
                </a:solidFill>
                <a:latin typeface="Times New Roman" pitchFamily="18" charset="0"/>
                <a:ea typeface="Microsoft YaHei" pitchFamily="50"/>
                <a:cs typeface="Times New Roman" panose="02020603050405020304" pitchFamily="18" charset="0"/>
              </a:rPr>
              <a:t>)</a:t>
            </a:r>
            <a:endParaRPr lang="zh-CN" altLang="en-US" sz="2400" dirty="0"/>
          </a:p>
        </p:txBody>
      </p:sp>
      <p:pic>
        <p:nvPicPr>
          <p:cNvPr id="14" name="图片 13">
            <a:extLst>
              <a:ext uri="{FF2B5EF4-FFF2-40B4-BE49-F238E27FC236}">
                <a16:creationId xmlns:a16="http://schemas.microsoft.com/office/drawing/2014/main" id="{C071343C-3CC4-101D-FBC7-F5FAE13CE691}"/>
              </a:ext>
            </a:extLst>
          </p:cNvPr>
          <p:cNvPicPr>
            <a:picLocks noChangeAspect="1"/>
          </p:cNvPicPr>
          <p:nvPr/>
        </p:nvPicPr>
        <p:blipFill rotWithShape="1">
          <a:blip r:embed="rId3"/>
          <a:srcRect r="61160"/>
          <a:stretch/>
        </p:blipFill>
        <p:spPr>
          <a:xfrm>
            <a:off x="553738" y="2089842"/>
            <a:ext cx="4050436" cy="3734907"/>
          </a:xfrm>
          <a:prstGeom prst="rect">
            <a:avLst/>
          </a:prstGeom>
        </p:spPr>
      </p:pic>
      <p:sp>
        <p:nvSpPr>
          <p:cNvPr id="5" name="文本框 4">
            <a:extLst>
              <a:ext uri="{FF2B5EF4-FFF2-40B4-BE49-F238E27FC236}">
                <a16:creationId xmlns:a16="http://schemas.microsoft.com/office/drawing/2014/main" id="{D2B53DD2-55E7-394A-E72C-EAD727A14D30}"/>
              </a:ext>
            </a:extLst>
          </p:cNvPr>
          <p:cNvSpPr txBox="1"/>
          <p:nvPr/>
        </p:nvSpPr>
        <p:spPr>
          <a:xfrm>
            <a:off x="5151120" y="2177615"/>
            <a:ext cx="611632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图结构信息可以推断关系，这种推断是与结点属性无关的</a:t>
            </a:r>
          </a:p>
        </p:txBody>
      </p:sp>
      <p:sp>
        <p:nvSpPr>
          <p:cNvPr id="7" name="文本框 6">
            <a:extLst>
              <a:ext uri="{FF2B5EF4-FFF2-40B4-BE49-F238E27FC236}">
                <a16:creationId xmlns:a16="http://schemas.microsoft.com/office/drawing/2014/main" id="{D0842B6A-B92B-B85A-5703-C55D69234114}"/>
              </a:ext>
            </a:extLst>
          </p:cNvPr>
          <p:cNvSpPr txBox="1"/>
          <p:nvPr/>
        </p:nvSpPr>
        <p:spPr>
          <a:xfrm>
            <a:off x="6390640" y="3167390"/>
            <a:ext cx="3373120" cy="2031325"/>
          </a:xfrm>
          <a:prstGeom prst="rect">
            <a:avLst/>
          </a:prstGeom>
          <a:noFill/>
        </p:spPr>
        <p:txBody>
          <a:bodyPr wrap="square" rtlCol="0">
            <a:spAutoFit/>
          </a:bodyPr>
          <a:lstStyle/>
          <a:p>
            <a:r>
              <a:rPr lang="en-US" altLang="zh-CN" dirty="0"/>
              <a:t>A</a:t>
            </a:r>
            <a:r>
              <a:rPr lang="zh-CN" altLang="en-US" dirty="0"/>
              <a:t>创作作品</a:t>
            </a:r>
            <a:r>
              <a:rPr lang="en-US" altLang="zh-CN" dirty="0"/>
              <a:t>B</a:t>
            </a:r>
            <a:r>
              <a:rPr lang="zh-CN" altLang="en-US" dirty="0"/>
              <a:t>，作品</a:t>
            </a:r>
            <a:r>
              <a:rPr lang="en-US" altLang="zh-CN" dirty="0"/>
              <a:t>B</a:t>
            </a:r>
            <a:r>
              <a:rPr lang="zh-CN" altLang="en-US" dirty="0"/>
              <a:t>的风格是</a:t>
            </a:r>
            <a:r>
              <a:rPr lang="en-US" altLang="zh-CN" dirty="0"/>
              <a:t>D</a:t>
            </a:r>
            <a:r>
              <a:rPr lang="zh-CN" altLang="en-US" dirty="0"/>
              <a:t>：</a:t>
            </a:r>
            <a:r>
              <a:rPr lang="en-US" altLang="zh-CN" dirty="0"/>
              <a:t>A </a:t>
            </a:r>
            <a:r>
              <a:rPr lang="en-US" altLang="zh-CN" dirty="0">
                <a:sym typeface="Wingdings" panose="05000000000000000000" pitchFamily="2" charset="2"/>
              </a:rPr>
              <a:t> </a:t>
            </a:r>
            <a:r>
              <a:rPr lang="en-US" altLang="zh-CN" dirty="0"/>
              <a:t>B </a:t>
            </a:r>
            <a:r>
              <a:rPr lang="en-US" altLang="zh-CN" dirty="0">
                <a:sym typeface="Wingdings" panose="05000000000000000000" pitchFamily="2" charset="2"/>
              </a:rPr>
              <a:t> </a:t>
            </a:r>
            <a:r>
              <a:rPr lang="en-US" altLang="zh-CN" dirty="0"/>
              <a:t>D</a:t>
            </a:r>
          </a:p>
          <a:p>
            <a:endParaRPr lang="en-US" altLang="zh-CN" dirty="0"/>
          </a:p>
          <a:p>
            <a:r>
              <a:rPr lang="en-US" altLang="zh-CN" dirty="0"/>
              <a:t>A</a:t>
            </a:r>
            <a:r>
              <a:rPr lang="zh-CN" altLang="en-US" dirty="0"/>
              <a:t>与</a:t>
            </a:r>
            <a:r>
              <a:rPr lang="en-US" altLang="zh-CN" dirty="0"/>
              <a:t>C</a:t>
            </a:r>
            <a:r>
              <a:rPr lang="zh-CN" altLang="en-US" dirty="0"/>
              <a:t>合作，</a:t>
            </a:r>
            <a:r>
              <a:rPr lang="en-US" altLang="zh-CN" dirty="0"/>
              <a:t>C</a:t>
            </a:r>
            <a:r>
              <a:rPr lang="zh-CN" altLang="en-US" dirty="0"/>
              <a:t>的风格是</a:t>
            </a:r>
            <a:r>
              <a:rPr lang="en-US" altLang="zh-CN" dirty="0"/>
              <a:t>D</a:t>
            </a:r>
            <a:r>
              <a:rPr lang="zh-CN" altLang="en-US" dirty="0"/>
              <a:t>：</a:t>
            </a:r>
            <a:endParaRPr lang="en-US" altLang="zh-CN" dirty="0"/>
          </a:p>
          <a:p>
            <a:r>
              <a:rPr lang="en-US" altLang="zh-CN" dirty="0"/>
              <a:t>A </a:t>
            </a:r>
            <a:r>
              <a:rPr lang="en-US" altLang="zh-CN" dirty="0">
                <a:sym typeface="Wingdings" panose="05000000000000000000" pitchFamily="2" charset="2"/>
              </a:rPr>
              <a:t> </a:t>
            </a:r>
            <a:r>
              <a:rPr lang="en-US" altLang="zh-CN" dirty="0"/>
              <a:t>C </a:t>
            </a:r>
            <a:r>
              <a:rPr lang="en-US" altLang="zh-CN" dirty="0">
                <a:sym typeface="Wingdings" panose="05000000000000000000" pitchFamily="2" charset="2"/>
              </a:rPr>
              <a:t> </a:t>
            </a:r>
            <a:r>
              <a:rPr lang="en-US" altLang="zh-CN" dirty="0"/>
              <a:t>D</a:t>
            </a:r>
          </a:p>
          <a:p>
            <a:endParaRPr lang="en-US" altLang="zh-CN" dirty="0"/>
          </a:p>
          <a:p>
            <a:r>
              <a:rPr lang="en-US" altLang="zh-CN" dirty="0"/>
              <a:t>A </a:t>
            </a:r>
            <a:r>
              <a:rPr lang="en-US" altLang="zh-CN" dirty="0">
                <a:sym typeface="Wingdings" panose="05000000000000000000" pitchFamily="2" charset="2"/>
              </a:rPr>
              <a:t> D  ?</a:t>
            </a:r>
            <a:endParaRPr lang="zh-CN" altLang="en-US" dirty="0"/>
          </a:p>
        </p:txBody>
      </p:sp>
    </p:spTree>
    <p:extLst>
      <p:ext uri="{BB962C8B-B14F-4D97-AF65-F5344CB8AC3E}">
        <p14:creationId xmlns:p14="http://schemas.microsoft.com/office/powerpoint/2010/main" val="641748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C53FA0-3FC7-3D09-733B-61EC17503D1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1FC6808-62AD-185F-EED3-002CDCED37E6}"/>
              </a:ext>
            </a:extLst>
          </p:cNvPr>
          <p:cNvSpPr>
            <a:spLocks noGrp="1"/>
          </p:cNvSpPr>
          <p:nvPr>
            <p:ph type="title"/>
          </p:nvPr>
        </p:nvSpPr>
        <p:spPr/>
        <p:txBody>
          <a:bodyPr/>
          <a:lstStyle/>
          <a:p>
            <a:pPr defTabSz="914400">
              <a:lnSpc>
                <a:spcPct val="100000"/>
              </a:lnSpc>
              <a:defRPr/>
            </a:pPr>
            <a:r>
              <a:rPr lang="en-US" altLang="zh-CN" sz="4500" dirty="0">
                <a:solidFill>
                  <a:prstClr val="white"/>
                </a:solidFill>
                <a:latin typeface="Times New Roman" panose="02020603050405020304" pitchFamily="18" charset="0"/>
                <a:ea typeface="宋体" charset="-122"/>
                <a:cs typeface="Times New Roman" panose="02020603050405020304" pitchFamily="18" charset="0"/>
              </a:rPr>
              <a:t>Other Ideas</a:t>
            </a:r>
            <a:endParaRPr lang="zh-CN" altLang="en-US" sz="4500" dirty="0">
              <a:solidFill>
                <a:prstClr val="white"/>
              </a:solidFill>
              <a:latin typeface="Times New Roman" panose="02020603050405020304" pitchFamily="18" charset="0"/>
              <a:ea typeface="宋体"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C7737AE3-5CFE-E390-5354-CC510359DB50}"/>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C63437-A4DD-47E2-B39F-B4494D074D76}" type="slidenum">
              <a:rPr kumimoji="0" lang="en-US" altLang="zh-CN" sz="1200" b="0" i="0" u="none" strike="noStrike" kern="1200" cap="none" spc="0" normalizeH="0" baseline="0" noProof="0" smtClean="0">
                <a:ln>
                  <a:noFill/>
                </a:ln>
                <a:solidFill>
                  <a:prstClr val="white"/>
                </a:solidFill>
                <a:effectLst/>
                <a:uLnTx/>
                <a:uFillTx/>
                <a:latin typeface="微软雅黑" pitchFamily="34" charset="-122"/>
                <a:ea typeface="微软雅黑"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58</a:t>
            </a:fld>
            <a:endParaRPr kumimoji="0" lang="en-US" altLang="zh-CN" sz="12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6" name="文本框 5">
            <a:extLst>
              <a:ext uri="{FF2B5EF4-FFF2-40B4-BE49-F238E27FC236}">
                <a16:creationId xmlns:a16="http://schemas.microsoft.com/office/drawing/2014/main" id="{8A0F2A91-14DC-CC4A-3617-50980D85E802}"/>
              </a:ext>
            </a:extLst>
          </p:cNvPr>
          <p:cNvSpPr txBox="1"/>
          <p:nvPr/>
        </p:nvSpPr>
        <p:spPr>
          <a:xfrm>
            <a:off x="553739" y="6233231"/>
            <a:ext cx="11856640" cy="2616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Galkin M, Yuan X, Mostafa H, et al. Towards foundation models for knowledge graph reasoning[J].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arXiv</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preprint arXiv:2310.04562, 2023.</a:t>
            </a:r>
          </a:p>
        </p:txBody>
      </p:sp>
      <p:sp>
        <p:nvSpPr>
          <p:cNvPr id="4" name="文本框 3">
            <a:extLst>
              <a:ext uri="{FF2B5EF4-FFF2-40B4-BE49-F238E27FC236}">
                <a16:creationId xmlns:a16="http://schemas.microsoft.com/office/drawing/2014/main" id="{F791601D-8253-A8D5-9549-54556DF2168D}"/>
              </a:ext>
            </a:extLst>
          </p:cNvPr>
          <p:cNvSpPr txBox="1"/>
          <p:nvPr/>
        </p:nvSpPr>
        <p:spPr>
          <a:xfrm>
            <a:off x="553738" y="1219696"/>
            <a:ext cx="8204181" cy="461665"/>
          </a:xfrm>
          <a:prstGeom prst="rect">
            <a:avLst/>
          </a:prstGeom>
          <a:noFill/>
        </p:spPr>
        <p:txBody>
          <a:bodyPr wrap="square">
            <a:spAutoFit/>
          </a:bodyPr>
          <a:lstStyle/>
          <a:p>
            <a:r>
              <a:rPr lang="en-US" altLang="zh-CN" sz="2400" b="1" dirty="0">
                <a:solidFill>
                  <a:srgbClr val="1C1C1C"/>
                </a:solidFill>
                <a:latin typeface="Times New Roman" pitchFamily="18" charset="0"/>
                <a:ea typeface="Microsoft YaHei" pitchFamily="50"/>
                <a:cs typeface="Times New Roman" panose="02020603050405020304" pitchFamily="18" charset="0"/>
              </a:rPr>
              <a:t>Transferable invariances:  ULTRA (</a:t>
            </a:r>
            <a:r>
              <a:rPr lang="en-US" altLang="zh-CN" sz="2400" b="1" i="1" dirty="0">
                <a:solidFill>
                  <a:srgbClr val="1C1C1C"/>
                </a:solidFill>
                <a:latin typeface="Times New Roman" pitchFamily="18" charset="0"/>
                <a:ea typeface="Microsoft YaHei" pitchFamily="50"/>
                <a:cs typeface="Times New Roman" panose="02020603050405020304" pitchFamily="18" charset="0"/>
              </a:rPr>
              <a:t>ICLR’2024 [8,5,8,6]</a:t>
            </a:r>
            <a:r>
              <a:rPr lang="en-US" altLang="zh-CN" sz="2400" b="1" dirty="0">
                <a:solidFill>
                  <a:srgbClr val="1C1C1C"/>
                </a:solidFill>
                <a:latin typeface="Times New Roman" pitchFamily="18" charset="0"/>
                <a:ea typeface="Microsoft YaHei" pitchFamily="50"/>
                <a:cs typeface="Times New Roman" panose="02020603050405020304" pitchFamily="18" charset="0"/>
              </a:rPr>
              <a:t>)</a:t>
            </a:r>
            <a:endParaRPr lang="zh-CN" altLang="en-US" sz="2400" dirty="0"/>
          </a:p>
        </p:txBody>
      </p:sp>
      <p:pic>
        <p:nvPicPr>
          <p:cNvPr id="14" name="图片 13">
            <a:extLst>
              <a:ext uri="{FF2B5EF4-FFF2-40B4-BE49-F238E27FC236}">
                <a16:creationId xmlns:a16="http://schemas.microsoft.com/office/drawing/2014/main" id="{C071343C-3CC4-101D-FBC7-F5FAE13CE691}"/>
              </a:ext>
            </a:extLst>
          </p:cNvPr>
          <p:cNvPicPr>
            <a:picLocks noChangeAspect="1"/>
          </p:cNvPicPr>
          <p:nvPr/>
        </p:nvPicPr>
        <p:blipFill rotWithShape="1">
          <a:blip r:embed="rId3"/>
          <a:srcRect l="39132"/>
          <a:stretch/>
        </p:blipFill>
        <p:spPr>
          <a:xfrm>
            <a:off x="396240" y="2089842"/>
            <a:ext cx="6347672" cy="3734907"/>
          </a:xfrm>
          <a:prstGeom prst="rect">
            <a:avLst/>
          </a:prstGeom>
        </p:spPr>
      </p:pic>
      <p:sp>
        <p:nvSpPr>
          <p:cNvPr id="5" name="文本框 4">
            <a:extLst>
              <a:ext uri="{FF2B5EF4-FFF2-40B4-BE49-F238E27FC236}">
                <a16:creationId xmlns:a16="http://schemas.microsoft.com/office/drawing/2014/main" id="{7C721E0E-9A6F-E112-222E-C1E73C7AB842}"/>
              </a:ext>
            </a:extLst>
          </p:cNvPr>
          <p:cNvSpPr txBox="1"/>
          <p:nvPr/>
        </p:nvSpPr>
        <p:spPr>
          <a:xfrm>
            <a:off x="7408758" y="2830328"/>
            <a:ext cx="3535680" cy="2031325"/>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可以据此将结点划分为四种固定的类型：</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h2h</a:t>
            </a:r>
            <a:r>
              <a:rPr lang="zh-CN" altLang="en-US" dirty="0">
                <a:latin typeface="微软雅黑" panose="020B0503020204020204" pitchFamily="34" charset="-122"/>
                <a:ea typeface="微软雅黑" panose="020B0503020204020204" pitchFamily="34" charset="-122"/>
              </a:rPr>
              <a:t>（头对头）</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h2t</a:t>
            </a:r>
            <a:r>
              <a:rPr lang="zh-CN" altLang="en-US" dirty="0">
                <a:latin typeface="微软雅黑" panose="020B0503020204020204" pitchFamily="34" charset="-122"/>
                <a:ea typeface="微软雅黑" panose="020B0503020204020204" pitchFamily="34" charset="-122"/>
              </a:rPr>
              <a:t>（头对尾）</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t2t</a:t>
            </a:r>
            <a:r>
              <a:rPr lang="zh-CN" altLang="en-US" dirty="0">
                <a:latin typeface="微软雅黑" panose="020B0503020204020204" pitchFamily="34" charset="-122"/>
                <a:ea typeface="微软雅黑" panose="020B0503020204020204" pitchFamily="34" charset="-122"/>
              </a:rPr>
              <a:t>（尾对尾）</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t2h</a:t>
            </a:r>
            <a:r>
              <a:rPr lang="zh-CN" altLang="en-US" dirty="0">
                <a:latin typeface="微软雅黑" panose="020B0503020204020204" pitchFamily="34" charset="-122"/>
                <a:ea typeface="微软雅黑" panose="020B0503020204020204" pitchFamily="34" charset="-122"/>
              </a:rPr>
              <a:t>（尾对头）</a:t>
            </a:r>
          </a:p>
        </p:txBody>
      </p:sp>
    </p:spTree>
    <p:extLst>
      <p:ext uri="{BB962C8B-B14F-4D97-AF65-F5344CB8AC3E}">
        <p14:creationId xmlns:p14="http://schemas.microsoft.com/office/powerpoint/2010/main" val="38900456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2043C-715A-4373-67D2-E31178EB838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9A8691E-568B-7280-537A-4EB74D530F10}"/>
              </a:ext>
            </a:extLst>
          </p:cNvPr>
          <p:cNvSpPr>
            <a:spLocks noGrp="1"/>
          </p:cNvSpPr>
          <p:nvPr>
            <p:ph type="title"/>
          </p:nvPr>
        </p:nvSpPr>
        <p:spPr/>
        <p:txBody>
          <a:bodyPr/>
          <a:lstStyle/>
          <a:p>
            <a:pPr defTabSz="914400">
              <a:lnSpc>
                <a:spcPct val="100000"/>
              </a:lnSpc>
              <a:defRPr/>
            </a:pPr>
            <a:r>
              <a:rPr lang="en-US" altLang="zh-CN" sz="4500" dirty="0">
                <a:solidFill>
                  <a:prstClr val="white"/>
                </a:solidFill>
                <a:latin typeface="Times New Roman" panose="02020603050405020304" pitchFamily="18" charset="0"/>
                <a:ea typeface="宋体" charset="-122"/>
                <a:cs typeface="Times New Roman" panose="02020603050405020304" pitchFamily="18" charset="0"/>
              </a:rPr>
              <a:t>Other Ideas</a:t>
            </a:r>
            <a:endParaRPr lang="zh-CN" altLang="en-US" sz="4500" dirty="0">
              <a:solidFill>
                <a:prstClr val="white"/>
              </a:solidFill>
              <a:latin typeface="Times New Roman" panose="02020603050405020304" pitchFamily="18" charset="0"/>
              <a:ea typeface="宋体"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AE52B5B8-7529-74D1-68A2-CF693AE3FB7F}"/>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C63437-A4DD-47E2-B39F-B4494D074D76}" type="slidenum">
              <a:rPr kumimoji="0" lang="en-US" altLang="zh-CN" sz="1200" b="0" i="0" u="none" strike="noStrike" kern="1200" cap="none" spc="0" normalizeH="0" baseline="0" noProof="0" smtClean="0">
                <a:ln>
                  <a:noFill/>
                </a:ln>
                <a:solidFill>
                  <a:prstClr val="white"/>
                </a:solidFill>
                <a:effectLst/>
                <a:uLnTx/>
                <a:uFillTx/>
                <a:latin typeface="微软雅黑" pitchFamily="34" charset="-122"/>
                <a:ea typeface="微软雅黑"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59</a:t>
            </a:fld>
            <a:endParaRPr kumimoji="0" lang="en-US" altLang="zh-CN" sz="12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6" name="文本框 5">
            <a:extLst>
              <a:ext uri="{FF2B5EF4-FFF2-40B4-BE49-F238E27FC236}">
                <a16:creationId xmlns:a16="http://schemas.microsoft.com/office/drawing/2014/main" id="{9318D745-8C18-1ED3-9F1B-E3A2AF69A436}"/>
              </a:ext>
            </a:extLst>
          </p:cNvPr>
          <p:cNvSpPr txBox="1"/>
          <p:nvPr/>
        </p:nvSpPr>
        <p:spPr>
          <a:xfrm>
            <a:off x="553739" y="6244786"/>
            <a:ext cx="11856640" cy="2616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Galkin M, Yuan X, Mostafa H, et al. Towards foundation models for knowledge graph reasoning[J].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arXiv</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preprint arXiv:2310.04562, 2023.</a:t>
            </a:r>
          </a:p>
        </p:txBody>
      </p:sp>
      <p:pic>
        <p:nvPicPr>
          <p:cNvPr id="7" name="图片 6">
            <a:extLst>
              <a:ext uri="{FF2B5EF4-FFF2-40B4-BE49-F238E27FC236}">
                <a16:creationId xmlns:a16="http://schemas.microsoft.com/office/drawing/2014/main" id="{4172519D-DDB7-A4C0-C5FA-F162FB34D4FF}"/>
              </a:ext>
            </a:extLst>
          </p:cNvPr>
          <p:cNvPicPr>
            <a:picLocks noChangeAspect="1"/>
          </p:cNvPicPr>
          <p:nvPr/>
        </p:nvPicPr>
        <p:blipFill>
          <a:blip r:embed="rId3"/>
          <a:stretch>
            <a:fillRect/>
          </a:stretch>
        </p:blipFill>
        <p:spPr>
          <a:xfrm>
            <a:off x="1620573" y="1661113"/>
            <a:ext cx="9242690" cy="1964461"/>
          </a:xfrm>
          <a:prstGeom prst="rect">
            <a:avLst/>
          </a:prstGeom>
        </p:spPr>
      </p:pic>
      <p:sp>
        <p:nvSpPr>
          <p:cNvPr id="8" name="文本框 7">
            <a:extLst>
              <a:ext uri="{FF2B5EF4-FFF2-40B4-BE49-F238E27FC236}">
                <a16:creationId xmlns:a16="http://schemas.microsoft.com/office/drawing/2014/main" id="{72D7AA4F-AC75-88B0-BB07-C73A6E2D7D71}"/>
              </a:ext>
            </a:extLst>
          </p:cNvPr>
          <p:cNvSpPr txBox="1"/>
          <p:nvPr/>
        </p:nvSpPr>
        <p:spPr>
          <a:xfrm>
            <a:off x="1359322" y="3781018"/>
            <a:ext cx="9242690" cy="2308324"/>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一个比较自然的想法是对偶图。在对偶图中，结点表示边，新的邻接矩阵表示边之间的连接关系。并且增广一个大小为</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的维度，每个维度表示四种连接关系中的一种。</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然后在对偶图上训练</a:t>
            </a:r>
            <a:r>
              <a:rPr lang="en-US" altLang="zh-CN" dirty="0">
                <a:latin typeface="微软雅黑" panose="020B0503020204020204" pitchFamily="34" charset="-122"/>
                <a:ea typeface="微软雅黑" panose="020B0503020204020204" pitchFamily="34" charset="-122"/>
              </a:rPr>
              <a:t>GNN</a:t>
            </a:r>
            <a:r>
              <a:rPr lang="zh-CN" altLang="en-US" dirty="0">
                <a:latin typeface="微软雅黑" panose="020B0503020204020204" pitchFamily="34" charset="-122"/>
                <a:ea typeface="微软雅黑" panose="020B0503020204020204" pitchFamily="34" charset="-122"/>
              </a:rPr>
              <a:t>，更新边表征。对偶图上是边之间的连接，只有与</a:t>
            </a:r>
            <a:r>
              <a:rPr lang="en-US" altLang="zh-CN" dirty="0">
                <a:latin typeface="微软雅黑" panose="020B0503020204020204" pitchFamily="34" charset="-122"/>
                <a:ea typeface="微软雅黑" panose="020B0503020204020204" pitchFamily="34" charset="-122"/>
              </a:rPr>
              <a:t>query</a:t>
            </a:r>
            <a:r>
              <a:rPr lang="zh-CN" altLang="en-US" dirty="0">
                <a:latin typeface="微软雅黑" panose="020B0503020204020204" pitchFamily="34" charset="-122"/>
                <a:ea typeface="微软雅黑" panose="020B0503020204020204" pitchFamily="34" charset="-122"/>
              </a:rPr>
              <a:t>相关的分量初始化为</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，其他分量为</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。从这一步得到</a:t>
            </a:r>
            <a:r>
              <a:rPr lang="en-US" altLang="zh-CN" dirty="0">
                <a:latin typeface="微软雅黑" panose="020B0503020204020204" pitchFamily="34" charset="-122"/>
                <a:ea typeface="微软雅黑" panose="020B0503020204020204" pitchFamily="34" charset="-122"/>
              </a:rPr>
              <a:t>relation</a:t>
            </a:r>
            <a:r>
              <a:rPr lang="zh-CN" altLang="en-US" dirty="0">
                <a:latin typeface="微软雅黑" panose="020B0503020204020204" pitchFamily="34" charset="-122"/>
                <a:ea typeface="微软雅黑" panose="020B0503020204020204" pitchFamily="34" charset="-122"/>
              </a:rPr>
              <a:t>的表征。</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回到原图，再次训练另一个</a:t>
            </a:r>
            <a:r>
              <a:rPr lang="en-US" altLang="zh-CN" dirty="0">
                <a:latin typeface="微软雅黑" panose="020B0503020204020204" pitchFamily="34" charset="-122"/>
                <a:ea typeface="微软雅黑" panose="020B0503020204020204" pitchFamily="34" charset="-122"/>
              </a:rPr>
              <a:t>GNN</a:t>
            </a:r>
            <a:r>
              <a:rPr lang="zh-CN" altLang="en-US" dirty="0">
                <a:latin typeface="微软雅黑" panose="020B0503020204020204" pitchFamily="34" charset="-122"/>
                <a:ea typeface="微软雅黑" panose="020B0503020204020204" pitchFamily="34" charset="-122"/>
              </a:rPr>
              <a:t>，更新结点表征。原图上是结点之间的连接，根据上一步的</a:t>
            </a:r>
            <a:r>
              <a:rPr lang="en-US" altLang="zh-CN" dirty="0">
                <a:latin typeface="微软雅黑" panose="020B0503020204020204" pitchFamily="34" charset="-122"/>
                <a:ea typeface="微软雅黑" panose="020B0503020204020204" pitchFamily="34" charset="-122"/>
              </a:rPr>
              <a:t>relation</a:t>
            </a:r>
            <a:r>
              <a:rPr lang="zh-CN" altLang="en-US" dirty="0">
                <a:latin typeface="微软雅黑" panose="020B0503020204020204" pitchFamily="34" charset="-122"/>
                <a:ea typeface="微软雅黑" panose="020B0503020204020204" pitchFamily="34" charset="-122"/>
              </a:rPr>
              <a:t>来初始化结点表征。</a:t>
            </a:r>
            <a:endParaRPr lang="en-US" altLang="zh-CN"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3427D856-68F1-A9EA-79C1-81BFEAA68E44}"/>
              </a:ext>
            </a:extLst>
          </p:cNvPr>
          <p:cNvSpPr txBox="1"/>
          <p:nvPr/>
        </p:nvSpPr>
        <p:spPr>
          <a:xfrm>
            <a:off x="553738" y="1219696"/>
            <a:ext cx="8204181" cy="461665"/>
          </a:xfrm>
          <a:prstGeom prst="rect">
            <a:avLst/>
          </a:prstGeom>
          <a:noFill/>
        </p:spPr>
        <p:txBody>
          <a:bodyPr wrap="square">
            <a:spAutoFit/>
          </a:bodyPr>
          <a:lstStyle/>
          <a:p>
            <a:r>
              <a:rPr lang="en-US" altLang="zh-CN" sz="2400" b="1" dirty="0">
                <a:solidFill>
                  <a:srgbClr val="1C1C1C"/>
                </a:solidFill>
                <a:latin typeface="Times New Roman" pitchFamily="18" charset="0"/>
                <a:ea typeface="Microsoft YaHei" pitchFamily="50"/>
                <a:cs typeface="Times New Roman" panose="02020603050405020304" pitchFamily="18" charset="0"/>
              </a:rPr>
              <a:t>Transferable invariances:  ULTRA (</a:t>
            </a:r>
            <a:r>
              <a:rPr lang="en-US" altLang="zh-CN" sz="2400" b="1" i="1" dirty="0">
                <a:solidFill>
                  <a:srgbClr val="1C1C1C"/>
                </a:solidFill>
                <a:latin typeface="Times New Roman" pitchFamily="18" charset="0"/>
                <a:ea typeface="Microsoft YaHei" pitchFamily="50"/>
                <a:cs typeface="Times New Roman" panose="02020603050405020304" pitchFamily="18" charset="0"/>
              </a:rPr>
              <a:t>ICLR’2024 [8,5,8,6]</a:t>
            </a:r>
            <a:r>
              <a:rPr lang="en-US" altLang="zh-CN" sz="2400" b="1" dirty="0">
                <a:solidFill>
                  <a:srgbClr val="1C1C1C"/>
                </a:solidFill>
                <a:latin typeface="Times New Roman" pitchFamily="18" charset="0"/>
                <a:ea typeface="Microsoft YaHei" pitchFamily="50"/>
                <a:cs typeface="Times New Roman" panose="02020603050405020304" pitchFamily="18" charset="0"/>
              </a:rPr>
              <a:t>)</a:t>
            </a:r>
            <a:endParaRPr lang="zh-CN" altLang="en-US" sz="2400" dirty="0"/>
          </a:p>
        </p:txBody>
      </p:sp>
    </p:spTree>
    <p:extLst>
      <p:ext uri="{BB962C8B-B14F-4D97-AF65-F5344CB8AC3E}">
        <p14:creationId xmlns:p14="http://schemas.microsoft.com/office/powerpoint/2010/main" val="3913357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5B098-A3FE-040E-6A72-594476B18ED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024ADCD-1378-2B47-A340-AAD03FCCB6A1}"/>
              </a:ext>
            </a:extLst>
          </p:cNvPr>
          <p:cNvSpPr>
            <a:spLocks noGrp="1"/>
          </p:cNvSpPr>
          <p:nvPr>
            <p:ph type="title"/>
          </p:nvPr>
        </p:nvSpPr>
        <p:spPr/>
        <p:txBody>
          <a:bodyPr/>
          <a:lstStyle/>
          <a:p>
            <a:pPr defTabSz="914400">
              <a:lnSpc>
                <a:spcPct val="100000"/>
              </a:lnSpc>
              <a:defRPr/>
            </a:pPr>
            <a:r>
              <a:rPr lang="en-US" altLang="zh-CN" sz="4500" dirty="0">
                <a:solidFill>
                  <a:prstClr val="white"/>
                </a:solidFill>
                <a:latin typeface="Times New Roman" panose="02020603050405020304" pitchFamily="18" charset="0"/>
                <a:ea typeface="宋体" charset="-122"/>
                <a:cs typeface="Times New Roman" panose="02020603050405020304" pitchFamily="18" charset="0"/>
              </a:rPr>
              <a:t>Background</a:t>
            </a:r>
            <a:endParaRPr lang="zh-CN" altLang="en-US" sz="4500" dirty="0">
              <a:solidFill>
                <a:prstClr val="white"/>
              </a:solidFill>
              <a:latin typeface="Times New Roman" panose="02020603050405020304" pitchFamily="18" charset="0"/>
              <a:ea typeface="宋体"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0772FE37-077D-3FF7-F85F-CBE4FECC5B6F}"/>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C63437-A4DD-47E2-B39F-B4494D074D76}" type="slidenum">
              <a:rPr kumimoji="0" lang="en-US" altLang="zh-CN" sz="1200" b="0" i="0" u="none" strike="noStrike" kern="1200" cap="none" spc="0" normalizeH="0" baseline="0" noProof="0" smtClean="0">
                <a:ln>
                  <a:noFill/>
                </a:ln>
                <a:solidFill>
                  <a:prstClr val="white"/>
                </a:solidFill>
                <a:effectLst/>
                <a:uLnTx/>
                <a:uFillTx/>
                <a:latin typeface="微软雅黑" pitchFamily="34" charset="-122"/>
                <a:ea typeface="微软雅黑"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6</a:t>
            </a:fld>
            <a:endParaRPr kumimoji="0" lang="en-US" altLang="zh-CN" sz="12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4" name="文本占位符 2">
            <a:extLst>
              <a:ext uri="{FF2B5EF4-FFF2-40B4-BE49-F238E27FC236}">
                <a16:creationId xmlns:a16="http://schemas.microsoft.com/office/drawing/2014/main" id="{712713DA-A16D-56B7-67DD-09EA7F64AD04}"/>
              </a:ext>
            </a:extLst>
          </p:cNvPr>
          <p:cNvSpPr txBox="1">
            <a:spLocks/>
          </p:cNvSpPr>
          <p:nvPr/>
        </p:nvSpPr>
        <p:spPr>
          <a:xfrm>
            <a:off x="335360" y="1063680"/>
            <a:ext cx="2301514" cy="434920"/>
          </a:xfrm>
          <a:prstGeom prst="rect">
            <a:avLst/>
          </a:prstGeom>
        </p:spPr>
        <p:txBody>
          <a:bodyPr vert="horz" lIns="0" tIns="0" rIns="0" bIns="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
                <a:srgbClr val="004586"/>
              </a:buClr>
              <a:buSzPct val="70000"/>
              <a:buNone/>
              <a:tabLst/>
              <a:defRPr/>
            </a:pPr>
            <a:r>
              <a:rPr kumimoji="0" lang="zh-CN" altLang="en-US"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图上学习的任务</a:t>
            </a:r>
            <a:endParaRPr kumimoji="0" lang="en-US" altLang="zh-CN" sz="18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endParaRPr>
          </a:p>
        </p:txBody>
      </p:sp>
      <p:pic>
        <p:nvPicPr>
          <p:cNvPr id="28" name="图片 27">
            <a:extLst>
              <a:ext uri="{FF2B5EF4-FFF2-40B4-BE49-F238E27FC236}">
                <a16:creationId xmlns:a16="http://schemas.microsoft.com/office/drawing/2014/main" id="{FCCC59E4-EEFD-B317-A071-47B355FD0044}"/>
              </a:ext>
            </a:extLst>
          </p:cNvPr>
          <p:cNvPicPr>
            <a:picLocks noChangeAspect="1"/>
          </p:cNvPicPr>
          <p:nvPr/>
        </p:nvPicPr>
        <p:blipFill>
          <a:blip r:embed="rId3"/>
          <a:stretch>
            <a:fillRect/>
          </a:stretch>
        </p:blipFill>
        <p:spPr>
          <a:xfrm>
            <a:off x="294096" y="2086165"/>
            <a:ext cx="4831900" cy="3120213"/>
          </a:xfrm>
          <a:prstGeom prst="rect">
            <a:avLst/>
          </a:prstGeom>
        </p:spPr>
      </p:pic>
      <p:pic>
        <p:nvPicPr>
          <p:cNvPr id="32" name="图片 31">
            <a:extLst>
              <a:ext uri="{FF2B5EF4-FFF2-40B4-BE49-F238E27FC236}">
                <a16:creationId xmlns:a16="http://schemas.microsoft.com/office/drawing/2014/main" id="{B81080DC-2179-26EA-997C-E9C15E8C602D}"/>
              </a:ext>
            </a:extLst>
          </p:cNvPr>
          <p:cNvPicPr>
            <a:picLocks noChangeAspect="1"/>
          </p:cNvPicPr>
          <p:nvPr/>
        </p:nvPicPr>
        <p:blipFill rotWithShape="1">
          <a:blip r:embed="rId4"/>
          <a:srcRect l="23550" t="16037"/>
          <a:stretch/>
        </p:blipFill>
        <p:spPr>
          <a:xfrm>
            <a:off x="6036701" y="3082173"/>
            <a:ext cx="2589357" cy="1266427"/>
          </a:xfrm>
          <a:prstGeom prst="rect">
            <a:avLst/>
          </a:prstGeom>
        </p:spPr>
      </p:pic>
      <p:pic>
        <p:nvPicPr>
          <p:cNvPr id="34" name="图片 33">
            <a:extLst>
              <a:ext uri="{FF2B5EF4-FFF2-40B4-BE49-F238E27FC236}">
                <a16:creationId xmlns:a16="http://schemas.microsoft.com/office/drawing/2014/main" id="{F666CD9E-5A42-1809-114B-D40F4228051E}"/>
              </a:ext>
            </a:extLst>
          </p:cNvPr>
          <p:cNvPicPr>
            <a:picLocks noChangeAspect="1"/>
          </p:cNvPicPr>
          <p:nvPr/>
        </p:nvPicPr>
        <p:blipFill rotWithShape="1">
          <a:blip r:embed="rId5"/>
          <a:srcRect t="12961"/>
          <a:stretch/>
        </p:blipFill>
        <p:spPr>
          <a:xfrm>
            <a:off x="5879583" y="4767827"/>
            <a:ext cx="2746475" cy="1478965"/>
          </a:xfrm>
          <a:prstGeom prst="rect">
            <a:avLst/>
          </a:prstGeom>
        </p:spPr>
      </p:pic>
      <p:grpSp>
        <p:nvGrpSpPr>
          <p:cNvPr id="14" name="组合 13">
            <a:extLst>
              <a:ext uri="{FF2B5EF4-FFF2-40B4-BE49-F238E27FC236}">
                <a16:creationId xmlns:a16="http://schemas.microsoft.com/office/drawing/2014/main" id="{8B15F4F0-F573-6948-3578-F98636988B26}"/>
              </a:ext>
            </a:extLst>
          </p:cNvPr>
          <p:cNvGrpSpPr/>
          <p:nvPr/>
        </p:nvGrpSpPr>
        <p:grpSpPr>
          <a:xfrm>
            <a:off x="5560828" y="1086454"/>
            <a:ext cx="5674741" cy="1508309"/>
            <a:chOff x="5295014" y="1113475"/>
            <a:chExt cx="5674741" cy="1508309"/>
          </a:xfrm>
        </p:grpSpPr>
        <p:pic>
          <p:nvPicPr>
            <p:cNvPr id="30" name="图片 29">
              <a:extLst>
                <a:ext uri="{FF2B5EF4-FFF2-40B4-BE49-F238E27FC236}">
                  <a16:creationId xmlns:a16="http://schemas.microsoft.com/office/drawing/2014/main" id="{8B4134D7-5BDD-4F96-E596-66B0C3973655}"/>
                </a:ext>
              </a:extLst>
            </p:cNvPr>
            <p:cNvPicPr>
              <a:picLocks noChangeAspect="1"/>
            </p:cNvPicPr>
            <p:nvPr/>
          </p:nvPicPr>
          <p:blipFill rotWithShape="1">
            <a:blip r:embed="rId6"/>
            <a:srcRect b="13757"/>
            <a:stretch/>
          </p:blipFill>
          <p:spPr>
            <a:xfrm>
              <a:off x="5500463" y="1287102"/>
              <a:ext cx="3130207" cy="1161054"/>
            </a:xfrm>
            <a:prstGeom prst="rect">
              <a:avLst/>
            </a:prstGeom>
          </p:spPr>
        </p:pic>
        <p:grpSp>
          <p:nvGrpSpPr>
            <p:cNvPr id="9" name="组合 8">
              <a:extLst>
                <a:ext uri="{FF2B5EF4-FFF2-40B4-BE49-F238E27FC236}">
                  <a16:creationId xmlns:a16="http://schemas.microsoft.com/office/drawing/2014/main" id="{AE252B05-B7E9-19DB-4227-34DA69FEA788}"/>
                </a:ext>
              </a:extLst>
            </p:cNvPr>
            <p:cNvGrpSpPr/>
            <p:nvPr/>
          </p:nvGrpSpPr>
          <p:grpSpPr>
            <a:xfrm>
              <a:off x="5295014" y="1113475"/>
              <a:ext cx="5674741" cy="1508309"/>
              <a:chOff x="2664371" y="1072335"/>
              <a:chExt cx="8931407" cy="1508309"/>
            </a:xfrm>
          </p:grpSpPr>
          <p:sp>
            <p:nvSpPr>
              <p:cNvPr id="5" name="文本框 4">
                <a:extLst>
                  <a:ext uri="{FF2B5EF4-FFF2-40B4-BE49-F238E27FC236}">
                    <a16:creationId xmlns:a16="http://schemas.microsoft.com/office/drawing/2014/main" id="{71155E77-FA17-50F8-1D01-23EEBCA6AFB4}"/>
                  </a:ext>
                </a:extLst>
              </p:cNvPr>
              <p:cNvSpPr txBox="1"/>
              <p:nvPr/>
            </p:nvSpPr>
            <p:spPr>
              <a:xfrm>
                <a:off x="8976473" y="1081085"/>
                <a:ext cx="1900752" cy="400110"/>
              </a:xfrm>
              <a:prstGeom prst="rect">
                <a:avLst/>
              </a:prstGeom>
              <a:noFill/>
            </p:spPr>
            <p:txBody>
              <a:bodyPr wrap="square" rtlCol="0">
                <a:spAutoFit/>
              </a:bodyPr>
              <a:lstStyle/>
              <a:p>
                <a:r>
                  <a:rPr lang="zh-CN" altLang="en-US" sz="2000" b="1" dirty="0">
                    <a:solidFill>
                      <a:srgbClr val="002060"/>
                    </a:solidFill>
                    <a:latin typeface="微软雅黑" panose="020B0503020204020204" pitchFamily="34" charset="-122"/>
                    <a:ea typeface="微软雅黑" panose="020B0503020204020204" pitchFamily="34" charset="-122"/>
                  </a:rPr>
                  <a:t>结点预测</a:t>
                </a:r>
              </a:p>
            </p:txBody>
          </p:sp>
          <p:sp>
            <p:nvSpPr>
              <p:cNvPr id="6" name="矩形 5">
                <a:extLst>
                  <a:ext uri="{FF2B5EF4-FFF2-40B4-BE49-F238E27FC236}">
                    <a16:creationId xmlns:a16="http://schemas.microsoft.com/office/drawing/2014/main" id="{737C4063-BD51-BF1E-4D6A-EEFE2B422FD4}"/>
                  </a:ext>
                </a:extLst>
              </p:cNvPr>
              <p:cNvSpPr/>
              <p:nvPr/>
            </p:nvSpPr>
            <p:spPr>
              <a:xfrm>
                <a:off x="2664371" y="1072335"/>
                <a:ext cx="8931407" cy="1508309"/>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8" name="文本框 7">
              <a:extLst>
                <a:ext uri="{FF2B5EF4-FFF2-40B4-BE49-F238E27FC236}">
                  <a16:creationId xmlns:a16="http://schemas.microsoft.com/office/drawing/2014/main" id="{4EFFC306-B87C-ED71-76B5-FBC274028CE2}"/>
                </a:ext>
              </a:extLst>
            </p:cNvPr>
            <p:cNvSpPr txBox="1"/>
            <p:nvPr/>
          </p:nvSpPr>
          <p:spPr>
            <a:xfrm>
              <a:off x="9394924" y="1488695"/>
              <a:ext cx="1223766" cy="338554"/>
            </a:xfrm>
            <a:prstGeom prst="rect">
              <a:avLst/>
            </a:prstGeom>
            <a:noFill/>
          </p:spPr>
          <p:txBody>
            <a:bodyPr wrap="square">
              <a:sp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600" dirty="0">
                  <a:latin typeface="微软雅黑" panose="020B0503020204020204" pitchFamily="34" charset="-122"/>
                  <a:ea typeface="微软雅黑" panose="020B0503020204020204" pitchFamily="34" charset="-122"/>
                </a:rPr>
                <a:t>欺诈检测</a:t>
              </a:r>
              <a:endParaRPr lang="en-US" altLang="zh-CN" sz="16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34A37C59-69FA-6C09-F92A-9A1F84AD4FA9}"/>
                </a:ext>
              </a:extLst>
            </p:cNvPr>
            <p:cNvSpPr txBox="1"/>
            <p:nvPr/>
          </p:nvSpPr>
          <p:spPr>
            <a:xfrm>
              <a:off x="9240709" y="1824447"/>
              <a:ext cx="1581809" cy="338554"/>
            </a:xfrm>
            <a:prstGeom prst="rect">
              <a:avLst/>
            </a:prstGeom>
            <a:noFill/>
          </p:spPr>
          <p:txBody>
            <a:bodyPr wrap="square">
              <a:sp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600" dirty="0">
                  <a:latin typeface="微软雅黑" panose="020B0503020204020204" pitchFamily="34" charset="-122"/>
                  <a:ea typeface="微软雅黑" panose="020B0503020204020204" pitchFamily="34" charset="-122"/>
                </a:rPr>
                <a:t>用户属性预测</a:t>
              </a:r>
              <a:endParaRPr lang="en-US" altLang="zh-CN" sz="16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0DDD1EBD-A811-7EBB-D4DC-AF1494546985}"/>
                </a:ext>
              </a:extLst>
            </p:cNvPr>
            <p:cNvSpPr txBox="1"/>
            <p:nvPr/>
          </p:nvSpPr>
          <p:spPr>
            <a:xfrm>
              <a:off x="9408389" y="2162288"/>
              <a:ext cx="1148315" cy="338554"/>
            </a:xfrm>
            <a:prstGeom prst="rect">
              <a:avLst/>
            </a:prstGeom>
            <a:noFill/>
          </p:spPr>
          <p:txBody>
            <a:bodyPr wrap="square">
              <a:sp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600" dirty="0">
                  <a:latin typeface="微软雅黑" panose="020B0503020204020204" pitchFamily="34" charset="-122"/>
                  <a:ea typeface="微软雅黑" panose="020B0503020204020204" pitchFamily="34" charset="-122"/>
                </a:rPr>
                <a:t>主题分类</a:t>
              </a:r>
              <a:endParaRPr lang="en-US" altLang="zh-CN" sz="1600" dirty="0">
                <a:latin typeface="微软雅黑" panose="020B0503020204020204" pitchFamily="34" charset="-122"/>
                <a:ea typeface="微软雅黑" panose="020B0503020204020204" pitchFamily="34" charset="-122"/>
              </a:endParaRPr>
            </a:p>
          </p:txBody>
        </p:sp>
      </p:grpSp>
      <p:sp>
        <p:nvSpPr>
          <p:cNvPr id="15" name="矩形 14">
            <a:extLst>
              <a:ext uri="{FF2B5EF4-FFF2-40B4-BE49-F238E27FC236}">
                <a16:creationId xmlns:a16="http://schemas.microsoft.com/office/drawing/2014/main" id="{3F5E3FD2-0EBD-12EE-D6D1-0BE5FBE6B399}"/>
              </a:ext>
            </a:extLst>
          </p:cNvPr>
          <p:cNvSpPr/>
          <p:nvPr/>
        </p:nvSpPr>
        <p:spPr>
          <a:xfrm>
            <a:off x="5560828" y="2961233"/>
            <a:ext cx="5674741" cy="1508309"/>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7E697835-FEBB-279C-BFA8-462AD9AEB03E}"/>
              </a:ext>
            </a:extLst>
          </p:cNvPr>
          <p:cNvSpPr txBox="1"/>
          <p:nvPr/>
        </p:nvSpPr>
        <p:spPr>
          <a:xfrm>
            <a:off x="9614839" y="2969983"/>
            <a:ext cx="1207679" cy="400110"/>
          </a:xfrm>
          <a:prstGeom prst="rect">
            <a:avLst/>
          </a:prstGeom>
          <a:noFill/>
        </p:spPr>
        <p:txBody>
          <a:bodyPr wrap="square" rtlCol="0">
            <a:spAutoFit/>
          </a:bodyPr>
          <a:lstStyle/>
          <a:p>
            <a:r>
              <a:rPr lang="zh-CN" altLang="en-US" sz="2000" b="1" dirty="0">
                <a:solidFill>
                  <a:srgbClr val="002060"/>
                </a:solidFill>
                <a:latin typeface="微软雅黑" panose="020B0503020204020204" pitchFamily="34" charset="-122"/>
                <a:ea typeface="微软雅黑" panose="020B0503020204020204" pitchFamily="34" charset="-122"/>
              </a:rPr>
              <a:t>链路预测</a:t>
            </a:r>
          </a:p>
        </p:txBody>
      </p:sp>
      <p:sp>
        <p:nvSpPr>
          <p:cNvPr id="17" name="文本框 16">
            <a:extLst>
              <a:ext uri="{FF2B5EF4-FFF2-40B4-BE49-F238E27FC236}">
                <a16:creationId xmlns:a16="http://schemas.microsoft.com/office/drawing/2014/main" id="{6C87E52B-1501-4ED2-15DA-AF843F5AF5A9}"/>
              </a:ext>
            </a:extLst>
          </p:cNvPr>
          <p:cNvSpPr txBox="1"/>
          <p:nvPr/>
        </p:nvSpPr>
        <p:spPr>
          <a:xfrm>
            <a:off x="9734834" y="3325456"/>
            <a:ext cx="1223766" cy="338554"/>
          </a:xfrm>
          <a:prstGeom prst="rect">
            <a:avLst/>
          </a:prstGeom>
          <a:noFill/>
        </p:spPr>
        <p:txBody>
          <a:bodyPr wrap="square">
            <a:sp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600" dirty="0">
                <a:latin typeface="微软雅黑" panose="020B0503020204020204" pitchFamily="34" charset="-122"/>
                <a:ea typeface="微软雅黑" panose="020B0503020204020204" pitchFamily="34" charset="-122"/>
              </a:rPr>
              <a:t>社交推荐</a:t>
            </a:r>
            <a:endParaRPr lang="en-US" altLang="zh-CN" sz="16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82F7C699-82CE-ED5A-D6CD-7A51873C93AC}"/>
              </a:ext>
            </a:extLst>
          </p:cNvPr>
          <p:cNvSpPr txBox="1"/>
          <p:nvPr/>
        </p:nvSpPr>
        <p:spPr>
          <a:xfrm>
            <a:off x="9721809" y="3646272"/>
            <a:ext cx="1581809" cy="338554"/>
          </a:xfrm>
          <a:prstGeom prst="rect">
            <a:avLst/>
          </a:prstGeom>
          <a:noFill/>
        </p:spPr>
        <p:txBody>
          <a:bodyPr wrap="square">
            <a:sp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600" dirty="0">
                <a:latin typeface="微软雅黑" panose="020B0503020204020204" pitchFamily="34" charset="-122"/>
                <a:ea typeface="微软雅黑" panose="020B0503020204020204" pitchFamily="34" charset="-122"/>
              </a:rPr>
              <a:t>商品推荐</a:t>
            </a:r>
            <a:endParaRPr lang="en-US" altLang="zh-CN" sz="1600" dirty="0">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5B0A614C-C777-C403-A599-9B64D40F7871}"/>
              </a:ext>
            </a:extLst>
          </p:cNvPr>
          <p:cNvSpPr txBox="1"/>
          <p:nvPr/>
        </p:nvSpPr>
        <p:spPr>
          <a:xfrm>
            <a:off x="9568951" y="3988749"/>
            <a:ext cx="1512016" cy="338554"/>
          </a:xfrm>
          <a:prstGeom prst="rect">
            <a:avLst/>
          </a:prstGeom>
          <a:noFill/>
        </p:spPr>
        <p:txBody>
          <a:bodyPr wrap="square">
            <a:sp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600" dirty="0">
                <a:latin typeface="微软雅黑" panose="020B0503020204020204" pitchFamily="34" charset="-122"/>
                <a:ea typeface="微软雅黑" panose="020B0503020204020204" pitchFamily="34" charset="-122"/>
              </a:rPr>
              <a:t>知识图谱补全</a:t>
            </a:r>
            <a:endParaRPr lang="en-US" altLang="zh-CN" sz="1600" dirty="0">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DCF05D8C-4C95-BE4F-4D32-D33F4B9FC9BF}"/>
              </a:ext>
            </a:extLst>
          </p:cNvPr>
          <p:cNvSpPr/>
          <p:nvPr/>
        </p:nvSpPr>
        <p:spPr>
          <a:xfrm>
            <a:off x="5560828" y="4767827"/>
            <a:ext cx="5674741" cy="1508309"/>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文本框 21">
            <a:extLst>
              <a:ext uri="{FF2B5EF4-FFF2-40B4-BE49-F238E27FC236}">
                <a16:creationId xmlns:a16="http://schemas.microsoft.com/office/drawing/2014/main" id="{967E6812-822A-530C-4945-B6B8C69966E5}"/>
              </a:ext>
            </a:extLst>
          </p:cNvPr>
          <p:cNvSpPr txBox="1"/>
          <p:nvPr/>
        </p:nvSpPr>
        <p:spPr>
          <a:xfrm>
            <a:off x="9759242" y="4780943"/>
            <a:ext cx="1207679" cy="400110"/>
          </a:xfrm>
          <a:prstGeom prst="rect">
            <a:avLst/>
          </a:prstGeom>
          <a:noFill/>
        </p:spPr>
        <p:txBody>
          <a:bodyPr wrap="square" rtlCol="0">
            <a:spAutoFit/>
          </a:bodyPr>
          <a:lstStyle/>
          <a:p>
            <a:r>
              <a:rPr lang="zh-CN" altLang="en-US" sz="2000" b="1" dirty="0">
                <a:solidFill>
                  <a:srgbClr val="002060"/>
                </a:solidFill>
                <a:latin typeface="微软雅黑" panose="020B0503020204020204" pitchFamily="34" charset="-122"/>
                <a:ea typeface="微软雅黑" panose="020B0503020204020204" pitchFamily="34" charset="-122"/>
              </a:rPr>
              <a:t>图预测</a:t>
            </a:r>
          </a:p>
        </p:txBody>
      </p:sp>
      <p:sp>
        <p:nvSpPr>
          <p:cNvPr id="23" name="文本框 22">
            <a:extLst>
              <a:ext uri="{FF2B5EF4-FFF2-40B4-BE49-F238E27FC236}">
                <a16:creationId xmlns:a16="http://schemas.microsoft.com/office/drawing/2014/main" id="{1DF7B251-09A7-0EBB-701A-23E1E3872CF8}"/>
              </a:ext>
            </a:extLst>
          </p:cNvPr>
          <p:cNvSpPr txBox="1"/>
          <p:nvPr/>
        </p:nvSpPr>
        <p:spPr>
          <a:xfrm>
            <a:off x="9442673" y="5181053"/>
            <a:ext cx="1704154" cy="338554"/>
          </a:xfrm>
          <a:prstGeom prst="rect">
            <a:avLst/>
          </a:prstGeom>
          <a:noFill/>
        </p:spPr>
        <p:txBody>
          <a:bodyPr wrap="square">
            <a:sp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600" dirty="0">
                <a:latin typeface="微软雅黑" panose="020B0503020204020204" pitchFamily="34" charset="-122"/>
                <a:ea typeface="微软雅黑" panose="020B0503020204020204" pitchFamily="34" charset="-122"/>
              </a:rPr>
              <a:t>蛋白质功能预测</a:t>
            </a:r>
            <a:endParaRPr lang="en-US" altLang="zh-CN" sz="1600"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0F097C1B-708C-403A-5DAB-4F9C5022548B}"/>
              </a:ext>
            </a:extLst>
          </p:cNvPr>
          <p:cNvSpPr txBox="1"/>
          <p:nvPr/>
        </p:nvSpPr>
        <p:spPr>
          <a:xfrm>
            <a:off x="9513920" y="5495416"/>
            <a:ext cx="1581809" cy="338554"/>
          </a:xfrm>
          <a:prstGeom prst="rect">
            <a:avLst/>
          </a:prstGeom>
          <a:noFill/>
        </p:spPr>
        <p:txBody>
          <a:bodyPr wrap="square">
            <a:sp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600" dirty="0">
                <a:latin typeface="微软雅黑" panose="020B0503020204020204" pitchFamily="34" charset="-122"/>
                <a:ea typeface="微软雅黑" panose="020B0503020204020204" pitchFamily="34" charset="-122"/>
              </a:rPr>
              <a:t>路程耗时预测</a:t>
            </a:r>
            <a:endParaRPr lang="en-US" altLang="zh-CN" sz="1600" dirty="0">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253E1A94-9830-156A-BBD0-5E5F9ECF6CA4}"/>
              </a:ext>
            </a:extLst>
          </p:cNvPr>
          <p:cNvSpPr txBox="1"/>
          <p:nvPr/>
        </p:nvSpPr>
        <p:spPr>
          <a:xfrm>
            <a:off x="9531851" y="5825220"/>
            <a:ext cx="1481539" cy="338554"/>
          </a:xfrm>
          <a:prstGeom prst="rect">
            <a:avLst/>
          </a:prstGeom>
          <a:noFill/>
        </p:spPr>
        <p:txBody>
          <a:bodyPr wrap="square">
            <a:sp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600" dirty="0">
                <a:latin typeface="微软雅黑" panose="020B0503020204020204" pitchFamily="34" charset="-122"/>
                <a:ea typeface="微软雅黑" panose="020B0503020204020204" pitchFamily="34" charset="-122"/>
              </a:rPr>
              <a:t>社交网络分类</a:t>
            </a:r>
            <a:endParaRPr lang="en-US" altLang="zh-CN" sz="1600" dirty="0">
              <a:latin typeface="微软雅黑" panose="020B0503020204020204" pitchFamily="34" charset="-122"/>
              <a:ea typeface="微软雅黑" panose="020B0503020204020204" pitchFamily="34" charset="-122"/>
            </a:endParaRPr>
          </a:p>
        </p:txBody>
      </p:sp>
      <p:cxnSp>
        <p:nvCxnSpPr>
          <p:cNvPr id="27" name="直接箭头连接符 26">
            <a:extLst>
              <a:ext uri="{FF2B5EF4-FFF2-40B4-BE49-F238E27FC236}">
                <a16:creationId xmlns:a16="http://schemas.microsoft.com/office/drawing/2014/main" id="{E1135F23-6BD8-9A45-66CB-7BD5BD69E6FA}"/>
              </a:ext>
            </a:extLst>
          </p:cNvPr>
          <p:cNvCxnSpPr>
            <a:cxnSpLocks/>
          </p:cNvCxnSpPr>
          <p:nvPr/>
        </p:nvCxnSpPr>
        <p:spPr>
          <a:xfrm flipV="1">
            <a:off x="4876249" y="1797426"/>
            <a:ext cx="567621" cy="88881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79C28F31-F43C-665C-0299-AE35A8BD4FD3}"/>
              </a:ext>
            </a:extLst>
          </p:cNvPr>
          <p:cNvCxnSpPr>
            <a:cxnSpLocks/>
          </p:cNvCxnSpPr>
          <p:nvPr/>
        </p:nvCxnSpPr>
        <p:spPr>
          <a:xfrm flipV="1">
            <a:off x="4927925" y="3715386"/>
            <a:ext cx="515945" cy="93104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连接符: 肘形 41">
            <a:extLst>
              <a:ext uri="{FF2B5EF4-FFF2-40B4-BE49-F238E27FC236}">
                <a16:creationId xmlns:a16="http://schemas.microsoft.com/office/drawing/2014/main" id="{C1B6A32D-0F3C-B9EA-A07D-8C64196184EE}"/>
              </a:ext>
            </a:extLst>
          </p:cNvPr>
          <p:cNvCxnSpPr>
            <a:cxnSpLocks/>
          </p:cNvCxnSpPr>
          <p:nvPr/>
        </p:nvCxnSpPr>
        <p:spPr>
          <a:xfrm>
            <a:off x="776177" y="4469542"/>
            <a:ext cx="4602281" cy="1050065"/>
          </a:xfrm>
          <a:prstGeom prst="bentConnector3">
            <a:avLst>
              <a:gd name="adj1" fmla="val -133"/>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97555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2043C-715A-4373-67D2-E31178EB838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9A8691E-568B-7280-537A-4EB74D530F10}"/>
              </a:ext>
            </a:extLst>
          </p:cNvPr>
          <p:cNvSpPr>
            <a:spLocks noGrp="1"/>
          </p:cNvSpPr>
          <p:nvPr>
            <p:ph type="title"/>
          </p:nvPr>
        </p:nvSpPr>
        <p:spPr/>
        <p:txBody>
          <a:bodyPr/>
          <a:lstStyle/>
          <a:p>
            <a:pPr defTabSz="914400">
              <a:lnSpc>
                <a:spcPct val="100000"/>
              </a:lnSpc>
              <a:defRPr/>
            </a:pPr>
            <a:r>
              <a:rPr lang="en-US" altLang="zh-CN" sz="4500" dirty="0">
                <a:solidFill>
                  <a:prstClr val="white"/>
                </a:solidFill>
                <a:latin typeface="Times New Roman" panose="02020603050405020304" pitchFamily="18" charset="0"/>
                <a:ea typeface="宋体" charset="-122"/>
                <a:cs typeface="Times New Roman" panose="02020603050405020304" pitchFamily="18" charset="0"/>
              </a:rPr>
              <a:t>Other Ideas</a:t>
            </a:r>
            <a:endParaRPr lang="zh-CN" altLang="en-US" sz="4500" dirty="0">
              <a:solidFill>
                <a:prstClr val="white"/>
              </a:solidFill>
              <a:latin typeface="Times New Roman" panose="02020603050405020304" pitchFamily="18" charset="0"/>
              <a:ea typeface="宋体"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AE52B5B8-7529-74D1-68A2-CF693AE3FB7F}"/>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C63437-A4DD-47E2-B39F-B4494D074D76}" type="slidenum">
              <a:rPr kumimoji="0" lang="en-US" altLang="zh-CN" sz="1200" b="0" i="0" u="none" strike="noStrike" kern="1200" cap="none" spc="0" normalizeH="0" baseline="0" noProof="0" smtClean="0">
                <a:ln>
                  <a:noFill/>
                </a:ln>
                <a:solidFill>
                  <a:prstClr val="white"/>
                </a:solidFill>
                <a:effectLst/>
                <a:uLnTx/>
                <a:uFillTx/>
                <a:latin typeface="微软雅黑" pitchFamily="34" charset="-122"/>
                <a:ea typeface="微软雅黑"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60</a:t>
            </a:fld>
            <a:endParaRPr kumimoji="0" lang="en-US" altLang="zh-CN" sz="12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6" name="文本框 5">
            <a:extLst>
              <a:ext uri="{FF2B5EF4-FFF2-40B4-BE49-F238E27FC236}">
                <a16:creationId xmlns:a16="http://schemas.microsoft.com/office/drawing/2014/main" id="{9318D745-8C18-1ED3-9F1B-E3A2AF69A436}"/>
              </a:ext>
            </a:extLst>
          </p:cNvPr>
          <p:cNvSpPr txBox="1"/>
          <p:nvPr/>
        </p:nvSpPr>
        <p:spPr>
          <a:xfrm>
            <a:off x="553739" y="6244786"/>
            <a:ext cx="11856640" cy="2616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Galkin M, Yuan X, Mostafa H, et al. Towards foundation models for knowledge graph reasoning[J].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arXiv</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preprint arXiv:2310.04562, 2023.</a:t>
            </a:r>
          </a:p>
        </p:txBody>
      </p:sp>
      <p:pic>
        <p:nvPicPr>
          <p:cNvPr id="10" name="图片 9">
            <a:extLst>
              <a:ext uri="{FF2B5EF4-FFF2-40B4-BE49-F238E27FC236}">
                <a16:creationId xmlns:a16="http://schemas.microsoft.com/office/drawing/2014/main" id="{132D7442-2E27-15FB-6273-E93FFE1CA6A4}"/>
              </a:ext>
            </a:extLst>
          </p:cNvPr>
          <p:cNvPicPr>
            <a:picLocks noChangeAspect="1"/>
          </p:cNvPicPr>
          <p:nvPr/>
        </p:nvPicPr>
        <p:blipFill>
          <a:blip r:embed="rId3"/>
          <a:stretch>
            <a:fillRect/>
          </a:stretch>
        </p:blipFill>
        <p:spPr>
          <a:xfrm>
            <a:off x="308407" y="1889682"/>
            <a:ext cx="7228822" cy="4203752"/>
          </a:xfrm>
          <a:prstGeom prst="rect">
            <a:avLst/>
          </a:prstGeom>
        </p:spPr>
      </p:pic>
      <p:sp>
        <p:nvSpPr>
          <p:cNvPr id="5" name="文本框 4">
            <a:extLst>
              <a:ext uri="{FF2B5EF4-FFF2-40B4-BE49-F238E27FC236}">
                <a16:creationId xmlns:a16="http://schemas.microsoft.com/office/drawing/2014/main" id="{97CD0DD0-5FB0-5983-0455-248EE408C0C2}"/>
              </a:ext>
            </a:extLst>
          </p:cNvPr>
          <p:cNvSpPr txBox="1"/>
          <p:nvPr/>
        </p:nvSpPr>
        <p:spPr>
          <a:xfrm>
            <a:off x="553738" y="1219696"/>
            <a:ext cx="8204181" cy="461665"/>
          </a:xfrm>
          <a:prstGeom prst="rect">
            <a:avLst/>
          </a:prstGeom>
          <a:noFill/>
        </p:spPr>
        <p:txBody>
          <a:bodyPr wrap="square">
            <a:spAutoFit/>
          </a:bodyPr>
          <a:lstStyle/>
          <a:p>
            <a:r>
              <a:rPr lang="en-US" altLang="zh-CN" sz="2400" b="1" dirty="0">
                <a:solidFill>
                  <a:srgbClr val="1C1C1C"/>
                </a:solidFill>
                <a:latin typeface="Times New Roman" pitchFamily="18" charset="0"/>
                <a:ea typeface="Microsoft YaHei" pitchFamily="50"/>
                <a:cs typeface="Times New Roman" panose="02020603050405020304" pitchFamily="18" charset="0"/>
              </a:rPr>
              <a:t>Transferable invariances:  ULTRA (</a:t>
            </a:r>
            <a:r>
              <a:rPr lang="en-US" altLang="zh-CN" sz="2400" b="1" i="1" dirty="0">
                <a:solidFill>
                  <a:srgbClr val="1C1C1C"/>
                </a:solidFill>
                <a:latin typeface="Times New Roman" pitchFamily="18" charset="0"/>
                <a:ea typeface="Microsoft YaHei" pitchFamily="50"/>
                <a:cs typeface="Times New Roman" panose="02020603050405020304" pitchFamily="18" charset="0"/>
              </a:rPr>
              <a:t>ICLR’2024 [8,5,8,6]</a:t>
            </a:r>
            <a:r>
              <a:rPr lang="en-US" altLang="zh-CN" sz="2400" b="1" dirty="0">
                <a:solidFill>
                  <a:srgbClr val="1C1C1C"/>
                </a:solidFill>
                <a:latin typeface="Times New Roman" pitchFamily="18" charset="0"/>
                <a:ea typeface="Microsoft YaHei" pitchFamily="50"/>
                <a:cs typeface="Times New Roman" panose="02020603050405020304" pitchFamily="18" charset="0"/>
              </a:rPr>
              <a:t>)</a:t>
            </a:r>
            <a:endParaRPr lang="zh-CN" altLang="en-US" sz="2400" dirty="0"/>
          </a:p>
        </p:txBody>
      </p:sp>
      <p:sp>
        <p:nvSpPr>
          <p:cNvPr id="9" name="文本框 8">
            <a:extLst>
              <a:ext uri="{FF2B5EF4-FFF2-40B4-BE49-F238E27FC236}">
                <a16:creationId xmlns:a16="http://schemas.microsoft.com/office/drawing/2014/main" id="{0AB795A8-7744-4A91-779D-15A56E08FD1B}"/>
              </a:ext>
            </a:extLst>
          </p:cNvPr>
          <p:cNvSpPr txBox="1"/>
          <p:nvPr/>
        </p:nvSpPr>
        <p:spPr>
          <a:xfrm>
            <a:off x="7671648" y="3615586"/>
            <a:ext cx="3707342" cy="400110"/>
          </a:xfrm>
          <a:prstGeom prst="rect">
            <a:avLst/>
          </a:prstGeom>
          <a:noFill/>
        </p:spPr>
        <p:txBody>
          <a:bodyPr wrap="square" rtlCol="0">
            <a:spAutoFit/>
          </a:bodyPr>
          <a:lstStyle/>
          <a:p>
            <a:r>
              <a:rPr lang="zh-CN" altLang="en-US" sz="2000" b="1" dirty="0"/>
              <a:t>在几乎所有数据集上达成</a:t>
            </a:r>
            <a:r>
              <a:rPr lang="en-US" altLang="zh-CN" sz="2000" b="1" dirty="0"/>
              <a:t>SOTA</a:t>
            </a:r>
            <a:r>
              <a:rPr lang="zh-CN" altLang="en-US" b="1" dirty="0"/>
              <a:t>！</a:t>
            </a:r>
          </a:p>
        </p:txBody>
      </p:sp>
    </p:spTree>
    <p:extLst>
      <p:ext uri="{BB962C8B-B14F-4D97-AF65-F5344CB8AC3E}">
        <p14:creationId xmlns:p14="http://schemas.microsoft.com/office/powerpoint/2010/main" val="23463900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EB33CD-246E-5ADC-92FD-F5B37394D2B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8537FB9-19A2-791B-2ACE-15AAA814DCE1}"/>
              </a:ext>
            </a:extLst>
          </p:cNvPr>
          <p:cNvSpPr>
            <a:spLocks noGrp="1"/>
          </p:cNvSpPr>
          <p:nvPr>
            <p:ph type="title"/>
          </p:nvPr>
        </p:nvSpPr>
        <p:spPr/>
        <p:txBody>
          <a:bodyPr/>
          <a:lstStyle/>
          <a:p>
            <a:pPr defTabSz="914400">
              <a:lnSpc>
                <a:spcPct val="100000"/>
              </a:lnSpc>
              <a:defRPr/>
            </a:pPr>
            <a:r>
              <a:rPr lang="en-US" altLang="zh-CN" sz="4500" dirty="0">
                <a:solidFill>
                  <a:prstClr val="white"/>
                </a:solidFill>
                <a:latin typeface="Times New Roman" panose="02020603050405020304" pitchFamily="18" charset="0"/>
                <a:ea typeface="宋体" charset="-122"/>
                <a:cs typeface="Times New Roman" panose="02020603050405020304" pitchFamily="18" charset="0"/>
              </a:rPr>
              <a:t>Other Ideas</a:t>
            </a:r>
            <a:endParaRPr lang="zh-CN" altLang="en-US" sz="4500" dirty="0">
              <a:solidFill>
                <a:prstClr val="white"/>
              </a:solidFill>
              <a:latin typeface="Times New Roman" panose="02020603050405020304" pitchFamily="18" charset="0"/>
              <a:ea typeface="宋体"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A4419C66-ACB5-C45A-6BAC-980CC2DF3BB5}"/>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C63437-A4DD-47E2-B39F-B4494D074D76}" type="slidenum">
              <a:rPr kumimoji="0" lang="en-US" altLang="zh-CN" sz="1200" b="0" i="0" u="none" strike="noStrike" kern="1200" cap="none" spc="0" normalizeH="0" baseline="0" noProof="0" smtClean="0">
                <a:ln>
                  <a:noFill/>
                </a:ln>
                <a:solidFill>
                  <a:prstClr val="white"/>
                </a:solidFill>
                <a:effectLst/>
                <a:uLnTx/>
                <a:uFillTx/>
                <a:latin typeface="微软雅黑" pitchFamily="34" charset="-122"/>
                <a:ea typeface="微软雅黑"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61</a:t>
            </a:fld>
            <a:endParaRPr kumimoji="0" lang="en-US" altLang="zh-CN" sz="12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6" name="文本框 5">
            <a:extLst>
              <a:ext uri="{FF2B5EF4-FFF2-40B4-BE49-F238E27FC236}">
                <a16:creationId xmlns:a16="http://schemas.microsoft.com/office/drawing/2014/main" id="{8F968264-D952-CBF8-3021-A2EB16EA3AC4}"/>
              </a:ext>
            </a:extLst>
          </p:cNvPr>
          <p:cNvSpPr txBox="1"/>
          <p:nvPr/>
        </p:nvSpPr>
        <p:spPr>
          <a:xfrm>
            <a:off x="553739" y="6244786"/>
            <a:ext cx="11856640" cy="2616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Huang Q, Ren H, Chen P, et al. Prodigy: Enabling in-context learning over graphs[J]. Advances in Neural Information Processing Systems, 2024, 36.</a:t>
            </a:r>
          </a:p>
        </p:txBody>
      </p:sp>
      <p:pic>
        <p:nvPicPr>
          <p:cNvPr id="11" name="图片 10">
            <a:extLst>
              <a:ext uri="{FF2B5EF4-FFF2-40B4-BE49-F238E27FC236}">
                <a16:creationId xmlns:a16="http://schemas.microsoft.com/office/drawing/2014/main" id="{7B914781-44B5-9DA3-8D03-F7330B899C14}"/>
              </a:ext>
            </a:extLst>
          </p:cNvPr>
          <p:cNvPicPr>
            <a:picLocks noChangeAspect="1"/>
          </p:cNvPicPr>
          <p:nvPr/>
        </p:nvPicPr>
        <p:blipFill>
          <a:blip r:embed="rId3"/>
          <a:stretch>
            <a:fillRect/>
          </a:stretch>
        </p:blipFill>
        <p:spPr>
          <a:xfrm>
            <a:off x="383292" y="1898718"/>
            <a:ext cx="6194479" cy="2175964"/>
          </a:xfrm>
          <a:prstGeom prst="rect">
            <a:avLst/>
          </a:prstGeom>
        </p:spPr>
      </p:pic>
      <p:sp>
        <p:nvSpPr>
          <p:cNvPr id="19" name="文本框 18">
            <a:extLst>
              <a:ext uri="{FF2B5EF4-FFF2-40B4-BE49-F238E27FC236}">
                <a16:creationId xmlns:a16="http://schemas.microsoft.com/office/drawing/2014/main" id="{0D5C36E7-BDFB-8392-63AB-4F7369E4DE65}"/>
              </a:ext>
            </a:extLst>
          </p:cNvPr>
          <p:cNvSpPr txBox="1"/>
          <p:nvPr/>
        </p:nvSpPr>
        <p:spPr>
          <a:xfrm>
            <a:off x="6577771" y="2802034"/>
            <a:ext cx="5616713"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先采样子图（</a:t>
            </a:r>
            <a:r>
              <a:rPr lang="en-US" altLang="zh-CN" dirty="0">
                <a:latin typeface="微软雅黑" panose="020B0503020204020204" pitchFamily="34" charset="-122"/>
                <a:ea typeface="微软雅黑" panose="020B0503020204020204" pitchFamily="34" charset="-122"/>
              </a:rPr>
              <a:t>k-means</a:t>
            </a:r>
            <a:r>
              <a:rPr lang="zh-CN" altLang="en-US" dirty="0">
                <a:latin typeface="微软雅黑" panose="020B0503020204020204" pitchFamily="34" charset="-122"/>
                <a:ea typeface="微软雅黑" panose="020B0503020204020204" pitchFamily="34" charset="-122"/>
              </a:rPr>
              <a:t>或者其他策略）</a:t>
            </a:r>
            <a:endParaRPr lang="en-US" altLang="zh-CN"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0C7673C6-A582-AAC8-A1B3-49901B3560E6}"/>
              </a:ext>
            </a:extLst>
          </p:cNvPr>
          <p:cNvPicPr>
            <a:picLocks noChangeAspect="1"/>
          </p:cNvPicPr>
          <p:nvPr/>
        </p:nvPicPr>
        <p:blipFill>
          <a:blip r:embed="rId4"/>
          <a:stretch>
            <a:fillRect/>
          </a:stretch>
        </p:blipFill>
        <p:spPr>
          <a:xfrm>
            <a:off x="337361" y="4169021"/>
            <a:ext cx="6144698" cy="1981426"/>
          </a:xfrm>
          <a:prstGeom prst="rect">
            <a:avLst/>
          </a:prstGeom>
        </p:spPr>
      </p:pic>
      <p:sp>
        <p:nvSpPr>
          <p:cNvPr id="5" name="文本框 4">
            <a:extLst>
              <a:ext uri="{FF2B5EF4-FFF2-40B4-BE49-F238E27FC236}">
                <a16:creationId xmlns:a16="http://schemas.microsoft.com/office/drawing/2014/main" id="{9A186E83-EAC5-54C5-F5EA-5D4ECB11473D}"/>
              </a:ext>
            </a:extLst>
          </p:cNvPr>
          <p:cNvSpPr txBox="1"/>
          <p:nvPr/>
        </p:nvSpPr>
        <p:spPr>
          <a:xfrm>
            <a:off x="6482059" y="4139248"/>
            <a:ext cx="5616713"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接着对于</a:t>
            </a:r>
            <a:r>
              <a:rPr lang="en-US" altLang="zh-CN" dirty="0">
                <a:latin typeface="微软雅黑" panose="020B0503020204020204" pitchFamily="34" charset="-122"/>
                <a:ea typeface="微软雅黑" panose="020B0503020204020204" pitchFamily="34" charset="-122"/>
              </a:rPr>
              <a:t>few-shot examples</a:t>
            </a:r>
            <a:r>
              <a:rPr lang="zh-CN" altLang="en-US" dirty="0">
                <a:latin typeface="微软雅黑" panose="020B0503020204020204" pitchFamily="34" charset="-122"/>
                <a:ea typeface="微软雅黑" panose="020B0503020204020204" pitchFamily="34" charset="-122"/>
              </a:rPr>
              <a:t>，将其中每个结点所在的子图，用</a:t>
            </a:r>
            <a:r>
              <a:rPr lang="en-US" altLang="zh-CN" dirty="0">
                <a:latin typeface="微软雅黑" panose="020B0503020204020204" pitchFamily="34" charset="-122"/>
                <a:ea typeface="微软雅黑" panose="020B0503020204020204" pitchFamily="34" charset="-122"/>
              </a:rPr>
              <a:t>GNN</a:t>
            </a:r>
            <a:r>
              <a:rPr lang="zh-CN" altLang="en-US" dirty="0">
                <a:latin typeface="微软雅黑" panose="020B0503020204020204" pitchFamily="34" charset="-122"/>
                <a:ea typeface="微软雅黑" panose="020B0503020204020204" pitchFamily="34" charset="-122"/>
              </a:rPr>
              <a:t>转换成一个结点表征（数据点）</a:t>
            </a:r>
          </a:p>
        </p:txBody>
      </p:sp>
      <p:sp>
        <p:nvSpPr>
          <p:cNvPr id="7" name="文本框 6">
            <a:extLst>
              <a:ext uri="{FF2B5EF4-FFF2-40B4-BE49-F238E27FC236}">
                <a16:creationId xmlns:a16="http://schemas.microsoft.com/office/drawing/2014/main" id="{2524D470-F0C9-4E81-8388-209948B812D0}"/>
              </a:ext>
            </a:extLst>
          </p:cNvPr>
          <p:cNvSpPr txBox="1"/>
          <p:nvPr/>
        </p:nvSpPr>
        <p:spPr>
          <a:xfrm>
            <a:off x="6482059" y="4785579"/>
            <a:ext cx="5616713"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根据</a:t>
            </a:r>
            <a:r>
              <a:rPr lang="en-US" altLang="zh-CN" dirty="0">
                <a:latin typeface="微软雅黑" panose="020B0503020204020204" pitchFamily="34" charset="-122"/>
                <a:ea typeface="微软雅黑" panose="020B0503020204020204" pitchFamily="34" charset="-122"/>
              </a:rPr>
              <a:t>few-shot example</a:t>
            </a:r>
            <a:r>
              <a:rPr lang="zh-CN" altLang="en-US" dirty="0">
                <a:latin typeface="微软雅黑" panose="020B0503020204020204" pitchFamily="34" charset="-122"/>
                <a:ea typeface="微软雅黑" panose="020B0503020204020204" pitchFamily="34" charset="-122"/>
              </a:rPr>
              <a:t>中的</a:t>
            </a:r>
            <a:r>
              <a:rPr lang="en-US" altLang="zh-CN" dirty="0">
                <a:latin typeface="微软雅黑" panose="020B0503020204020204" pitchFamily="34" charset="-122"/>
                <a:ea typeface="微软雅黑" panose="020B0503020204020204" pitchFamily="34" charset="-122"/>
              </a:rPr>
              <a:t>label</a:t>
            </a:r>
            <a:r>
              <a:rPr lang="zh-CN" altLang="en-US" dirty="0">
                <a:latin typeface="微软雅黑" panose="020B0503020204020204" pitchFamily="34" charset="-122"/>
                <a:ea typeface="微软雅黑" panose="020B0503020204020204" pitchFamily="34" charset="-122"/>
              </a:rPr>
              <a:t>和数据点构造完全二分图</a:t>
            </a:r>
          </a:p>
        </p:txBody>
      </p:sp>
      <p:sp>
        <p:nvSpPr>
          <p:cNvPr id="8" name="文本框 7">
            <a:extLst>
              <a:ext uri="{FF2B5EF4-FFF2-40B4-BE49-F238E27FC236}">
                <a16:creationId xmlns:a16="http://schemas.microsoft.com/office/drawing/2014/main" id="{7EFA74C7-A39B-76E5-C56A-7D7CF54422AC}"/>
              </a:ext>
            </a:extLst>
          </p:cNvPr>
          <p:cNvSpPr txBox="1"/>
          <p:nvPr/>
        </p:nvSpPr>
        <p:spPr>
          <a:xfrm>
            <a:off x="6482059" y="5461683"/>
            <a:ext cx="5616713"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边预测则是头尾结点作为一对来采样子图</a:t>
            </a:r>
          </a:p>
        </p:txBody>
      </p:sp>
      <p:sp>
        <p:nvSpPr>
          <p:cNvPr id="10" name="文本框 9">
            <a:extLst>
              <a:ext uri="{FF2B5EF4-FFF2-40B4-BE49-F238E27FC236}">
                <a16:creationId xmlns:a16="http://schemas.microsoft.com/office/drawing/2014/main" id="{E79DC0D5-C81A-5D8F-6703-A4AF1495DA33}"/>
              </a:ext>
            </a:extLst>
          </p:cNvPr>
          <p:cNvSpPr txBox="1"/>
          <p:nvPr/>
        </p:nvSpPr>
        <p:spPr>
          <a:xfrm>
            <a:off x="553738" y="1219696"/>
            <a:ext cx="7381221" cy="461665"/>
          </a:xfrm>
          <a:prstGeom prst="rect">
            <a:avLst/>
          </a:prstGeom>
          <a:noFill/>
        </p:spPr>
        <p:txBody>
          <a:bodyPr wrap="square">
            <a:spAutoFit/>
          </a:bodyPr>
          <a:lstStyle/>
          <a:p>
            <a:r>
              <a:rPr lang="zh-CN" altLang="en-US" sz="2400" b="1" dirty="0">
                <a:solidFill>
                  <a:srgbClr val="1C1C1C"/>
                </a:solidFill>
                <a:latin typeface="Times New Roman" pitchFamily="18" charset="0"/>
                <a:ea typeface="Microsoft YaHei" pitchFamily="50"/>
                <a:cs typeface="Times New Roman" panose="02020603050405020304" pitchFamily="18" charset="0"/>
              </a:rPr>
              <a:t>另一种思路</a:t>
            </a:r>
            <a:r>
              <a:rPr lang="en-US" altLang="zh-CN" sz="2400" b="1" dirty="0">
                <a:solidFill>
                  <a:srgbClr val="1C1C1C"/>
                </a:solidFill>
                <a:latin typeface="Times New Roman" pitchFamily="18" charset="0"/>
                <a:ea typeface="Microsoft YaHei" pitchFamily="50"/>
                <a:cs typeface="Times New Roman" panose="02020603050405020304" pitchFamily="18" charset="0"/>
              </a:rPr>
              <a:t>:  PRODIGY (</a:t>
            </a:r>
            <a:r>
              <a:rPr lang="en-US" altLang="zh-CN" sz="2400" b="1" i="1" dirty="0">
                <a:solidFill>
                  <a:srgbClr val="1C1C1C"/>
                </a:solidFill>
                <a:latin typeface="Times New Roman" pitchFamily="18" charset="0"/>
                <a:ea typeface="Microsoft YaHei" pitchFamily="50"/>
                <a:cs typeface="Times New Roman" panose="02020603050405020304" pitchFamily="18" charset="0"/>
              </a:rPr>
              <a:t>NeurIPS’2024 [8,6,6,6]</a:t>
            </a:r>
            <a:r>
              <a:rPr lang="en-US" altLang="zh-CN" sz="2400" b="1" dirty="0">
                <a:solidFill>
                  <a:srgbClr val="1C1C1C"/>
                </a:solidFill>
                <a:latin typeface="Times New Roman" pitchFamily="18" charset="0"/>
                <a:ea typeface="Microsoft YaHei" pitchFamily="50"/>
                <a:cs typeface="Times New Roman" panose="02020603050405020304" pitchFamily="18" charset="0"/>
              </a:rPr>
              <a:t>)</a:t>
            </a:r>
            <a:endParaRPr lang="zh-CN" altLang="en-US" sz="2400" dirty="0"/>
          </a:p>
        </p:txBody>
      </p:sp>
    </p:spTree>
    <p:extLst>
      <p:ext uri="{BB962C8B-B14F-4D97-AF65-F5344CB8AC3E}">
        <p14:creationId xmlns:p14="http://schemas.microsoft.com/office/powerpoint/2010/main" val="1373366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EB33CD-246E-5ADC-92FD-F5B37394D2B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8537FB9-19A2-791B-2ACE-15AAA814DCE1}"/>
              </a:ext>
            </a:extLst>
          </p:cNvPr>
          <p:cNvSpPr>
            <a:spLocks noGrp="1"/>
          </p:cNvSpPr>
          <p:nvPr>
            <p:ph type="title"/>
          </p:nvPr>
        </p:nvSpPr>
        <p:spPr/>
        <p:txBody>
          <a:bodyPr/>
          <a:lstStyle/>
          <a:p>
            <a:pPr defTabSz="914400">
              <a:lnSpc>
                <a:spcPct val="100000"/>
              </a:lnSpc>
              <a:defRPr/>
            </a:pPr>
            <a:r>
              <a:rPr lang="en-US" altLang="zh-CN" sz="4500" dirty="0">
                <a:solidFill>
                  <a:prstClr val="white"/>
                </a:solidFill>
                <a:latin typeface="Times New Roman" panose="02020603050405020304" pitchFamily="18" charset="0"/>
                <a:ea typeface="宋体" charset="-122"/>
                <a:cs typeface="Times New Roman" panose="02020603050405020304" pitchFamily="18" charset="0"/>
              </a:rPr>
              <a:t>Other Ideas</a:t>
            </a:r>
            <a:endParaRPr lang="zh-CN" altLang="en-US" sz="4500" dirty="0">
              <a:solidFill>
                <a:prstClr val="white"/>
              </a:solidFill>
              <a:latin typeface="Times New Roman" panose="02020603050405020304" pitchFamily="18" charset="0"/>
              <a:ea typeface="宋体"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A4419C66-ACB5-C45A-6BAC-980CC2DF3BB5}"/>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C63437-A4DD-47E2-B39F-B4494D074D76}" type="slidenum">
              <a:rPr kumimoji="0" lang="en-US" altLang="zh-CN" sz="1200" b="0" i="0" u="none" strike="noStrike" kern="1200" cap="none" spc="0" normalizeH="0" baseline="0" noProof="0" smtClean="0">
                <a:ln>
                  <a:noFill/>
                </a:ln>
                <a:solidFill>
                  <a:prstClr val="white"/>
                </a:solidFill>
                <a:effectLst/>
                <a:uLnTx/>
                <a:uFillTx/>
                <a:latin typeface="微软雅黑" pitchFamily="34" charset="-122"/>
                <a:ea typeface="微软雅黑"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62</a:t>
            </a:fld>
            <a:endParaRPr kumimoji="0" lang="en-US" altLang="zh-CN" sz="12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6" name="文本框 5">
            <a:extLst>
              <a:ext uri="{FF2B5EF4-FFF2-40B4-BE49-F238E27FC236}">
                <a16:creationId xmlns:a16="http://schemas.microsoft.com/office/drawing/2014/main" id="{8F968264-D952-CBF8-3021-A2EB16EA3AC4}"/>
              </a:ext>
            </a:extLst>
          </p:cNvPr>
          <p:cNvSpPr txBox="1"/>
          <p:nvPr/>
        </p:nvSpPr>
        <p:spPr>
          <a:xfrm>
            <a:off x="553739" y="6244786"/>
            <a:ext cx="11856640" cy="2616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Huang Q, Ren H, Chen P, et al. Prodigy: Enabling in-context learning over graphs[J]. Advances in Neural Information Processing Systems, 2024, 36.</a:t>
            </a:r>
          </a:p>
        </p:txBody>
      </p:sp>
      <p:pic>
        <p:nvPicPr>
          <p:cNvPr id="21" name="图片 20">
            <a:extLst>
              <a:ext uri="{FF2B5EF4-FFF2-40B4-BE49-F238E27FC236}">
                <a16:creationId xmlns:a16="http://schemas.microsoft.com/office/drawing/2014/main" id="{3D97B9DE-7DB9-7740-CB0A-DDB4C4FF67D5}"/>
              </a:ext>
            </a:extLst>
          </p:cNvPr>
          <p:cNvPicPr>
            <a:picLocks noChangeAspect="1"/>
          </p:cNvPicPr>
          <p:nvPr/>
        </p:nvPicPr>
        <p:blipFill>
          <a:blip r:embed="rId3"/>
          <a:stretch>
            <a:fillRect/>
          </a:stretch>
        </p:blipFill>
        <p:spPr>
          <a:xfrm>
            <a:off x="6422461" y="1741273"/>
            <a:ext cx="5143563" cy="3658739"/>
          </a:xfrm>
          <a:prstGeom prst="rect">
            <a:avLst/>
          </a:prstGeom>
        </p:spPr>
      </p:pic>
      <p:sp>
        <p:nvSpPr>
          <p:cNvPr id="4" name="文本框 3">
            <a:extLst>
              <a:ext uri="{FF2B5EF4-FFF2-40B4-BE49-F238E27FC236}">
                <a16:creationId xmlns:a16="http://schemas.microsoft.com/office/drawing/2014/main" id="{B4CAF5BA-0637-2558-D4B4-66DA7D30BC0E}"/>
              </a:ext>
            </a:extLst>
          </p:cNvPr>
          <p:cNvSpPr txBox="1"/>
          <p:nvPr/>
        </p:nvSpPr>
        <p:spPr>
          <a:xfrm>
            <a:off x="625976" y="2605749"/>
            <a:ext cx="5616713"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无论是结点预测还是链路预测，都转化成了对完全二分图边的二分类问题</a:t>
            </a:r>
            <a:endParaRPr lang="en-US" altLang="zh-CN"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15B9C4A9-37DC-A5CB-3871-3E67DC80021D}"/>
              </a:ext>
            </a:extLst>
          </p:cNvPr>
          <p:cNvSpPr txBox="1"/>
          <p:nvPr/>
        </p:nvSpPr>
        <p:spPr>
          <a:xfrm>
            <a:off x="786983" y="3371749"/>
            <a:ext cx="554559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使用另一个</a:t>
            </a:r>
            <a:r>
              <a:rPr lang="en-US" altLang="zh-CN" dirty="0">
                <a:latin typeface="微软雅黑" panose="020B0503020204020204" pitchFamily="34" charset="-122"/>
                <a:ea typeface="微软雅黑" panose="020B0503020204020204" pitchFamily="34" charset="-122"/>
              </a:rPr>
              <a:t>GNN</a:t>
            </a:r>
            <a:r>
              <a:rPr lang="zh-CN" altLang="en-US" dirty="0">
                <a:latin typeface="微软雅黑" panose="020B0503020204020204" pitchFamily="34" charset="-122"/>
                <a:ea typeface="微软雅黑" panose="020B0503020204020204" pitchFamily="34" charset="-122"/>
              </a:rPr>
              <a:t>来更新表征，然后计算相似度</a:t>
            </a:r>
            <a:endParaRPr lang="en-US" altLang="zh-CN"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4243FCE9-32F2-7C11-FC5B-83F43849190A}"/>
              </a:ext>
            </a:extLst>
          </p:cNvPr>
          <p:cNvSpPr txBox="1"/>
          <p:nvPr/>
        </p:nvSpPr>
        <p:spPr>
          <a:xfrm>
            <a:off x="553738" y="1219696"/>
            <a:ext cx="7381221" cy="461665"/>
          </a:xfrm>
          <a:prstGeom prst="rect">
            <a:avLst/>
          </a:prstGeom>
          <a:noFill/>
        </p:spPr>
        <p:txBody>
          <a:bodyPr wrap="square">
            <a:spAutoFit/>
          </a:bodyPr>
          <a:lstStyle/>
          <a:p>
            <a:r>
              <a:rPr lang="zh-CN" altLang="en-US" sz="2400" b="1" dirty="0">
                <a:solidFill>
                  <a:srgbClr val="1C1C1C"/>
                </a:solidFill>
                <a:latin typeface="Times New Roman" pitchFamily="18" charset="0"/>
                <a:ea typeface="Microsoft YaHei" pitchFamily="50"/>
                <a:cs typeface="Times New Roman" panose="02020603050405020304" pitchFamily="18" charset="0"/>
              </a:rPr>
              <a:t>另一种思路</a:t>
            </a:r>
            <a:r>
              <a:rPr lang="en-US" altLang="zh-CN" sz="2400" b="1" dirty="0">
                <a:solidFill>
                  <a:srgbClr val="1C1C1C"/>
                </a:solidFill>
                <a:latin typeface="Times New Roman" pitchFamily="18" charset="0"/>
                <a:ea typeface="Microsoft YaHei" pitchFamily="50"/>
                <a:cs typeface="Times New Roman" panose="02020603050405020304" pitchFamily="18" charset="0"/>
              </a:rPr>
              <a:t>:  PRODIGY (</a:t>
            </a:r>
            <a:r>
              <a:rPr lang="en-US" altLang="zh-CN" sz="2400" b="1" i="1" dirty="0">
                <a:solidFill>
                  <a:srgbClr val="1C1C1C"/>
                </a:solidFill>
                <a:latin typeface="Times New Roman" pitchFamily="18" charset="0"/>
                <a:ea typeface="Microsoft YaHei" pitchFamily="50"/>
                <a:cs typeface="Times New Roman" panose="02020603050405020304" pitchFamily="18" charset="0"/>
              </a:rPr>
              <a:t>NeurIPS’2024 [8,6,6,6]</a:t>
            </a:r>
            <a:r>
              <a:rPr lang="en-US" altLang="zh-CN" sz="2400" b="1" dirty="0">
                <a:solidFill>
                  <a:srgbClr val="1C1C1C"/>
                </a:solidFill>
                <a:latin typeface="Times New Roman" pitchFamily="18" charset="0"/>
                <a:ea typeface="Microsoft YaHei" pitchFamily="50"/>
                <a:cs typeface="Times New Roman" panose="02020603050405020304" pitchFamily="18" charset="0"/>
              </a:rPr>
              <a:t>)</a:t>
            </a:r>
            <a:endParaRPr lang="zh-CN" altLang="en-US" sz="2400" dirty="0"/>
          </a:p>
        </p:txBody>
      </p:sp>
      <p:sp>
        <p:nvSpPr>
          <p:cNvPr id="8" name="文本框 7">
            <a:extLst>
              <a:ext uri="{FF2B5EF4-FFF2-40B4-BE49-F238E27FC236}">
                <a16:creationId xmlns:a16="http://schemas.microsoft.com/office/drawing/2014/main" id="{61749F0A-67A0-43C5-6E98-5AB2273429E4}"/>
              </a:ext>
            </a:extLst>
          </p:cNvPr>
          <p:cNvSpPr txBox="1"/>
          <p:nvPr/>
        </p:nvSpPr>
        <p:spPr>
          <a:xfrm>
            <a:off x="625976" y="4379101"/>
            <a:ext cx="554559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定义好上面的任务形式，就可以在图上进行预训练了</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124570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EB33CD-246E-5ADC-92FD-F5B37394D2B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8537FB9-19A2-791B-2ACE-15AAA814DCE1}"/>
              </a:ext>
            </a:extLst>
          </p:cNvPr>
          <p:cNvSpPr>
            <a:spLocks noGrp="1"/>
          </p:cNvSpPr>
          <p:nvPr>
            <p:ph type="title"/>
          </p:nvPr>
        </p:nvSpPr>
        <p:spPr/>
        <p:txBody>
          <a:bodyPr/>
          <a:lstStyle/>
          <a:p>
            <a:pPr defTabSz="914400">
              <a:lnSpc>
                <a:spcPct val="100000"/>
              </a:lnSpc>
              <a:defRPr/>
            </a:pPr>
            <a:r>
              <a:rPr lang="en-US" altLang="zh-CN" sz="4500" dirty="0">
                <a:solidFill>
                  <a:prstClr val="white"/>
                </a:solidFill>
                <a:latin typeface="Times New Roman" panose="02020603050405020304" pitchFamily="18" charset="0"/>
                <a:ea typeface="宋体" charset="-122"/>
                <a:cs typeface="Times New Roman" panose="02020603050405020304" pitchFamily="18" charset="0"/>
              </a:rPr>
              <a:t>Other Ideas</a:t>
            </a:r>
            <a:endParaRPr lang="zh-CN" altLang="en-US" sz="4500" dirty="0">
              <a:solidFill>
                <a:prstClr val="white"/>
              </a:solidFill>
              <a:latin typeface="Times New Roman" panose="02020603050405020304" pitchFamily="18" charset="0"/>
              <a:ea typeface="宋体"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A4419C66-ACB5-C45A-6BAC-980CC2DF3BB5}"/>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C63437-A4DD-47E2-B39F-B4494D074D76}" type="slidenum">
              <a:rPr kumimoji="0" lang="en-US" altLang="zh-CN" sz="1200" b="0" i="0" u="none" strike="noStrike" kern="1200" cap="none" spc="0" normalizeH="0" baseline="0" noProof="0" smtClean="0">
                <a:ln>
                  <a:noFill/>
                </a:ln>
                <a:solidFill>
                  <a:prstClr val="white"/>
                </a:solidFill>
                <a:effectLst/>
                <a:uLnTx/>
                <a:uFillTx/>
                <a:latin typeface="微软雅黑" pitchFamily="34" charset="-122"/>
                <a:ea typeface="微软雅黑"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63</a:t>
            </a:fld>
            <a:endParaRPr kumimoji="0" lang="en-US" altLang="zh-CN" sz="12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6" name="文本框 5">
            <a:extLst>
              <a:ext uri="{FF2B5EF4-FFF2-40B4-BE49-F238E27FC236}">
                <a16:creationId xmlns:a16="http://schemas.microsoft.com/office/drawing/2014/main" id="{8F968264-D952-CBF8-3021-A2EB16EA3AC4}"/>
              </a:ext>
            </a:extLst>
          </p:cNvPr>
          <p:cNvSpPr txBox="1"/>
          <p:nvPr/>
        </p:nvSpPr>
        <p:spPr>
          <a:xfrm>
            <a:off x="553739" y="6244786"/>
            <a:ext cx="11856640" cy="2616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Huang Q, Ren H, Chen P, et al. Prodigy: Enabling in-context learning over graphs[J]. Advances in Neural Information Processing Systems, 2024, 36.</a:t>
            </a:r>
          </a:p>
        </p:txBody>
      </p:sp>
      <p:sp>
        <p:nvSpPr>
          <p:cNvPr id="7" name="文本框 6">
            <a:extLst>
              <a:ext uri="{FF2B5EF4-FFF2-40B4-BE49-F238E27FC236}">
                <a16:creationId xmlns:a16="http://schemas.microsoft.com/office/drawing/2014/main" id="{4243FCE9-32F2-7C11-FC5B-83F43849190A}"/>
              </a:ext>
            </a:extLst>
          </p:cNvPr>
          <p:cNvSpPr txBox="1"/>
          <p:nvPr/>
        </p:nvSpPr>
        <p:spPr>
          <a:xfrm>
            <a:off x="553738" y="1219696"/>
            <a:ext cx="7381221" cy="461665"/>
          </a:xfrm>
          <a:prstGeom prst="rect">
            <a:avLst/>
          </a:prstGeom>
          <a:noFill/>
        </p:spPr>
        <p:txBody>
          <a:bodyPr wrap="square">
            <a:spAutoFit/>
          </a:bodyPr>
          <a:lstStyle/>
          <a:p>
            <a:r>
              <a:rPr lang="zh-CN" altLang="en-US" sz="2400" b="1" dirty="0">
                <a:solidFill>
                  <a:srgbClr val="1C1C1C"/>
                </a:solidFill>
                <a:latin typeface="Times New Roman" pitchFamily="18" charset="0"/>
                <a:ea typeface="Microsoft YaHei" pitchFamily="50"/>
                <a:cs typeface="Times New Roman" panose="02020603050405020304" pitchFamily="18" charset="0"/>
              </a:rPr>
              <a:t>另一种思路</a:t>
            </a:r>
            <a:r>
              <a:rPr lang="en-US" altLang="zh-CN" sz="2400" b="1" dirty="0">
                <a:solidFill>
                  <a:srgbClr val="1C1C1C"/>
                </a:solidFill>
                <a:latin typeface="Times New Roman" pitchFamily="18" charset="0"/>
                <a:ea typeface="Microsoft YaHei" pitchFamily="50"/>
                <a:cs typeface="Times New Roman" panose="02020603050405020304" pitchFamily="18" charset="0"/>
              </a:rPr>
              <a:t>:  PRODIGY (</a:t>
            </a:r>
            <a:r>
              <a:rPr lang="en-US" altLang="zh-CN" sz="2400" b="1" i="1" dirty="0">
                <a:solidFill>
                  <a:srgbClr val="1C1C1C"/>
                </a:solidFill>
                <a:latin typeface="Times New Roman" pitchFamily="18" charset="0"/>
                <a:ea typeface="Microsoft YaHei" pitchFamily="50"/>
                <a:cs typeface="Times New Roman" panose="02020603050405020304" pitchFamily="18" charset="0"/>
              </a:rPr>
              <a:t>NeurIPS’2024 [8,6,6,6]</a:t>
            </a:r>
            <a:r>
              <a:rPr lang="en-US" altLang="zh-CN" sz="2400" b="1" dirty="0">
                <a:solidFill>
                  <a:srgbClr val="1C1C1C"/>
                </a:solidFill>
                <a:latin typeface="Times New Roman" pitchFamily="18" charset="0"/>
                <a:ea typeface="Microsoft YaHei" pitchFamily="50"/>
                <a:cs typeface="Times New Roman" panose="02020603050405020304" pitchFamily="18" charset="0"/>
              </a:rPr>
              <a:t>)</a:t>
            </a:r>
            <a:endParaRPr lang="zh-CN" altLang="en-US" sz="2400" dirty="0"/>
          </a:p>
        </p:txBody>
      </p:sp>
      <p:pic>
        <p:nvPicPr>
          <p:cNvPr id="10" name="图片 9">
            <a:extLst>
              <a:ext uri="{FF2B5EF4-FFF2-40B4-BE49-F238E27FC236}">
                <a16:creationId xmlns:a16="http://schemas.microsoft.com/office/drawing/2014/main" id="{211055E8-9B02-E940-D552-106AD772FC16}"/>
              </a:ext>
            </a:extLst>
          </p:cNvPr>
          <p:cNvPicPr>
            <a:picLocks noChangeAspect="1"/>
          </p:cNvPicPr>
          <p:nvPr/>
        </p:nvPicPr>
        <p:blipFill>
          <a:blip r:embed="rId3"/>
          <a:stretch>
            <a:fillRect/>
          </a:stretch>
        </p:blipFill>
        <p:spPr>
          <a:xfrm>
            <a:off x="3185178" y="1717880"/>
            <a:ext cx="5572742" cy="4419037"/>
          </a:xfrm>
          <a:prstGeom prst="rect">
            <a:avLst/>
          </a:prstGeom>
        </p:spPr>
      </p:pic>
    </p:spTree>
    <p:extLst>
      <p:ext uri="{BB962C8B-B14F-4D97-AF65-F5344CB8AC3E}">
        <p14:creationId xmlns:p14="http://schemas.microsoft.com/office/powerpoint/2010/main" val="16167855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C25A0-949D-CB22-D6D8-31839E395F6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2C9BBDC-82F1-774D-CB07-0C3A8BA815F8}"/>
              </a:ext>
            </a:extLst>
          </p:cNvPr>
          <p:cNvSpPr>
            <a:spLocks noGrp="1"/>
          </p:cNvSpPr>
          <p:nvPr>
            <p:ph type="title"/>
          </p:nvPr>
        </p:nvSpPr>
        <p:spPr/>
        <p:txBody>
          <a:bodyPr/>
          <a:lstStyle/>
          <a:p>
            <a:pPr defTabSz="914400">
              <a:lnSpc>
                <a:spcPct val="100000"/>
              </a:lnSpc>
              <a:defRPr/>
            </a:pPr>
            <a:endParaRPr lang="zh-CN" altLang="en-US" sz="4500" dirty="0">
              <a:solidFill>
                <a:prstClr val="white"/>
              </a:solidFill>
              <a:latin typeface="Times New Roman" panose="02020603050405020304" pitchFamily="18" charset="0"/>
              <a:ea typeface="宋体"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0CC66806-7A15-16C3-CCC1-E662238D6464}"/>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C63437-A4DD-47E2-B39F-B4494D074D76}" type="slidenum">
              <a:rPr kumimoji="0" lang="en-US" altLang="zh-CN" sz="1200" b="0" i="0" u="none" strike="noStrike" kern="1200" cap="none" spc="0" normalizeH="0" baseline="0" noProof="0" smtClean="0">
                <a:ln>
                  <a:noFill/>
                </a:ln>
                <a:solidFill>
                  <a:prstClr val="white"/>
                </a:solidFill>
                <a:effectLst/>
                <a:uLnTx/>
                <a:uFillTx/>
                <a:latin typeface="微软雅黑" pitchFamily="34" charset="-122"/>
                <a:ea typeface="微软雅黑"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64</a:t>
            </a:fld>
            <a:endParaRPr kumimoji="0" lang="en-US" altLang="zh-CN" sz="12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6" name="文本框 5">
            <a:extLst>
              <a:ext uri="{FF2B5EF4-FFF2-40B4-BE49-F238E27FC236}">
                <a16:creationId xmlns:a16="http://schemas.microsoft.com/office/drawing/2014/main" id="{03F78F88-0DB8-AC91-BE85-AB0DED7DEA87}"/>
              </a:ext>
            </a:extLst>
          </p:cNvPr>
          <p:cNvSpPr txBox="1"/>
          <p:nvPr/>
        </p:nvSpPr>
        <p:spPr>
          <a:xfrm>
            <a:off x="5033529" y="1828542"/>
            <a:ext cx="2124941" cy="769441"/>
          </a:xfrm>
          <a:prstGeom prst="rect">
            <a:avLst/>
          </a:prstGeom>
          <a:noFill/>
        </p:spPr>
        <p:txBody>
          <a:bodyPr wrap="square">
            <a:spAutoFit/>
          </a:bodyPr>
          <a:lstStyle/>
          <a:p>
            <a:r>
              <a:rPr lang="zh-CN" altLang="en-US" sz="4400" b="1" dirty="0"/>
              <a:t>谢谢！</a:t>
            </a:r>
          </a:p>
        </p:txBody>
      </p:sp>
      <p:pic>
        <p:nvPicPr>
          <p:cNvPr id="5" name="图片 4">
            <a:extLst>
              <a:ext uri="{FF2B5EF4-FFF2-40B4-BE49-F238E27FC236}">
                <a16:creationId xmlns:a16="http://schemas.microsoft.com/office/drawing/2014/main" id="{3A793A6E-76CD-42BE-C2C2-3B9449C01AAC}"/>
              </a:ext>
            </a:extLst>
          </p:cNvPr>
          <p:cNvPicPr>
            <a:picLocks noChangeAspect="1"/>
          </p:cNvPicPr>
          <p:nvPr/>
        </p:nvPicPr>
        <p:blipFill>
          <a:blip r:embed="rId3"/>
          <a:stretch>
            <a:fillRect/>
          </a:stretch>
        </p:blipFill>
        <p:spPr>
          <a:xfrm>
            <a:off x="4080356" y="3170256"/>
            <a:ext cx="3720982" cy="2179523"/>
          </a:xfrm>
          <a:prstGeom prst="rect">
            <a:avLst/>
          </a:prstGeom>
        </p:spPr>
      </p:pic>
    </p:spTree>
    <p:extLst>
      <p:ext uri="{BB962C8B-B14F-4D97-AF65-F5344CB8AC3E}">
        <p14:creationId xmlns:p14="http://schemas.microsoft.com/office/powerpoint/2010/main" val="1625744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BA858-5D09-30D1-D624-672155B93D1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2778CAE-B8C4-7ECC-E31B-6415694A57C0}"/>
              </a:ext>
            </a:extLst>
          </p:cNvPr>
          <p:cNvSpPr>
            <a:spLocks noGrp="1"/>
          </p:cNvSpPr>
          <p:nvPr>
            <p:ph type="title"/>
          </p:nvPr>
        </p:nvSpPr>
        <p:spPr/>
        <p:txBody>
          <a:bodyPr/>
          <a:lstStyle/>
          <a:p>
            <a:pPr defTabSz="914400">
              <a:lnSpc>
                <a:spcPct val="100000"/>
              </a:lnSpc>
              <a:defRPr/>
            </a:pPr>
            <a:r>
              <a:rPr lang="en-US" altLang="zh-CN" sz="4500" dirty="0">
                <a:solidFill>
                  <a:prstClr val="white"/>
                </a:solidFill>
                <a:latin typeface="Times New Roman" panose="02020603050405020304" pitchFamily="18" charset="0"/>
                <a:ea typeface="宋体" charset="-122"/>
                <a:cs typeface="Times New Roman" panose="02020603050405020304" pitchFamily="18" charset="0"/>
              </a:rPr>
              <a:t>Background</a:t>
            </a:r>
            <a:endParaRPr lang="zh-CN" altLang="en-US" sz="4500" dirty="0">
              <a:solidFill>
                <a:prstClr val="white"/>
              </a:solidFill>
              <a:latin typeface="Times New Roman" panose="02020603050405020304" pitchFamily="18" charset="0"/>
              <a:ea typeface="宋体"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11BDE092-CEB6-B018-291C-40838001F735}"/>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C63437-A4DD-47E2-B39F-B4494D074D76}" type="slidenum">
              <a:rPr kumimoji="0" lang="en-US" altLang="zh-CN" sz="1200" b="0" i="0" u="none" strike="noStrike" kern="1200" cap="none" spc="0" normalizeH="0" baseline="0" noProof="0" smtClean="0">
                <a:ln>
                  <a:noFill/>
                </a:ln>
                <a:solidFill>
                  <a:prstClr val="white"/>
                </a:solidFill>
                <a:effectLst/>
                <a:uLnTx/>
                <a:uFillTx/>
                <a:latin typeface="微软雅黑" pitchFamily="34" charset="-122"/>
                <a:ea typeface="微软雅黑"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7</a:t>
            </a:fld>
            <a:endParaRPr kumimoji="0" lang="en-US" altLang="zh-CN" sz="12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4" name="文本占位符 2">
            <a:extLst>
              <a:ext uri="{FF2B5EF4-FFF2-40B4-BE49-F238E27FC236}">
                <a16:creationId xmlns:a16="http://schemas.microsoft.com/office/drawing/2014/main" id="{1752DEA7-CFB8-5FE9-DDDC-09F905B0C76C}"/>
              </a:ext>
            </a:extLst>
          </p:cNvPr>
          <p:cNvSpPr txBox="1">
            <a:spLocks/>
          </p:cNvSpPr>
          <p:nvPr/>
        </p:nvSpPr>
        <p:spPr>
          <a:xfrm>
            <a:off x="335359" y="1063680"/>
            <a:ext cx="3641218" cy="434920"/>
          </a:xfrm>
          <a:prstGeom prst="rect">
            <a:avLst/>
          </a:prstGeom>
        </p:spPr>
        <p:txBody>
          <a:bodyPr vert="horz" lIns="0" tIns="0" rIns="0" bIns="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
                <a:srgbClr val="004586"/>
              </a:buClr>
              <a:buSzPct val="70000"/>
              <a:buNone/>
              <a:tabLst/>
              <a:defRPr/>
            </a:pPr>
            <a:r>
              <a:rPr kumimoji="0" lang="en-US" altLang="zh-CN"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LLM</a:t>
            </a:r>
            <a:r>
              <a:rPr kumimoji="0" lang="zh-CN" altLang="en-US"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 </a:t>
            </a:r>
            <a:r>
              <a:rPr kumimoji="0" lang="en-US" altLang="zh-CN"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a:t>
            </a:r>
            <a:r>
              <a:rPr kumimoji="0" lang="zh-CN" altLang="en-US"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 </a:t>
            </a:r>
            <a:r>
              <a:rPr kumimoji="0" lang="en-US" altLang="zh-CN"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Graph</a:t>
            </a:r>
            <a:endParaRPr kumimoji="0" lang="en-US" altLang="zh-CN" sz="18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endParaRPr>
          </a:p>
        </p:txBody>
      </p:sp>
      <p:grpSp>
        <p:nvGrpSpPr>
          <p:cNvPr id="12" name="组合 11">
            <a:extLst>
              <a:ext uri="{FF2B5EF4-FFF2-40B4-BE49-F238E27FC236}">
                <a16:creationId xmlns:a16="http://schemas.microsoft.com/office/drawing/2014/main" id="{F692CA55-821E-0063-8130-10CB65584077}"/>
              </a:ext>
            </a:extLst>
          </p:cNvPr>
          <p:cNvGrpSpPr/>
          <p:nvPr/>
        </p:nvGrpSpPr>
        <p:grpSpPr>
          <a:xfrm>
            <a:off x="6611845" y="958828"/>
            <a:ext cx="5340832" cy="5534205"/>
            <a:chOff x="6611845" y="958828"/>
            <a:chExt cx="5340832" cy="5534205"/>
          </a:xfrm>
        </p:grpSpPr>
        <p:pic>
          <p:nvPicPr>
            <p:cNvPr id="8" name="图片 7">
              <a:extLst>
                <a:ext uri="{FF2B5EF4-FFF2-40B4-BE49-F238E27FC236}">
                  <a16:creationId xmlns:a16="http://schemas.microsoft.com/office/drawing/2014/main" id="{1C9869AA-FF5F-A9BF-1284-8BB970025ADE}"/>
                </a:ext>
              </a:extLst>
            </p:cNvPr>
            <p:cNvPicPr>
              <a:picLocks noChangeAspect="1"/>
            </p:cNvPicPr>
            <p:nvPr/>
          </p:nvPicPr>
          <p:blipFill>
            <a:blip r:embed="rId3"/>
            <a:stretch>
              <a:fillRect/>
            </a:stretch>
          </p:blipFill>
          <p:spPr>
            <a:xfrm>
              <a:off x="6611845" y="958828"/>
              <a:ext cx="5340832" cy="5211020"/>
            </a:xfrm>
            <a:prstGeom prst="rect">
              <a:avLst/>
            </a:prstGeom>
          </p:spPr>
        </p:pic>
        <p:sp>
          <p:nvSpPr>
            <p:cNvPr id="9" name="矩形 8">
              <a:extLst>
                <a:ext uri="{FF2B5EF4-FFF2-40B4-BE49-F238E27FC236}">
                  <a16:creationId xmlns:a16="http://schemas.microsoft.com/office/drawing/2014/main" id="{27D35C9F-68F7-FD39-7633-4B01AD3C3A40}"/>
                </a:ext>
              </a:extLst>
            </p:cNvPr>
            <p:cNvSpPr/>
            <p:nvPr/>
          </p:nvSpPr>
          <p:spPr>
            <a:xfrm>
              <a:off x="7028122" y="1167540"/>
              <a:ext cx="1275908" cy="14640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77F58481-0B5C-7839-8774-1A45B0D1D6BB}"/>
                </a:ext>
              </a:extLst>
            </p:cNvPr>
            <p:cNvSpPr/>
            <p:nvPr/>
          </p:nvSpPr>
          <p:spPr>
            <a:xfrm>
              <a:off x="7028122" y="1449455"/>
              <a:ext cx="1275908" cy="14640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2FE828CC-1864-AE0F-DC94-26DA3FF0B94A}"/>
                </a:ext>
              </a:extLst>
            </p:cNvPr>
            <p:cNvSpPr txBox="1"/>
            <p:nvPr/>
          </p:nvSpPr>
          <p:spPr>
            <a:xfrm>
              <a:off x="8304030" y="6185256"/>
              <a:ext cx="2254103" cy="307777"/>
            </a:xfrm>
            <a:prstGeom prst="rect">
              <a:avLst/>
            </a:prstGeom>
            <a:noFill/>
          </p:spPr>
          <p:txBody>
            <a:bodyPr wrap="square" rtlCol="0">
              <a:spAutoFit/>
            </a:bodyPr>
            <a:lstStyle/>
            <a:p>
              <a:r>
                <a:rPr lang="en-US" altLang="zh-CN" sz="1400" b="1" dirty="0">
                  <a:latin typeface="微软雅黑" panose="020B0503020204020204" pitchFamily="34" charset="-122"/>
                  <a:ea typeface="微软雅黑" panose="020B0503020204020204" pitchFamily="34" charset="-122"/>
                </a:rPr>
                <a:t>ICLR 2024 </a:t>
              </a:r>
              <a:r>
                <a:rPr lang="zh-CN" altLang="en-US" sz="1400" b="1" dirty="0">
                  <a:latin typeface="微软雅黑" panose="020B0503020204020204" pitchFamily="34" charset="-122"/>
                  <a:ea typeface="微软雅黑" panose="020B0503020204020204" pitchFamily="34" charset="-122"/>
                </a:rPr>
                <a:t>关键词 </a:t>
              </a:r>
              <a:r>
                <a:rPr lang="en-US" altLang="zh-CN" sz="1400" b="1" dirty="0">
                  <a:latin typeface="微软雅黑" panose="020B0503020204020204" pitchFamily="34" charset="-122"/>
                  <a:ea typeface="微软雅黑" panose="020B0503020204020204" pitchFamily="34" charset="-122"/>
                </a:rPr>
                <a:t>top50</a:t>
              </a:r>
              <a:endParaRPr lang="zh-CN" altLang="en-US" sz="1400" b="1" dirty="0">
                <a:latin typeface="微软雅黑" panose="020B0503020204020204" pitchFamily="34" charset="-122"/>
                <a:ea typeface="微软雅黑" panose="020B0503020204020204" pitchFamily="34" charset="-122"/>
              </a:endParaRPr>
            </a:p>
          </p:txBody>
        </p:sp>
      </p:grpSp>
      <p:sp>
        <p:nvSpPr>
          <p:cNvPr id="14" name="文本框 13">
            <a:extLst>
              <a:ext uri="{FF2B5EF4-FFF2-40B4-BE49-F238E27FC236}">
                <a16:creationId xmlns:a16="http://schemas.microsoft.com/office/drawing/2014/main" id="{F6F31EE3-3FC3-B334-7E89-2BE0A9AE7AC1}"/>
              </a:ext>
            </a:extLst>
          </p:cNvPr>
          <p:cNvSpPr txBox="1"/>
          <p:nvPr/>
        </p:nvSpPr>
        <p:spPr>
          <a:xfrm>
            <a:off x="765542" y="2073348"/>
            <a:ext cx="5443871" cy="3477875"/>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LLM</a:t>
            </a:r>
            <a:r>
              <a:rPr lang="zh-CN" altLang="en-US" sz="2000" dirty="0">
                <a:latin typeface="微软雅黑" panose="020B0503020204020204" pitchFamily="34" charset="-122"/>
                <a:ea typeface="微软雅黑" panose="020B0503020204020204" pitchFamily="34" charset="-122"/>
              </a:rPr>
              <a:t>相关的研究目前仍然是主要焦点</a:t>
            </a:r>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LLM</a:t>
            </a:r>
            <a:r>
              <a:rPr lang="zh-CN" altLang="en-US" sz="2000" dirty="0">
                <a:latin typeface="微软雅黑" panose="020B0503020204020204" pitchFamily="34" charset="-122"/>
                <a:ea typeface="微软雅黑" panose="020B0503020204020204" pitchFamily="34" charset="-122"/>
              </a:rPr>
              <a:t>具有强大的语义理解能力，已经被用于“传统”的图学习任务，尤其是</a:t>
            </a:r>
            <a:r>
              <a:rPr lang="en-US" altLang="zh-CN" sz="2000" dirty="0">
                <a:latin typeface="微软雅黑" panose="020B0503020204020204" pitchFamily="34" charset="-122"/>
                <a:ea typeface="微软雅黑" panose="020B0503020204020204" pitchFamily="34" charset="-122"/>
              </a:rPr>
              <a:t>TAG</a:t>
            </a:r>
            <a:r>
              <a:rPr lang="zh-CN" altLang="en-US" sz="2000" dirty="0">
                <a:latin typeface="微软雅黑" panose="020B0503020204020204" pitchFamily="34" charset="-122"/>
                <a:ea typeface="微软雅黑" panose="020B0503020204020204" pitchFamily="34" charset="-122"/>
              </a:rPr>
              <a:t>相关任务。</a:t>
            </a:r>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但目前的研究表明</a:t>
            </a:r>
            <a:r>
              <a:rPr lang="en-US" altLang="zh-CN" sz="2000" dirty="0">
                <a:latin typeface="微软雅黑" panose="020B0503020204020204" pitchFamily="34" charset="-122"/>
                <a:ea typeface="微软雅黑" panose="020B0503020204020204" pitchFamily="34" charset="-122"/>
              </a:rPr>
              <a:t>LLM</a:t>
            </a:r>
            <a:r>
              <a:rPr lang="zh-CN" altLang="en-US" sz="2000" dirty="0">
                <a:latin typeface="微软雅黑" panose="020B0503020204020204" pitchFamily="34" charset="-122"/>
                <a:ea typeface="微软雅黑" panose="020B0503020204020204" pitchFamily="34" charset="-122"/>
              </a:rPr>
              <a:t>不能很好的理解和掌握图结构信息。</a:t>
            </a:r>
            <a:r>
              <a:rPr lang="en-US" altLang="zh-CN" sz="2000" dirty="0">
                <a:latin typeface="微软雅黑" panose="020B0503020204020204" pitchFamily="34" charset="-122"/>
                <a:ea typeface="微软雅黑" panose="020B0503020204020204" pitchFamily="34" charset="-122"/>
              </a:rPr>
              <a:t>GNN</a:t>
            </a:r>
            <a:r>
              <a:rPr lang="zh-CN" altLang="en-US" sz="2000" dirty="0">
                <a:latin typeface="微软雅黑" panose="020B0503020204020204" pitchFamily="34" charset="-122"/>
                <a:ea typeface="微软雅黑" panose="020B0503020204020204" pitchFamily="34" charset="-122"/>
              </a:rPr>
              <a:t>相对于</a:t>
            </a:r>
            <a:r>
              <a:rPr lang="en-US" altLang="zh-CN" sz="2000" dirty="0">
                <a:latin typeface="微软雅黑" panose="020B0503020204020204" pitchFamily="34" charset="-122"/>
                <a:ea typeface="微软雅黑" panose="020B0503020204020204" pitchFamily="34" charset="-122"/>
              </a:rPr>
              <a:t>LLM</a:t>
            </a:r>
            <a:r>
              <a:rPr lang="zh-CN" altLang="en-US" sz="2000" dirty="0">
                <a:latin typeface="微软雅黑" panose="020B0503020204020204" pitchFamily="34" charset="-122"/>
                <a:ea typeface="微软雅黑" panose="020B0503020204020204" pitchFamily="34" charset="-122"/>
              </a:rPr>
              <a:t>，对图结构的利用更好。</a:t>
            </a:r>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LLM</a:t>
            </a:r>
            <a:r>
              <a:rPr lang="zh-CN" altLang="en-US" sz="2000" dirty="0">
                <a:latin typeface="微软雅黑" panose="020B0503020204020204" pitchFamily="34" charset="-122"/>
                <a:ea typeface="微软雅黑" panose="020B0503020204020204" pitchFamily="34" charset="-122"/>
              </a:rPr>
              <a:t>与</a:t>
            </a:r>
            <a:r>
              <a:rPr lang="en-US" altLang="zh-CN" sz="2000" dirty="0">
                <a:latin typeface="微软雅黑" panose="020B0503020204020204" pitchFamily="34" charset="-122"/>
                <a:ea typeface="微软雅黑" panose="020B0503020204020204" pitchFamily="34" charset="-122"/>
              </a:rPr>
              <a:t>GNN</a:t>
            </a:r>
            <a:r>
              <a:rPr lang="zh-CN" altLang="en-US" sz="2000" dirty="0">
                <a:latin typeface="微软雅黑" panose="020B0503020204020204" pitchFamily="34" charset="-122"/>
                <a:ea typeface="微软雅黑" panose="020B0503020204020204" pitchFamily="34" charset="-122"/>
              </a:rPr>
              <a:t>结合，成为了强化图学习性能的一大重要手段。</a:t>
            </a:r>
          </a:p>
        </p:txBody>
      </p:sp>
    </p:spTree>
    <p:extLst>
      <p:ext uri="{BB962C8B-B14F-4D97-AF65-F5344CB8AC3E}">
        <p14:creationId xmlns:p14="http://schemas.microsoft.com/office/powerpoint/2010/main" val="1097503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B46B2D-6BD7-4B66-84F1-EF105D3A993E}"/>
              </a:ext>
            </a:extLst>
          </p:cNvPr>
          <p:cNvSpPr>
            <a:spLocks noGrp="1"/>
          </p:cNvSpPr>
          <p:nvPr>
            <p:ph type="title"/>
          </p:nvPr>
        </p:nvSpPr>
        <p:spPr/>
        <p:txBody>
          <a:bodyPr/>
          <a:lstStyle/>
          <a:p>
            <a:pPr defTabSz="914400">
              <a:lnSpc>
                <a:spcPct val="100000"/>
              </a:lnSpc>
              <a:defRPr/>
            </a:pPr>
            <a:r>
              <a:rPr lang="en-US" altLang="zh-CN" sz="4500" dirty="0">
                <a:solidFill>
                  <a:prstClr val="white"/>
                </a:solidFill>
                <a:latin typeface="Times New Roman" panose="02020603050405020304" pitchFamily="18" charset="0"/>
                <a:ea typeface="宋体" charset="-122"/>
                <a:cs typeface="Times New Roman" panose="02020603050405020304" pitchFamily="18" charset="0"/>
              </a:rPr>
              <a:t>Content</a:t>
            </a:r>
            <a:endParaRPr lang="zh-CN" altLang="en-US" sz="4500" dirty="0">
              <a:solidFill>
                <a:prstClr val="white"/>
              </a:solidFill>
              <a:latin typeface="Times New Roman" panose="02020603050405020304" pitchFamily="18" charset="0"/>
              <a:ea typeface="宋体"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25978CF2-1DEC-4311-9EAA-29AD43BC33D6}"/>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C63437-A4DD-47E2-B39F-B4494D074D76}" type="slidenum">
              <a:rPr kumimoji="0" lang="en-US" altLang="zh-CN" sz="1200" b="0" i="0" u="none" strike="noStrike" kern="1200" cap="none" spc="0" normalizeH="0" baseline="0" noProof="0" smtClean="0">
                <a:ln>
                  <a:noFill/>
                </a:ln>
                <a:solidFill>
                  <a:prstClr val="white"/>
                </a:solidFill>
                <a:effectLst/>
                <a:uLnTx/>
                <a:uFillTx/>
                <a:latin typeface="微软雅黑" pitchFamily="34" charset="-122"/>
                <a:ea typeface="微软雅黑"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8</a:t>
            </a:fld>
            <a:endParaRPr kumimoji="0" lang="en-US" altLang="zh-CN" sz="12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grpSp>
        <p:nvGrpSpPr>
          <p:cNvPr id="5" name="组合 4">
            <a:extLst>
              <a:ext uri="{FF2B5EF4-FFF2-40B4-BE49-F238E27FC236}">
                <a16:creationId xmlns:a16="http://schemas.microsoft.com/office/drawing/2014/main" id="{F1ACEB2D-2767-1A31-46BE-555013C1E90C}"/>
              </a:ext>
            </a:extLst>
          </p:cNvPr>
          <p:cNvGrpSpPr/>
          <p:nvPr/>
        </p:nvGrpSpPr>
        <p:grpSpPr>
          <a:xfrm>
            <a:off x="2820987" y="2348880"/>
            <a:ext cx="6550025" cy="568325"/>
            <a:chOff x="1419225" y="1743075"/>
            <a:chExt cx="6550025" cy="568325"/>
          </a:xfrm>
          <a:solidFill>
            <a:srgbClr val="D6DCE5"/>
          </a:solidFill>
        </p:grpSpPr>
        <p:sp>
          <p:nvSpPr>
            <p:cNvPr id="7" name="同侧圆角矩形 12">
              <a:extLst>
                <a:ext uri="{FF2B5EF4-FFF2-40B4-BE49-F238E27FC236}">
                  <a16:creationId xmlns:a16="http://schemas.microsoft.com/office/drawing/2014/main" id="{26CBB7A1-9D64-8EF8-F833-3FACCDDA840C}"/>
                </a:ext>
              </a:extLst>
            </p:cNvPr>
            <p:cNvSpPr/>
            <p:nvPr/>
          </p:nvSpPr>
          <p:spPr>
            <a:xfrm rot="16200000">
              <a:off x="1558925" y="1603375"/>
              <a:ext cx="566738" cy="846138"/>
            </a:xfrm>
            <a:prstGeom prst="round2SameRect">
              <a:avLst/>
            </a:prstGeom>
            <a:grp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同侧圆角矩形 13">
              <a:extLst>
                <a:ext uri="{FF2B5EF4-FFF2-40B4-BE49-F238E27FC236}">
                  <a16:creationId xmlns:a16="http://schemas.microsoft.com/office/drawing/2014/main" id="{698416B2-EF95-4529-42AD-7786840D366D}"/>
                </a:ext>
              </a:extLst>
            </p:cNvPr>
            <p:cNvSpPr/>
            <p:nvPr/>
          </p:nvSpPr>
          <p:spPr>
            <a:xfrm rot="16200000" flipV="1">
              <a:off x="4866482" y="-791369"/>
              <a:ext cx="565150" cy="5640387"/>
            </a:xfrm>
            <a:prstGeom prst="round2SameRect">
              <a:avLst/>
            </a:prstGeom>
            <a:grpFill/>
            <a:ln>
              <a:noFill/>
            </a:ln>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矩形 8">
              <a:extLst>
                <a:ext uri="{FF2B5EF4-FFF2-40B4-BE49-F238E27FC236}">
                  <a16:creationId xmlns:a16="http://schemas.microsoft.com/office/drawing/2014/main" id="{D8A4A89E-1447-971F-3E8A-7702CC9B38F1}"/>
                </a:ext>
              </a:extLst>
            </p:cNvPr>
            <p:cNvSpPr/>
            <p:nvPr/>
          </p:nvSpPr>
          <p:spPr>
            <a:xfrm>
              <a:off x="2386013" y="1785938"/>
              <a:ext cx="5543550" cy="5064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srgbClr val="00206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Background</a:t>
              </a:r>
              <a:r>
                <a:rPr kumimoji="0" lang="en-US" altLang="zh-CN" sz="22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endParaRPr kumimoji="0" lang="zh-CN" altLang="en-US" sz="22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矩形 6">
              <a:extLst>
                <a:ext uri="{FF2B5EF4-FFF2-40B4-BE49-F238E27FC236}">
                  <a16:creationId xmlns:a16="http://schemas.microsoft.com/office/drawing/2014/main" id="{2AE9B140-5F15-52FA-AD6D-13FDF67E60A9}"/>
                </a:ext>
              </a:extLst>
            </p:cNvPr>
            <p:cNvSpPr>
              <a:spLocks noChangeArrowheads="1"/>
            </p:cNvSpPr>
            <p:nvPr/>
          </p:nvSpPr>
          <p:spPr bwMode="auto">
            <a:xfrm>
              <a:off x="1699934" y="1787922"/>
              <a:ext cx="352982" cy="492443"/>
            </a:xfrm>
            <a:prstGeom prst="rect">
              <a:avLst/>
            </a:prstGeom>
            <a:grp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rgbClr val="002060"/>
                  </a:solidFill>
                  <a:effectLst/>
                  <a:uLnTx/>
                  <a:uFillTx/>
                  <a:latin typeface="Times New Roman" panose="02020603050405020304" pitchFamily="18" charset="0"/>
                  <a:ea typeface="黑体" pitchFamily="49" charset="-122"/>
                  <a:cs typeface="Times New Roman" panose="02020603050405020304" pitchFamily="18" charset="0"/>
                </a:rPr>
                <a:t>1</a:t>
              </a:r>
              <a:endParaRPr kumimoji="0" lang="ko-KR" altLang="en-US" sz="2600" b="1" i="0" u="none" strike="noStrike" kern="1200" cap="none" spc="0" normalizeH="0" baseline="0" noProof="0" dirty="0">
                <a:ln>
                  <a:noFill/>
                </a:ln>
                <a:solidFill>
                  <a:srgbClr val="002060"/>
                </a:solidFill>
                <a:effectLst/>
                <a:uLnTx/>
                <a:uFillTx/>
                <a:latin typeface="Times New Roman" panose="02020603050405020304" pitchFamily="18" charset="0"/>
                <a:ea typeface="黑体" pitchFamily="49" charset="-122"/>
                <a:cs typeface="Times New Roman" panose="02020603050405020304" pitchFamily="18" charset="0"/>
              </a:endParaRPr>
            </a:p>
          </p:txBody>
        </p:sp>
      </p:grpSp>
      <p:grpSp>
        <p:nvGrpSpPr>
          <p:cNvPr id="11" name="组合 17">
            <a:extLst>
              <a:ext uri="{FF2B5EF4-FFF2-40B4-BE49-F238E27FC236}">
                <a16:creationId xmlns:a16="http://schemas.microsoft.com/office/drawing/2014/main" id="{A3AEC637-1D63-2E0C-EA1F-DCA654A3FB1C}"/>
              </a:ext>
            </a:extLst>
          </p:cNvPr>
          <p:cNvGrpSpPr>
            <a:grpSpLocks/>
          </p:cNvGrpSpPr>
          <p:nvPr/>
        </p:nvGrpSpPr>
        <p:grpSpPr bwMode="auto">
          <a:xfrm>
            <a:off x="2810779" y="3118831"/>
            <a:ext cx="6559550" cy="565150"/>
            <a:chOff x="1406525" y="2647950"/>
            <a:chExt cx="6559550" cy="565150"/>
          </a:xfrm>
          <a:solidFill>
            <a:schemeClr val="accent5">
              <a:lumMod val="75000"/>
            </a:schemeClr>
          </a:solidFill>
        </p:grpSpPr>
        <p:sp>
          <p:nvSpPr>
            <p:cNvPr id="12" name="同侧圆角矩形 10">
              <a:extLst>
                <a:ext uri="{FF2B5EF4-FFF2-40B4-BE49-F238E27FC236}">
                  <a16:creationId xmlns:a16="http://schemas.microsoft.com/office/drawing/2014/main" id="{4982B9E1-EC26-52DA-BE31-6BD346238F4D}"/>
                </a:ext>
              </a:extLst>
            </p:cNvPr>
            <p:cNvSpPr>
              <a:spLocks/>
            </p:cNvSpPr>
            <p:nvPr/>
          </p:nvSpPr>
          <p:spPr bwMode="auto">
            <a:xfrm rot="-5400000">
              <a:off x="1547019" y="2507456"/>
              <a:ext cx="565150" cy="846137"/>
            </a:xfrm>
            <a:custGeom>
              <a:avLst/>
              <a:gdLst>
                <a:gd name="T0" fmla="*/ 94194 w 565150"/>
                <a:gd name="T1" fmla="*/ 0 h 846138"/>
                <a:gd name="T2" fmla="*/ 470956 w 565150"/>
                <a:gd name="T3" fmla="*/ 0 h 846138"/>
                <a:gd name="T4" fmla="*/ 565150 w 565150"/>
                <a:gd name="T5" fmla="*/ 94194 h 846138"/>
                <a:gd name="T6" fmla="*/ 565150 w 565150"/>
                <a:gd name="T7" fmla="*/ 846138 h 846138"/>
                <a:gd name="T8" fmla="*/ 565150 w 565150"/>
                <a:gd name="T9" fmla="*/ 846138 h 846138"/>
                <a:gd name="T10" fmla="*/ 0 w 565150"/>
                <a:gd name="T11" fmla="*/ 846138 h 846138"/>
                <a:gd name="T12" fmla="*/ 0 w 565150"/>
                <a:gd name="T13" fmla="*/ 846138 h 846138"/>
                <a:gd name="T14" fmla="*/ 0 w 565150"/>
                <a:gd name="T15" fmla="*/ 94194 h 846138"/>
                <a:gd name="T16" fmla="*/ 94194 w 565150"/>
                <a:gd name="T17" fmla="*/ 0 h 846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65150"/>
                <a:gd name="T28" fmla="*/ 0 h 846138"/>
                <a:gd name="T29" fmla="*/ 565150 w 565150"/>
                <a:gd name="T30" fmla="*/ 846138 h 846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65150" h="846138">
                  <a:moveTo>
                    <a:pt x="94194" y="0"/>
                  </a:moveTo>
                  <a:lnTo>
                    <a:pt x="470956" y="0"/>
                  </a:lnTo>
                  <a:cubicBezTo>
                    <a:pt x="522978" y="0"/>
                    <a:pt x="565150" y="42172"/>
                    <a:pt x="565150" y="94194"/>
                  </a:cubicBezTo>
                  <a:lnTo>
                    <a:pt x="565150" y="846138"/>
                  </a:lnTo>
                  <a:lnTo>
                    <a:pt x="0" y="846138"/>
                  </a:lnTo>
                  <a:lnTo>
                    <a:pt x="0" y="94194"/>
                  </a:lnTo>
                  <a:cubicBezTo>
                    <a:pt x="0" y="42172"/>
                    <a:pt x="42172" y="0"/>
                    <a:pt x="94194" y="0"/>
                  </a:cubicBezTo>
                  <a:close/>
                </a:path>
              </a:pathLst>
            </a:custGeom>
            <a:grpFill/>
            <a:ln w="9525">
              <a:noFill/>
              <a:round/>
              <a:headEnd/>
              <a:tailEnd/>
            </a:ln>
            <a:effectLst>
              <a:outerShdw dist="20000" dir="5400000" rotWithShape="0">
                <a:srgbClr val="808080">
                  <a:alpha val="37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Times New Roman" panose="02020603050405020304" pitchFamily="18" charset="0"/>
                <a:ea typeface="宋体" charset="-122"/>
                <a:cs typeface="Times New Roman" panose="02020603050405020304" pitchFamily="18" charset="0"/>
              </a:endParaRPr>
            </a:p>
          </p:txBody>
        </p:sp>
        <p:sp>
          <p:nvSpPr>
            <p:cNvPr id="13" name="同侧圆角矩形 11">
              <a:extLst>
                <a:ext uri="{FF2B5EF4-FFF2-40B4-BE49-F238E27FC236}">
                  <a16:creationId xmlns:a16="http://schemas.microsoft.com/office/drawing/2014/main" id="{940609D6-37D7-E703-9058-43BCD4FF380D}"/>
                </a:ext>
              </a:extLst>
            </p:cNvPr>
            <p:cNvSpPr>
              <a:spLocks/>
            </p:cNvSpPr>
            <p:nvPr/>
          </p:nvSpPr>
          <p:spPr bwMode="auto">
            <a:xfrm rot="16200000" flipV="1">
              <a:off x="4862513" y="109537"/>
              <a:ext cx="565150" cy="5641975"/>
            </a:xfrm>
            <a:custGeom>
              <a:avLst/>
              <a:gdLst>
                <a:gd name="T0" fmla="*/ 94194 w 565150"/>
                <a:gd name="T1" fmla="*/ 0 h 5641975"/>
                <a:gd name="T2" fmla="*/ 470956 w 565150"/>
                <a:gd name="T3" fmla="*/ 0 h 5641975"/>
                <a:gd name="T4" fmla="*/ 565150 w 565150"/>
                <a:gd name="T5" fmla="*/ 94194 h 5641975"/>
                <a:gd name="T6" fmla="*/ 565150 w 565150"/>
                <a:gd name="T7" fmla="*/ 5641975 h 5641975"/>
                <a:gd name="T8" fmla="*/ 565150 w 565150"/>
                <a:gd name="T9" fmla="*/ 5641975 h 5641975"/>
                <a:gd name="T10" fmla="*/ 0 w 565150"/>
                <a:gd name="T11" fmla="*/ 5641975 h 5641975"/>
                <a:gd name="T12" fmla="*/ 0 w 565150"/>
                <a:gd name="T13" fmla="*/ 5641975 h 5641975"/>
                <a:gd name="T14" fmla="*/ 0 w 565150"/>
                <a:gd name="T15" fmla="*/ 94194 h 5641975"/>
                <a:gd name="T16" fmla="*/ 94194 w 565150"/>
                <a:gd name="T17" fmla="*/ 0 h 56419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65150"/>
                <a:gd name="T28" fmla="*/ 0 h 5641975"/>
                <a:gd name="T29" fmla="*/ 565150 w 565150"/>
                <a:gd name="T30" fmla="*/ 5641975 h 56419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65150" h="5641975">
                  <a:moveTo>
                    <a:pt x="94194" y="0"/>
                  </a:moveTo>
                  <a:lnTo>
                    <a:pt x="470956" y="0"/>
                  </a:lnTo>
                  <a:cubicBezTo>
                    <a:pt x="522978" y="0"/>
                    <a:pt x="565150" y="42172"/>
                    <a:pt x="565150" y="94194"/>
                  </a:cubicBezTo>
                  <a:lnTo>
                    <a:pt x="565150" y="5641975"/>
                  </a:lnTo>
                  <a:lnTo>
                    <a:pt x="0" y="5641975"/>
                  </a:lnTo>
                  <a:lnTo>
                    <a:pt x="0" y="94194"/>
                  </a:lnTo>
                  <a:cubicBezTo>
                    <a:pt x="0" y="42172"/>
                    <a:pt x="42172" y="0"/>
                    <a:pt x="94194" y="0"/>
                  </a:cubicBezTo>
                  <a:close/>
                </a:path>
              </a:pathLst>
            </a:custGeom>
            <a:grpFill/>
            <a:ln w="9525">
              <a:noFill/>
              <a:round/>
              <a:headEnd/>
              <a:tailEnd/>
            </a:ln>
            <a:effectLst>
              <a:outerShdw dist="20000" dir="5400000" rotWithShape="0">
                <a:srgbClr val="808080">
                  <a:alpha val="37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Times New Roman" panose="02020603050405020304" pitchFamily="18" charset="0"/>
                <a:ea typeface="宋体" charset="-122"/>
                <a:cs typeface="Times New Roman" panose="02020603050405020304" pitchFamily="18" charset="0"/>
              </a:endParaRPr>
            </a:p>
          </p:txBody>
        </p:sp>
        <p:sp>
          <p:nvSpPr>
            <p:cNvPr id="14" name="同侧圆角矩形 19">
              <a:extLst>
                <a:ext uri="{FF2B5EF4-FFF2-40B4-BE49-F238E27FC236}">
                  <a16:creationId xmlns:a16="http://schemas.microsoft.com/office/drawing/2014/main" id="{8018BCAC-D3AE-539E-B80B-4EB3EC88803C}"/>
                </a:ext>
              </a:extLst>
            </p:cNvPr>
            <p:cNvSpPr/>
            <p:nvPr/>
          </p:nvSpPr>
          <p:spPr>
            <a:xfrm rot="16200000">
              <a:off x="1304925" y="2803524"/>
              <a:ext cx="509588" cy="258763"/>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206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矩形 14">
              <a:extLst>
                <a:ext uri="{FF2B5EF4-FFF2-40B4-BE49-F238E27FC236}">
                  <a16:creationId xmlns:a16="http://schemas.microsoft.com/office/drawing/2014/main" id="{75653890-193E-A334-EE9F-15927DE4827D}"/>
                </a:ext>
              </a:extLst>
            </p:cNvPr>
            <p:cNvSpPr/>
            <p:nvPr/>
          </p:nvSpPr>
          <p:spPr>
            <a:xfrm>
              <a:off x="2381250" y="2690812"/>
              <a:ext cx="5543550" cy="504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sz="2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LLM  +  Graph</a:t>
              </a:r>
              <a:endParaRPr kumimoji="0" lang="en-US" altLang="zh-CN" sz="2200" b="1" i="0" u="none" strike="noStrike" kern="1200" cap="none" spc="0" normalizeH="0" baseline="0" noProof="0" dirty="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矩形 15">
              <a:extLst>
                <a:ext uri="{FF2B5EF4-FFF2-40B4-BE49-F238E27FC236}">
                  <a16:creationId xmlns:a16="http://schemas.microsoft.com/office/drawing/2014/main" id="{63FAB1B2-433E-9433-79C7-6AC301DCC08D}"/>
                </a:ext>
              </a:extLst>
            </p:cNvPr>
            <p:cNvSpPr/>
            <p:nvPr/>
          </p:nvSpPr>
          <p:spPr>
            <a:xfrm>
              <a:off x="1717675" y="2701925"/>
              <a:ext cx="352425" cy="504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600" b="1" i="0" u="none" strike="noStrike" kern="1200" cap="none" spc="0" normalizeH="0" baseline="0" noProof="0" dirty="0">
                  <a:ln>
                    <a:noFill/>
                  </a:ln>
                  <a:solidFill>
                    <a:schemeClr val="bg1"/>
                  </a:solidFill>
                  <a:effectLst/>
                  <a:uLnTx/>
                  <a:uFillTx/>
                  <a:latin typeface="Times New Roman" panose="02020603050405020304" pitchFamily="18" charset="0"/>
                  <a:ea typeface="黑体" pitchFamily="49" charset="-122"/>
                  <a:cs typeface="Times New Roman" panose="02020603050405020304" pitchFamily="18" charset="0"/>
                </a:rPr>
                <a:t>2</a:t>
              </a:r>
              <a:endParaRPr kumimoji="0" lang="zh-CN" altLang="en-US" sz="2600" b="1" i="0" u="none" strike="noStrike" kern="1200" cap="none" spc="0" normalizeH="0" baseline="0" noProof="0" dirty="0">
                <a:ln>
                  <a:noFill/>
                </a:ln>
                <a:solidFill>
                  <a:schemeClr val="bg1"/>
                </a:solidFill>
                <a:effectLst/>
                <a:uLnTx/>
                <a:uFillTx/>
                <a:latin typeface="Times New Roman" panose="02020603050405020304" pitchFamily="18" charset="0"/>
                <a:ea typeface="黑体" pitchFamily="49" charset="-122"/>
                <a:cs typeface="Times New Roman" panose="02020603050405020304" pitchFamily="18" charset="0"/>
              </a:endParaRPr>
            </a:p>
          </p:txBody>
        </p:sp>
      </p:grpSp>
      <p:grpSp>
        <p:nvGrpSpPr>
          <p:cNvPr id="17" name="组合 6">
            <a:extLst>
              <a:ext uri="{FF2B5EF4-FFF2-40B4-BE49-F238E27FC236}">
                <a16:creationId xmlns:a16="http://schemas.microsoft.com/office/drawing/2014/main" id="{AF2C844D-35F1-1717-A3D7-2C36F305211B}"/>
              </a:ext>
            </a:extLst>
          </p:cNvPr>
          <p:cNvGrpSpPr>
            <a:grpSpLocks/>
          </p:cNvGrpSpPr>
          <p:nvPr/>
        </p:nvGrpSpPr>
        <p:grpSpPr bwMode="auto">
          <a:xfrm>
            <a:off x="2799644" y="3875381"/>
            <a:ext cx="6559553" cy="565150"/>
            <a:chOff x="1406525" y="3548063"/>
            <a:chExt cx="6627814" cy="565150"/>
          </a:xfrm>
          <a:solidFill>
            <a:schemeClr val="tx2">
              <a:lumMod val="20000"/>
              <a:lumOff val="80000"/>
            </a:schemeClr>
          </a:solidFill>
        </p:grpSpPr>
        <p:sp>
          <p:nvSpPr>
            <p:cNvPr id="18" name="同侧圆角矩形 16">
              <a:extLst>
                <a:ext uri="{FF2B5EF4-FFF2-40B4-BE49-F238E27FC236}">
                  <a16:creationId xmlns:a16="http://schemas.microsoft.com/office/drawing/2014/main" id="{93521570-DDEA-73FA-87CC-B1C239E513DA}"/>
                </a:ext>
              </a:extLst>
            </p:cNvPr>
            <p:cNvSpPr>
              <a:spLocks/>
            </p:cNvSpPr>
            <p:nvPr/>
          </p:nvSpPr>
          <p:spPr bwMode="auto">
            <a:xfrm rot="-5400000">
              <a:off x="1547019" y="3407569"/>
              <a:ext cx="565150" cy="846138"/>
            </a:xfrm>
            <a:custGeom>
              <a:avLst/>
              <a:gdLst>
                <a:gd name="T0" fmla="*/ 94194 w 565150"/>
                <a:gd name="T1" fmla="*/ 0 h 846138"/>
                <a:gd name="T2" fmla="*/ 470956 w 565150"/>
                <a:gd name="T3" fmla="*/ 0 h 846138"/>
                <a:gd name="T4" fmla="*/ 565150 w 565150"/>
                <a:gd name="T5" fmla="*/ 94194 h 846138"/>
                <a:gd name="T6" fmla="*/ 565150 w 565150"/>
                <a:gd name="T7" fmla="*/ 846138 h 846138"/>
                <a:gd name="T8" fmla="*/ 565150 w 565150"/>
                <a:gd name="T9" fmla="*/ 846138 h 846138"/>
                <a:gd name="T10" fmla="*/ 0 w 565150"/>
                <a:gd name="T11" fmla="*/ 846138 h 846138"/>
                <a:gd name="T12" fmla="*/ 0 w 565150"/>
                <a:gd name="T13" fmla="*/ 846138 h 846138"/>
                <a:gd name="T14" fmla="*/ 0 w 565150"/>
                <a:gd name="T15" fmla="*/ 94194 h 846138"/>
                <a:gd name="T16" fmla="*/ 94194 w 565150"/>
                <a:gd name="T17" fmla="*/ 0 h 846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65150"/>
                <a:gd name="T28" fmla="*/ 0 h 846138"/>
                <a:gd name="T29" fmla="*/ 565150 w 565150"/>
                <a:gd name="T30" fmla="*/ 846138 h 846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65150" h="846138">
                  <a:moveTo>
                    <a:pt x="94194" y="0"/>
                  </a:moveTo>
                  <a:lnTo>
                    <a:pt x="470956" y="0"/>
                  </a:lnTo>
                  <a:cubicBezTo>
                    <a:pt x="522978" y="0"/>
                    <a:pt x="565150" y="42172"/>
                    <a:pt x="565150" y="94194"/>
                  </a:cubicBezTo>
                  <a:lnTo>
                    <a:pt x="565150" y="846138"/>
                  </a:lnTo>
                  <a:lnTo>
                    <a:pt x="0" y="846138"/>
                  </a:lnTo>
                  <a:lnTo>
                    <a:pt x="0" y="94194"/>
                  </a:lnTo>
                  <a:cubicBezTo>
                    <a:pt x="0" y="42172"/>
                    <a:pt x="42172" y="0"/>
                    <a:pt x="94194" y="0"/>
                  </a:cubicBezTo>
                  <a:close/>
                </a:path>
              </a:pathLst>
            </a:custGeom>
            <a:grpFill/>
            <a:ln w="9525">
              <a:noFill/>
              <a:round/>
              <a:headEnd/>
              <a:tailEnd/>
            </a:ln>
            <a:effectLst>
              <a:outerShdw dist="20000" dir="5400000" rotWithShape="0">
                <a:srgbClr val="808080">
                  <a:alpha val="37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ea typeface="宋体" charset="-122"/>
                <a:cs typeface="Times New Roman" panose="02020603050405020304" pitchFamily="18" charset="0"/>
              </a:endParaRPr>
            </a:p>
          </p:txBody>
        </p:sp>
        <p:sp>
          <p:nvSpPr>
            <p:cNvPr id="19" name="同侧圆角矩形 17">
              <a:extLst>
                <a:ext uri="{FF2B5EF4-FFF2-40B4-BE49-F238E27FC236}">
                  <a16:creationId xmlns:a16="http://schemas.microsoft.com/office/drawing/2014/main" id="{432A10B4-E445-210A-4C33-E095F53AA4C1}"/>
                </a:ext>
              </a:extLst>
            </p:cNvPr>
            <p:cNvSpPr>
              <a:spLocks/>
            </p:cNvSpPr>
            <p:nvPr/>
          </p:nvSpPr>
          <p:spPr bwMode="auto">
            <a:xfrm rot="16200000" flipV="1">
              <a:off x="4931570" y="1010444"/>
              <a:ext cx="565150" cy="5640388"/>
            </a:xfrm>
            <a:custGeom>
              <a:avLst/>
              <a:gdLst>
                <a:gd name="T0" fmla="*/ 94194 w 565150"/>
                <a:gd name="T1" fmla="*/ 0 h 5640388"/>
                <a:gd name="T2" fmla="*/ 470956 w 565150"/>
                <a:gd name="T3" fmla="*/ 0 h 5640388"/>
                <a:gd name="T4" fmla="*/ 565150 w 565150"/>
                <a:gd name="T5" fmla="*/ 94194 h 5640388"/>
                <a:gd name="T6" fmla="*/ 565150 w 565150"/>
                <a:gd name="T7" fmla="*/ 5640388 h 5640388"/>
                <a:gd name="T8" fmla="*/ 565150 w 565150"/>
                <a:gd name="T9" fmla="*/ 5640388 h 5640388"/>
                <a:gd name="T10" fmla="*/ 0 w 565150"/>
                <a:gd name="T11" fmla="*/ 5640388 h 5640388"/>
                <a:gd name="T12" fmla="*/ 0 w 565150"/>
                <a:gd name="T13" fmla="*/ 5640388 h 5640388"/>
                <a:gd name="T14" fmla="*/ 0 w 565150"/>
                <a:gd name="T15" fmla="*/ 94194 h 5640388"/>
                <a:gd name="T16" fmla="*/ 94194 w 565150"/>
                <a:gd name="T17" fmla="*/ 0 h 56403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65150"/>
                <a:gd name="T28" fmla="*/ 0 h 5640388"/>
                <a:gd name="T29" fmla="*/ 565150 w 565150"/>
                <a:gd name="T30" fmla="*/ 5640388 h 564038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65150" h="5640388">
                  <a:moveTo>
                    <a:pt x="94194" y="0"/>
                  </a:moveTo>
                  <a:lnTo>
                    <a:pt x="470956" y="0"/>
                  </a:lnTo>
                  <a:cubicBezTo>
                    <a:pt x="522978" y="0"/>
                    <a:pt x="565150" y="42172"/>
                    <a:pt x="565150" y="94194"/>
                  </a:cubicBezTo>
                  <a:lnTo>
                    <a:pt x="565150" y="5640388"/>
                  </a:lnTo>
                  <a:lnTo>
                    <a:pt x="0" y="5640388"/>
                  </a:lnTo>
                  <a:lnTo>
                    <a:pt x="0" y="94194"/>
                  </a:lnTo>
                  <a:cubicBezTo>
                    <a:pt x="0" y="42172"/>
                    <a:pt x="42172" y="0"/>
                    <a:pt x="94194" y="0"/>
                  </a:cubicBezTo>
                  <a:close/>
                </a:path>
              </a:pathLst>
            </a:custGeom>
            <a:grpFill/>
            <a:ln w="9525">
              <a:noFill/>
              <a:round/>
              <a:headEnd/>
              <a:tailEnd/>
            </a:ln>
            <a:effectLst>
              <a:outerShdw dist="20000" dir="5400000" rotWithShape="0">
                <a:srgbClr val="808080">
                  <a:alpha val="37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ea typeface="宋体" charset="-122"/>
                <a:cs typeface="Times New Roman" panose="02020603050405020304" pitchFamily="18" charset="0"/>
              </a:endParaRPr>
            </a:p>
          </p:txBody>
        </p:sp>
        <p:sp>
          <p:nvSpPr>
            <p:cNvPr id="20" name="矩形 22">
              <a:extLst>
                <a:ext uri="{FF2B5EF4-FFF2-40B4-BE49-F238E27FC236}">
                  <a16:creationId xmlns:a16="http://schemas.microsoft.com/office/drawing/2014/main" id="{F10200F2-62D1-622B-7344-ACD94FD39954}"/>
                </a:ext>
              </a:extLst>
            </p:cNvPr>
            <p:cNvSpPr>
              <a:spLocks noChangeArrowheads="1"/>
            </p:cNvSpPr>
            <p:nvPr/>
          </p:nvSpPr>
          <p:spPr bwMode="auto">
            <a:xfrm>
              <a:off x="1723747" y="3588122"/>
              <a:ext cx="356655" cy="492443"/>
            </a:xfrm>
            <a:prstGeom prst="rect">
              <a:avLst/>
            </a:prstGeom>
            <a:grpFill/>
            <a:ln>
              <a:noFill/>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ko-KR" sz="2600" b="1" i="0" u="none" strike="noStrike" kern="1200" cap="none" spc="0" normalizeH="0" baseline="0" noProof="0" dirty="0">
                  <a:ln>
                    <a:noFill/>
                  </a:ln>
                  <a:solidFill>
                    <a:srgbClr val="002060"/>
                  </a:solidFill>
                  <a:effectLst/>
                  <a:uLnTx/>
                  <a:uFillTx/>
                  <a:latin typeface="Times New Roman" panose="02020603050405020304" pitchFamily="18" charset="0"/>
                  <a:ea typeface="黑体" panose="02010609060101010101" pitchFamily="49" charset="-122"/>
                  <a:cs typeface="Times New Roman" panose="02020603050405020304" pitchFamily="18" charset="0"/>
                </a:rPr>
                <a:t>3</a:t>
              </a:r>
              <a:endParaRPr kumimoji="0" lang="ko-KR" altLang="en-US" sz="2600" b="1" i="0" u="none" strike="noStrike" kern="1200" cap="none" spc="0" normalizeH="0" baseline="0" noProof="0" dirty="0">
                <a:ln>
                  <a:noFill/>
                </a:ln>
                <a:solidFill>
                  <a:srgbClr val="00206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21" name="矩形 20">
            <a:extLst>
              <a:ext uri="{FF2B5EF4-FFF2-40B4-BE49-F238E27FC236}">
                <a16:creationId xmlns:a16="http://schemas.microsoft.com/office/drawing/2014/main" id="{039B043C-96A9-59F2-DEDD-50E8864B0B7D}"/>
              </a:ext>
            </a:extLst>
          </p:cNvPr>
          <p:cNvSpPr/>
          <p:nvPr/>
        </p:nvSpPr>
        <p:spPr>
          <a:xfrm>
            <a:off x="3781536" y="3945899"/>
            <a:ext cx="5645485" cy="43088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srgbClr val="00206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Other Ideas</a:t>
            </a:r>
            <a:endParaRPr kumimoji="0" lang="zh-CN" altLang="en-US" sz="2200" b="1" i="0" u="none" strike="noStrike" kern="1200" cap="none" spc="0" normalizeH="0" baseline="0" noProof="0" dirty="0">
              <a:ln>
                <a:noFill/>
              </a:ln>
              <a:solidFill>
                <a:srgbClr val="00206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206256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1DA14-3D48-E22B-3B10-C31F952DC975}"/>
            </a:ext>
          </a:extLst>
        </p:cNvPr>
        <p:cNvGrpSpPr/>
        <p:nvPr/>
      </p:nvGrpSpPr>
      <p:grpSpPr>
        <a:xfrm>
          <a:off x="0" y="0"/>
          <a:ext cx="0" cy="0"/>
          <a:chOff x="0" y="0"/>
          <a:chExt cx="0" cy="0"/>
        </a:xfrm>
      </p:grpSpPr>
      <p:grpSp>
        <p:nvGrpSpPr>
          <p:cNvPr id="17" name="组合 16">
            <a:extLst>
              <a:ext uri="{FF2B5EF4-FFF2-40B4-BE49-F238E27FC236}">
                <a16:creationId xmlns:a16="http://schemas.microsoft.com/office/drawing/2014/main" id="{F5C2B77C-931F-1F8A-9B32-D64E30FC189E}"/>
              </a:ext>
            </a:extLst>
          </p:cNvPr>
          <p:cNvGrpSpPr/>
          <p:nvPr/>
        </p:nvGrpSpPr>
        <p:grpSpPr>
          <a:xfrm>
            <a:off x="884645" y="1370856"/>
            <a:ext cx="10258547" cy="4851231"/>
            <a:chOff x="744644" y="1434728"/>
            <a:chExt cx="10258547" cy="4851231"/>
          </a:xfrm>
        </p:grpSpPr>
        <p:pic>
          <p:nvPicPr>
            <p:cNvPr id="7" name="图片 6">
              <a:extLst>
                <a:ext uri="{FF2B5EF4-FFF2-40B4-BE49-F238E27FC236}">
                  <a16:creationId xmlns:a16="http://schemas.microsoft.com/office/drawing/2014/main" id="{4812BA3E-9206-3461-FE9A-734766751F57}"/>
                </a:ext>
              </a:extLst>
            </p:cNvPr>
            <p:cNvPicPr>
              <a:picLocks noChangeAspect="1"/>
            </p:cNvPicPr>
            <p:nvPr/>
          </p:nvPicPr>
          <p:blipFill>
            <a:blip r:embed="rId3"/>
            <a:stretch>
              <a:fillRect/>
            </a:stretch>
          </p:blipFill>
          <p:spPr>
            <a:xfrm>
              <a:off x="744644" y="1434728"/>
              <a:ext cx="10258547" cy="4851231"/>
            </a:xfrm>
            <a:prstGeom prst="rect">
              <a:avLst/>
            </a:prstGeom>
          </p:spPr>
        </p:pic>
        <p:sp>
          <p:nvSpPr>
            <p:cNvPr id="5" name="矩形 4">
              <a:extLst>
                <a:ext uri="{FF2B5EF4-FFF2-40B4-BE49-F238E27FC236}">
                  <a16:creationId xmlns:a16="http://schemas.microsoft.com/office/drawing/2014/main" id="{FE50DA83-A47F-680D-421D-EC768C0178E6}"/>
                </a:ext>
              </a:extLst>
            </p:cNvPr>
            <p:cNvSpPr/>
            <p:nvPr/>
          </p:nvSpPr>
          <p:spPr>
            <a:xfrm>
              <a:off x="1403498" y="1584251"/>
              <a:ext cx="3583172" cy="94629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EC243258-46BA-704E-E9EF-1E4245515418}"/>
                </a:ext>
              </a:extLst>
            </p:cNvPr>
            <p:cNvSpPr/>
            <p:nvPr/>
          </p:nvSpPr>
          <p:spPr>
            <a:xfrm>
              <a:off x="1403498" y="2806995"/>
              <a:ext cx="3583172" cy="123000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F6FC3DAB-FA69-AA28-9187-B78AD43E54CC}"/>
                </a:ext>
              </a:extLst>
            </p:cNvPr>
            <p:cNvSpPr/>
            <p:nvPr/>
          </p:nvSpPr>
          <p:spPr>
            <a:xfrm>
              <a:off x="3040912" y="5190138"/>
              <a:ext cx="1945758" cy="34942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21787B21-2111-B4D4-697C-2938CE13EDDF}"/>
                </a:ext>
              </a:extLst>
            </p:cNvPr>
            <p:cNvSpPr/>
            <p:nvPr/>
          </p:nvSpPr>
          <p:spPr>
            <a:xfrm>
              <a:off x="3040912" y="4240637"/>
              <a:ext cx="1945758" cy="34942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372C8E12-BBBD-BF87-86A3-3BE85FD6ACCC}"/>
                </a:ext>
              </a:extLst>
            </p:cNvPr>
            <p:cNvSpPr/>
            <p:nvPr/>
          </p:nvSpPr>
          <p:spPr>
            <a:xfrm>
              <a:off x="5136776" y="1597276"/>
              <a:ext cx="1489783" cy="177736"/>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a:extLst>
                <a:ext uri="{FF2B5EF4-FFF2-40B4-BE49-F238E27FC236}">
                  <a16:creationId xmlns:a16="http://schemas.microsoft.com/office/drawing/2014/main" id="{543BE039-75A4-1EA7-B5CD-F296AA6ABC15}"/>
                </a:ext>
              </a:extLst>
            </p:cNvPr>
            <p:cNvSpPr/>
            <p:nvPr/>
          </p:nvSpPr>
          <p:spPr>
            <a:xfrm>
              <a:off x="5168674" y="2089301"/>
              <a:ext cx="1721224" cy="190761"/>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ADA18BDF-9EF9-3496-CE2C-9BA91C3BFF77}"/>
                </a:ext>
              </a:extLst>
            </p:cNvPr>
            <p:cNvSpPr/>
            <p:nvPr/>
          </p:nvSpPr>
          <p:spPr>
            <a:xfrm>
              <a:off x="5136776" y="3846237"/>
              <a:ext cx="1838182" cy="190761"/>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8074500D-4D9B-9506-C361-63E9A5C1E83A}"/>
                </a:ext>
              </a:extLst>
            </p:cNvPr>
            <p:cNvSpPr/>
            <p:nvPr/>
          </p:nvSpPr>
          <p:spPr>
            <a:xfrm>
              <a:off x="7692134" y="2892852"/>
              <a:ext cx="1228582" cy="190761"/>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372C8E12-BBBD-BF87-86A3-3BE85FD6ACCC}"/>
                </a:ext>
              </a:extLst>
            </p:cNvPr>
            <p:cNvSpPr/>
            <p:nvPr/>
          </p:nvSpPr>
          <p:spPr>
            <a:xfrm>
              <a:off x="7132891" y="4319968"/>
              <a:ext cx="1575174" cy="190761"/>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矩形 15">
              <a:extLst>
                <a:ext uri="{FF2B5EF4-FFF2-40B4-BE49-F238E27FC236}">
                  <a16:creationId xmlns:a16="http://schemas.microsoft.com/office/drawing/2014/main" id="{372C8E12-BBBD-BF87-86A3-3BE85FD6ACCC}"/>
                </a:ext>
              </a:extLst>
            </p:cNvPr>
            <p:cNvSpPr/>
            <p:nvPr/>
          </p:nvSpPr>
          <p:spPr>
            <a:xfrm>
              <a:off x="5168674" y="5281417"/>
              <a:ext cx="1964217" cy="190761"/>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 name="标题 1">
            <a:extLst>
              <a:ext uri="{FF2B5EF4-FFF2-40B4-BE49-F238E27FC236}">
                <a16:creationId xmlns:a16="http://schemas.microsoft.com/office/drawing/2014/main" id="{C54627B9-1524-2994-D299-4F0A7F52828E}"/>
              </a:ext>
            </a:extLst>
          </p:cNvPr>
          <p:cNvSpPr>
            <a:spLocks noGrp="1"/>
          </p:cNvSpPr>
          <p:nvPr>
            <p:ph type="title"/>
          </p:nvPr>
        </p:nvSpPr>
        <p:spPr/>
        <p:txBody>
          <a:bodyPr/>
          <a:lstStyle/>
          <a:p>
            <a:pPr defTabSz="914400">
              <a:lnSpc>
                <a:spcPct val="100000"/>
              </a:lnSpc>
              <a:defRPr/>
            </a:pPr>
            <a:r>
              <a:rPr lang="en-US" altLang="zh-CN" sz="4500" dirty="0">
                <a:solidFill>
                  <a:prstClr val="white"/>
                </a:solidFill>
                <a:latin typeface="Times New Roman" panose="02020603050405020304" pitchFamily="18" charset="0"/>
                <a:ea typeface="宋体" charset="-122"/>
                <a:cs typeface="Times New Roman" panose="02020603050405020304" pitchFamily="18" charset="0"/>
              </a:rPr>
              <a:t>LLM + Graph</a:t>
            </a:r>
            <a:endParaRPr lang="zh-CN" altLang="en-US" sz="4500" dirty="0">
              <a:solidFill>
                <a:prstClr val="white"/>
              </a:solidFill>
              <a:latin typeface="Times New Roman" panose="02020603050405020304" pitchFamily="18" charset="0"/>
              <a:ea typeface="宋体"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8936EA5A-F8DE-7D3C-6836-F8E7384A0CE3}"/>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6C63437-A4DD-47E2-B39F-B4494D074D76}" type="slidenum">
              <a:rPr kumimoji="0" lang="en-US" altLang="zh-CN" sz="1200" b="0" i="0" u="none" strike="noStrike" kern="1200" cap="none" spc="0" normalizeH="0" baseline="0" noProof="0" smtClean="0">
                <a:ln>
                  <a:noFill/>
                </a:ln>
                <a:solidFill>
                  <a:prstClr val="white"/>
                </a:solidFill>
                <a:effectLst/>
                <a:uLnTx/>
                <a:uFillTx/>
                <a:latin typeface="微软雅黑" pitchFamily="34" charset="-122"/>
                <a:ea typeface="微软雅黑" pitchFamily="34"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9</a:t>
            </a:fld>
            <a:endParaRPr kumimoji="0" lang="en-US" altLang="zh-CN" sz="1200" b="0"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6" name="文本框 5">
            <a:extLst>
              <a:ext uri="{FF2B5EF4-FFF2-40B4-BE49-F238E27FC236}">
                <a16:creationId xmlns:a16="http://schemas.microsoft.com/office/drawing/2014/main" id="{5BAC68D9-A9C6-9392-C96C-803249977AD7}"/>
              </a:ext>
            </a:extLst>
          </p:cNvPr>
          <p:cNvSpPr txBox="1"/>
          <p:nvPr/>
        </p:nvSpPr>
        <p:spPr>
          <a:xfrm>
            <a:off x="469268" y="6222087"/>
            <a:ext cx="11856640" cy="2616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Li Y, Li Z, Wang P, et al. A survey of graph meets large language model: Progress and future directions[J]. </a:t>
            </a:r>
            <a:r>
              <a:rPr kumimoji="0" lang="en-US" altLang="zh-CN" sz="1100" b="0" i="0" u="none" strike="noStrike" kern="1200" cap="none" spc="0" normalizeH="0" baseline="0" noProof="0" dirty="0" err="1">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arXiv</a:t>
            </a:r>
            <a:r>
              <a:rPr kumimoji="0" lang="en-US" altLang="zh-CN" sz="1100" b="0" i="0" u="none" strike="noStrike" kern="1200" cap="none" spc="0" normalizeH="0" baseline="0" noProof="0" dirty="0">
                <a:ln>
                  <a:noFill/>
                </a:ln>
                <a:solidFill>
                  <a:prstClr val="black">
                    <a:lumMod val="50000"/>
                    <a:lumOff val="50000"/>
                  </a:prstClr>
                </a:solidFill>
                <a:effectLst/>
                <a:uLnTx/>
                <a:uFillTx/>
                <a:latin typeface="Times New Roman" panose="02020603050405020304" pitchFamily="18" charset="0"/>
                <a:ea typeface="宋体" charset="-122"/>
                <a:cs typeface="Times New Roman" panose="02020603050405020304" pitchFamily="18" charset="0"/>
              </a:rPr>
              <a:t> preprint arXiv:2311.12399, 2023.</a:t>
            </a:r>
          </a:p>
        </p:txBody>
      </p:sp>
      <p:sp>
        <p:nvSpPr>
          <p:cNvPr id="4" name="文本占位符 2">
            <a:extLst>
              <a:ext uri="{FF2B5EF4-FFF2-40B4-BE49-F238E27FC236}">
                <a16:creationId xmlns:a16="http://schemas.microsoft.com/office/drawing/2014/main" id="{5A687025-98A3-07B6-1744-EC66149C7471}"/>
              </a:ext>
            </a:extLst>
          </p:cNvPr>
          <p:cNvSpPr txBox="1">
            <a:spLocks/>
          </p:cNvSpPr>
          <p:nvPr/>
        </p:nvSpPr>
        <p:spPr>
          <a:xfrm>
            <a:off x="335360" y="1063680"/>
            <a:ext cx="9164240" cy="434920"/>
          </a:xfrm>
          <a:prstGeom prst="rect">
            <a:avLst/>
          </a:prstGeom>
        </p:spPr>
        <p:txBody>
          <a:bodyPr vert="horz" lIns="0" tIns="0" rIns="0" bIns="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
                <a:srgbClr val="004586"/>
              </a:buClr>
              <a:buSzPct val="70000"/>
              <a:buNone/>
              <a:tabLst/>
              <a:defRPr/>
            </a:pPr>
            <a:r>
              <a:rPr kumimoji="0" lang="zh-CN" altLang="en-US"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rPr>
              <a:t>分类</a:t>
            </a:r>
            <a:endParaRPr kumimoji="0" lang="en-US" altLang="zh-CN" sz="2400" b="1" i="0" u="none" strike="noStrike" kern="1200" cap="none" spc="0" normalizeH="0" baseline="0" noProof="0" dirty="0">
              <a:ln>
                <a:noFill/>
              </a:ln>
              <a:solidFill>
                <a:srgbClr val="1C1C1C"/>
              </a:solidFill>
              <a:effectLst/>
              <a:uLnTx/>
              <a:uFillTx/>
              <a:latin typeface="Times New Roman" pitchFamily="18" charset="0"/>
              <a:ea typeface="Microsoft YaHei" pitchFamily="50"/>
              <a:cs typeface="Times New Roman" panose="02020603050405020304" pitchFamily="18" charset="0"/>
            </a:endParaRPr>
          </a:p>
        </p:txBody>
      </p:sp>
      <p:sp>
        <p:nvSpPr>
          <p:cNvPr id="21" name="矩形 20">
            <a:extLst>
              <a:ext uri="{FF2B5EF4-FFF2-40B4-BE49-F238E27FC236}">
                <a16:creationId xmlns:a16="http://schemas.microsoft.com/office/drawing/2014/main" id="{07AC6FB3-E97F-3753-9DCC-3F48745CF193}"/>
              </a:ext>
            </a:extLst>
          </p:cNvPr>
          <p:cNvSpPr/>
          <p:nvPr/>
        </p:nvSpPr>
        <p:spPr>
          <a:xfrm>
            <a:off x="7199867" y="2646921"/>
            <a:ext cx="1860850" cy="190761"/>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83367770"/>
      </p:ext>
    </p:extLst>
  </p:cSld>
  <p:clrMapOvr>
    <a:masterClrMapping/>
  </p:clrMapOvr>
</p:sld>
</file>

<file path=ppt/theme/theme1.xml><?xml version="1.0" encoding="utf-8"?>
<a:theme xmlns:a="http://schemas.openxmlformats.org/drawingml/2006/main" name="主题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1" id="{B6230063-7367-4C8A-A3DC-93734ABDE81A}" vid="{2FB61EE6-B099-4A8F-9CC7-95AE9E9E807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6625</TotalTime>
  <Words>11116</Words>
  <Application>Microsoft Office PowerPoint</Application>
  <PresentationFormat>宽屏</PresentationFormat>
  <Paragraphs>751</Paragraphs>
  <Slides>64</Slides>
  <Notes>64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64</vt:i4>
      </vt:variant>
    </vt:vector>
  </HeadingPairs>
  <TitlesOfParts>
    <vt:vector size="72" baseType="lpstr">
      <vt:lpstr>微软雅黑</vt:lpstr>
      <vt:lpstr>等线</vt:lpstr>
      <vt:lpstr>Arial</vt:lpstr>
      <vt:lpstr>Calibri Light</vt:lpstr>
      <vt:lpstr>Palatino Linotype</vt:lpstr>
      <vt:lpstr>Times New Roman</vt:lpstr>
      <vt:lpstr>Wingdings</vt:lpstr>
      <vt:lpstr>主题1</vt:lpstr>
      <vt:lpstr>PowerPoint 演示文稿</vt:lpstr>
      <vt:lpstr>Content</vt:lpstr>
      <vt:lpstr>Background</vt:lpstr>
      <vt:lpstr>Background</vt:lpstr>
      <vt:lpstr>Background</vt:lpstr>
      <vt:lpstr>Background</vt:lpstr>
      <vt:lpstr>Background</vt:lpstr>
      <vt:lpstr>Content</vt:lpstr>
      <vt:lpstr>LLM + Graph</vt:lpstr>
      <vt:lpstr>LLM + Graph</vt:lpstr>
      <vt:lpstr>LLM-as-Enhancer</vt:lpstr>
      <vt:lpstr>LLM-as-Enhancer</vt:lpstr>
      <vt:lpstr>LLM-as-Enhancer</vt:lpstr>
      <vt:lpstr>LLM-as-Enhancer</vt:lpstr>
      <vt:lpstr>LLM-as-Enhancer</vt:lpstr>
      <vt:lpstr>LLM-as-Enhancer</vt:lpstr>
      <vt:lpstr>LLM-as-Enhancer</vt:lpstr>
      <vt:lpstr>LLM-as-Enhancer</vt:lpstr>
      <vt:lpstr>LLM-as-Enhancer</vt:lpstr>
      <vt:lpstr>LLM-as-Enhancer</vt:lpstr>
      <vt:lpstr>LLM-as-Enhancer</vt:lpstr>
      <vt:lpstr>LLM-as-Enhancer</vt:lpstr>
      <vt:lpstr>LLM-as-Enhancer</vt:lpstr>
      <vt:lpstr>LLM-as-Enhancer</vt:lpstr>
      <vt:lpstr>LLM-as-Enhancer</vt:lpstr>
      <vt:lpstr>LLM-as-Enhancer</vt:lpstr>
      <vt:lpstr>LLM-as-Enhancer</vt:lpstr>
      <vt:lpstr>LLM-as-Enhancer</vt:lpstr>
      <vt:lpstr>LLM-as-Enhancer</vt:lpstr>
      <vt:lpstr>LLM-as-Enhancer</vt:lpstr>
      <vt:lpstr>LLM-as-Predictor</vt:lpstr>
      <vt:lpstr>LLM-as-Predictor</vt:lpstr>
      <vt:lpstr>LLM-as-Predictor</vt:lpstr>
      <vt:lpstr>LLM-as-Predictor</vt:lpstr>
      <vt:lpstr>LLM-as-Predictor</vt:lpstr>
      <vt:lpstr>LLM-as-Predictor</vt:lpstr>
      <vt:lpstr>LLM-as-Predictor</vt:lpstr>
      <vt:lpstr>LLM-as-Predictor</vt:lpstr>
      <vt:lpstr>LLM-as-Predictor</vt:lpstr>
      <vt:lpstr>LLM-as-Predictor</vt:lpstr>
      <vt:lpstr>LLM-as-Predictor</vt:lpstr>
      <vt:lpstr>LLM-as-Predictor</vt:lpstr>
      <vt:lpstr>LLM-as-Predictor</vt:lpstr>
      <vt:lpstr>LLM-as-Predictor</vt:lpstr>
      <vt:lpstr>LLM-as-Annotator</vt:lpstr>
      <vt:lpstr>LLM-as-Annotator</vt:lpstr>
      <vt:lpstr>LLM-as-Annotator</vt:lpstr>
      <vt:lpstr>LLM-as-Annotator</vt:lpstr>
      <vt:lpstr>LLM-as-Annotator</vt:lpstr>
      <vt:lpstr>LLM-as-Annotator</vt:lpstr>
      <vt:lpstr>LLM-as-Annotator</vt:lpstr>
      <vt:lpstr>LLM-as-Annotator</vt:lpstr>
      <vt:lpstr>Content</vt:lpstr>
      <vt:lpstr>Other Ideas</vt:lpstr>
      <vt:lpstr>Other Ideas</vt:lpstr>
      <vt:lpstr>Other Ideas</vt:lpstr>
      <vt:lpstr>Other Ideas</vt:lpstr>
      <vt:lpstr>Other Ideas</vt:lpstr>
      <vt:lpstr>Other Ideas</vt:lpstr>
      <vt:lpstr>Other Ideas</vt:lpstr>
      <vt:lpstr>Other Ideas</vt:lpstr>
      <vt:lpstr>Other Ideas</vt:lpstr>
      <vt:lpstr>Other Ideas</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Yukikawa Aisaka</dc:creator>
  <cp:lastModifiedBy>Yukikawa Aisaka</cp:lastModifiedBy>
  <cp:revision>21</cp:revision>
  <dcterms:created xsi:type="dcterms:W3CDTF">2024-01-31T16:16:25Z</dcterms:created>
  <dcterms:modified xsi:type="dcterms:W3CDTF">2024-03-20T15:00:06Z</dcterms:modified>
</cp:coreProperties>
</file>